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69" r:id="rId4"/>
    <p:sldId id="259" r:id="rId5"/>
    <p:sldId id="260" r:id="rId6"/>
    <p:sldId id="261" r:id="rId7"/>
    <p:sldId id="262" r:id="rId8"/>
    <p:sldId id="263" r:id="rId9"/>
    <p:sldId id="264" r:id="rId10"/>
    <p:sldId id="265" r:id="rId11"/>
    <p:sldId id="266" r:id="rId12"/>
    <p:sldId id="267" r:id="rId13"/>
    <p:sldId id="268" r:id="rId14"/>
    <p:sldId id="270" r:id="rId15"/>
    <p:sldId id="271" r:id="rId16"/>
    <p:sldId id="276"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8B4B1477-2B42-4278-8373-7AD0E351A95B}" type="datetimeFigureOut">
              <a:rPr lang="en-IN" smtClean="0"/>
              <a:t>12-07-2023</a:t>
            </a:fld>
            <a:endParaRPr lang="en-IN"/>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20E5AEF-AC53-4C60-9DE7-45EB4C70A61D}" type="slidenum">
              <a:rPr lang="en-IN" smtClean="0"/>
              <a:t>‹#›</a:t>
            </a:fld>
            <a:endParaRPr lang="en-IN"/>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B1477-2B42-4278-8373-7AD0E351A95B}" type="datetimeFigureOut">
              <a:rPr lang="en-IN" smtClean="0"/>
              <a:t>12-07-2023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0E5AEF-AC53-4C60-9DE7-45EB4C70A61D}" type="slidenum">
              <a:rPr lang="en-IN" smtClean="0"/>
              <a:t>‹#›</a:t>
            </a:fld>
            <a:endParaRPr lang="en-IN"/>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B1477-2B42-4278-8373-7AD0E351A95B}" type="datetimeFigureOut">
              <a:rPr lang="en-IN" smtClean="0"/>
              <a:t>12-07-2023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0E5AEF-AC53-4C60-9DE7-45EB4C70A61D}" type="slidenum">
              <a:rPr lang="en-IN" smtClean="0"/>
              <a:t>‹#›</a:t>
            </a:fld>
            <a:endParaRPr lang="en-IN"/>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B1477-2B42-4278-8373-7AD0E351A95B}" type="datetimeFigureOut">
              <a:rPr lang="en-IN" smtClean="0"/>
              <a:t>12-07-2023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0E5AEF-AC53-4C60-9DE7-45EB4C70A61D}" type="slidenum">
              <a:rPr lang="en-IN" smtClean="0"/>
              <a:t>‹#›</a:t>
            </a:fld>
            <a:endParaRPr lang="en-IN"/>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4B1477-2B42-4278-8373-7AD0E351A95B}" type="datetimeFigureOut">
              <a:rPr lang="en-IN" smtClean="0"/>
              <a:t>12-07-2023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0E5AEF-AC53-4C60-9DE7-45EB4C70A61D}"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B4B1477-2B42-4278-8373-7AD0E351A95B}" type="datetimeFigureOut">
              <a:rPr lang="en-IN" smtClean="0"/>
              <a:t>12-07-2023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0E5AEF-AC53-4C60-9DE7-45EB4C70A61D}" type="slidenum">
              <a:rPr lang="en-IN" smtClean="0"/>
              <a:t>‹#›</a:t>
            </a:fld>
            <a:endParaRPr lang="en-IN"/>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4B1477-2B42-4278-8373-7AD0E351A95B}" type="datetimeFigureOut">
              <a:rPr lang="en-IN" smtClean="0"/>
              <a:t>12-07-2023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20E5AEF-AC53-4C60-9DE7-45EB4C70A61D}" type="slidenum">
              <a:rPr lang="en-IN" smtClean="0"/>
              <a:t>‹#›</a:t>
            </a:fld>
            <a:endParaRPr lang="en-IN"/>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4B1477-2B42-4278-8373-7AD0E351A95B}" type="datetimeFigureOut">
              <a:rPr lang="en-IN" smtClean="0"/>
              <a:t>12-07-2023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20E5AEF-AC53-4C60-9DE7-45EB4C70A61D}" type="slidenum">
              <a:rPr lang="en-IN" smtClean="0"/>
              <a:t>‹#›</a:t>
            </a:fld>
            <a:endParaRPr lang="en-IN"/>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B1477-2B42-4278-8373-7AD0E351A95B}" type="datetimeFigureOut">
              <a:rPr lang="en-IN" smtClean="0"/>
              <a:t>12-07-2023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20E5AEF-AC53-4C60-9DE7-45EB4C70A61D}"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4B1477-2B42-4278-8373-7AD0E351A95B}" type="datetimeFigureOut">
              <a:rPr lang="en-IN" smtClean="0"/>
              <a:t>12-07-2023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0E5AEF-AC53-4C60-9DE7-45EB4C70A61D}"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4B1477-2B42-4278-8373-7AD0E351A95B}" type="datetimeFigureOut">
              <a:rPr lang="en-IN" smtClean="0"/>
              <a:t>12-07-2023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0E5AEF-AC53-4C60-9DE7-45EB4C70A61D}"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8B4B1477-2B42-4278-8373-7AD0E351A95B}" type="datetimeFigureOut">
              <a:rPr lang="en-IN" smtClean="0"/>
              <a:t>12-07-2023</a:t>
            </a:fld>
            <a:endParaRPr lang="en-IN"/>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IN"/>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20E5AEF-AC53-4C60-9DE7-45EB4C70A61D}"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relentlessdefense.com/forensics/forensic-evidenc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1052736"/>
            <a:ext cx="7560840" cy="2123658"/>
          </a:xfrm>
          <a:prstGeom prst="rect">
            <a:avLst/>
          </a:prstGeom>
          <a:noFill/>
        </p:spPr>
        <p:txBody>
          <a:bodyPr wrap="square" rtlCol="0">
            <a:spAutoFit/>
          </a:bodyPr>
          <a:lstStyle/>
          <a:p>
            <a:pPr algn="ctr"/>
            <a:r>
              <a:rPr lang="en-IN" sz="6600" b="1" dirty="0" smtClean="0"/>
              <a:t>Collection, labelling, sealing of evidences </a:t>
            </a:r>
            <a:endParaRPr lang="en-IN" sz="6600" b="1" dirty="0"/>
          </a:p>
        </p:txBody>
      </p:sp>
    </p:spTree>
    <p:extLst>
      <p:ext uri="{BB962C8B-B14F-4D97-AF65-F5344CB8AC3E}">
        <p14:creationId xmlns:p14="http://schemas.microsoft.com/office/powerpoint/2010/main" val="3787402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266" y="404664"/>
            <a:ext cx="8719214" cy="5632311"/>
          </a:xfrm>
          <a:prstGeom prst="rect">
            <a:avLst/>
          </a:prstGeom>
          <a:noFill/>
        </p:spPr>
        <p:txBody>
          <a:bodyPr wrap="square" rtlCol="0">
            <a:spAutoFit/>
          </a:bodyPr>
          <a:lstStyle/>
          <a:p>
            <a:r>
              <a:rPr lang="en-IN" sz="2400" dirty="0" smtClean="0"/>
              <a:t>Chain of custody</a:t>
            </a:r>
          </a:p>
          <a:p>
            <a:endParaRPr lang="en-IN" sz="2400" dirty="0"/>
          </a:p>
          <a:p>
            <a:r>
              <a:rPr lang="en-IN" sz="2400" dirty="0" smtClean="0"/>
              <a:t>Chain </a:t>
            </a:r>
            <a:r>
              <a:rPr lang="en-IN" sz="2400" dirty="0"/>
              <a:t>of custody refers to the preservation of evidence from the time it is collected in the field to when it is presented in court. In a stable, </a:t>
            </a:r>
            <a:r>
              <a:rPr lang="en-IN" sz="2400" dirty="0" smtClean="0"/>
              <a:t>non conflict </a:t>
            </a:r>
            <a:r>
              <a:rPr lang="en-IN" sz="2400" dirty="0"/>
              <a:t>setting, what typically happens after a crime occurs is that the police enter a crime scene, collect forensic or documentary evidence using gloves, put the evidence in bags, tag the bags, and store the bags in a secure locker at the police station. Anytime anyone wants to view the evidence, it must be checked out and checked back in to the lockers. The purpose of this process is to ensure that the evidence is always accounted for and no one is given the opportunity to manipulate or destroy information that could be used in a trial. If there is any indication that the evidence has been altered while in police custody, the </a:t>
            </a:r>
            <a:r>
              <a:rPr lang="en-IN" sz="2400" dirty="0" err="1"/>
              <a:t>defense</a:t>
            </a:r>
            <a:r>
              <a:rPr lang="en-IN" sz="2400" dirty="0"/>
              <a:t> lawyers could motion to have the evidence dismissed, diminishing the prosecutor’s case. </a:t>
            </a:r>
            <a:endParaRPr lang="en-IN" sz="2400" b="1" dirty="0"/>
          </a:p>
        </p:txBody>
      </p:sp>
    </p:spTree>
    <p:extLst>
      <p:ext uri="{BB962C8B-B14F-4D97-AF65-F5344CB8AC3E}">
        <p14:creationId xmlns:p14="http://schemas.microsoft.com/office/powerpoint/2010/main" val="1557301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412776"/>
            <a:ext cx="7488832" cy="3539430"/>
          </a:xfrm>
          <a:prstGeom prst="rect">
            <a:avLst/>
          </a:prstGeom>
          <a:noFill/>
        </p:spPr>
        <p:txBody>
          <a:bodyPr wrap="square" rtlCol="0">
            <a:spAutoFit/>
          </a:bodyPr>
          <a:lstStyle/>
          <a:p>
            <a:r>
              <a:rPr lang="en-IN" sz="2800" b="1" dirty="0"/>
              <a:t>Maintaining the Chain of </a:t>
            </a:r>
            <a:r>
              <a:rPr lang="en-IN" sz="2800" b="1" dirty="0" smtClean="0"/>
              <a:t>Custody</a:t>
            </a:r>
          </a:p>
          <a:p>
            <a:r>
              <a:rPr lang="en-IN" sz="2800" b="1" dirty="0" smtClean="0"/>
              <a:t> </a:t>
            </a:r>
          </a:p>
          <a:p>
            <a:r>
              <a:rPr lang="en-IN" sz="2800" b="1" dirty="0" smtClean="0"/>
              <a:t>The </a:t>
            </a:r>
            <a:r>
              <a:rPr lang="en-IN" sz="2800" b="1" dirty="0"/>
              <a:t>number of persons handling evidence from the time it is secured should be limited. </a:t>
            </a:r>
            <a:endParaRPr lang="en-IN" sz="2800" b="1" dirty="0" smtClean="0"/>
          </a:p>
          <a:p>
            <a:r>
              <a:rPr lang="en-IN" sz="2800" b="1" dirty="0" smtClean="0"/>
              <a:t>Individuals </a:t>
            </a:r>
            <a:r>
              <a:rPr lang="en-IN" sz="2800" b="1" dirty="0"/>
              <a:t>who handle the evidence should affix their names and badge numbers on the seals to the package containing the evidence and the chain of custody sign in and out form/ record.</a:t>
            </a:r>
          </a:p>
        </p:txBody>
      </p:sp>
    </p:spTree>
    <p:extLst>
      <p:ext uri="{BB962C8B-B14F-4D97-AF65-F5344CB8AC3E}">
        <p14:creationId xmlns:p14="http://schemas.microsoft.com/office/powerpoint/2010/main" val="737400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55565"/>
            <a:ext cx="9036496" cy="6124754"/>
          </a:xfrm>
          <a:prstGeom prst="rect">
            <a:avLst/>
          </a:prstGeom>
          <a:noFill/>
        </p:spPr>
        <p:txBody>
          <a:bodyPr wrap="square" rtlCol="0">
            <a:spAutoFit/>
          </a:bodyPr>
          <a:lstStyle/>
          <a:p>
            <a:r>
              <a:rPr lang="en-IN" sz="2800" b="1" dirty="0"/>
              <a:t>Why is Chain of Custody Important? </a:t>
            </a:r>
            <a:endParaRPr lang="en-IN" sz="2800" b="1" dirty="0" smtClean="0"/>
          </a:p>
          <a:p>
            <a:endParaRPr lang="en-IN" sz="2800" b="1" dirty="0"/>
          </a:p>
          <a:p>
            <a:r>
              <a:rPr lang="en-IN" sz="2800" b="1" dirty="0" smtClean="0"/>
              <a:t>Sloppy </a:t>
            </a:r>
            <a:r>
              <a:rPr lang="en-IN" sz="2800" b="1" dirty="0"/>
              <a:t>and incomplete documentation collection may cast doubt on a future case that relies on the documentation as evidence to prove the guilt of a defendant. It is important to view chain of custody as one aspect of the collection and storage process – when chain of custody is incomplete, the documentation as a whole is also incomplete. With proper chain of custody, every person who ever handled the documentation is known and can be called to appear before the court to testify about the handling of the evidence. The fewer people who have handled the documentation, the lower the risk of evidence tampering and the easier it will be for the prosecutor to use the evidence in trial.</a:t>
            </a:r>
          </a:p>
        </p:txBody>
      </p:sp>
    </p:spTree>
    <p:extLst>
      <p:ext uri="{BB962C8B-B14F-4D97-AF65-F5344CB8AC3E}">
        <p14:creationId xmlns:p14="http://schemas.microsoft.com/office/powerpoint/2010/main" val="3686714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712968" cy="5262979"/>
          </a:xfrm>
          <a:prstGeom prst="rect">
            <a:avLst/>
          </a:prstGeom>
          <a:noFill/>
        </p:spPr>
        <p:txBody>
          <a:bodyPr wrap="square" rtlCol="0">
            <a:spAutoFit/>
          </a:bodyPr>
          <a:lstStyle/>
          <a:p>
            <a:r>
              <a:rPr lang="en-IN" sz="2800" b="1" dirty="0"/>
              <a:t>As a general principle, the following information should be included for proper chain of custody documentation: </a:t>
            </a:r>
            <a:endParaRPr lang="en-IN" sz="2800" b="1" dirty="0" smtClean="0"/>
          </a:p>
          <a:p>
            <a:endParaRPr lang="en-IN" sz="2800" b="1" dirty="0" smtClean="0"/>
          </a:p>
          <a:p>
            <a:r>
              <a:rPr lang="en-IN" sz="2800" b="1" dirty="0" smtClean="0"/>
              <a:t>• </a:t>
            </a:r>
            <a:r>
              <a:rPr lang="en-IN" sz="2800" b="1" dirty="0"/>
              <a:t>Description of the item(s) </a:t>
            </a:r>
            <a:endParaRPr lang="en-IN" sz="2800" b="1" dirty="0" smtClean="0"/>
          </a:p>
          <a:p>
            <a:r>
              <a:rPr lang="en-IN" sz="2800" b="1" dirty="0" smtClean="0"/>
              <a:t>• </a:t>
            </a:r>
            <a:r>
              <a:rPr lang="en-IN" sz="2800" b="1" dirty="0"/>
              <a:t>The identity of the person who collected the item(s) </a:t>
            </a:r>
            <a:endParaRPr lang="en-IN" sz="2800" b="1" dirty="0" smtClean="0"/>
          </a:p>
          <a:p>
            <a:r>
              <a:rPr lang="en-IN" sz="2800" b="1" dirty="0" smtClean="0"/>
              <a:t>• </a:t>
            </a:r>
            <a:r>
              <a:rPr lang="en-IN" sz="2800" b="1" dirty="0"/>
              <a:t>The time and date at which the item(s) was collected </a:t>
            </a:r>
            <a:endParaRPr lang="en-IN" sz="2800" b="1" dirty="0" smtClean="0"/>
          </a:p>
          <a:p>
            <a:r>
              <a:rPr lang="en-IN" sz="2800" b="1" dirty="0" smtClean="0"/>
              <a:t>• </a:t>
            </a:r>
            <a:r>
              <a:rPr lang="en-IN" sz="2800" b="1" dirty="0"/>
              <a:t>The location from which the item(s) was retrieved </a:t>
            </a:r>
            <a:endParaRPr lang="en-IN" sz="2800" b="1" dirty="0" smtClean="0"/>
          </a:p>
          <a:p>
            <a:r>
              <a:rPr lang="en-IN" sz="2800" b="1" dirty="0" smtClean="0"/>
              <a:t>• </a:t>
            </a:r>
            <a:r>
              <a:rPr lang="en-IN" sz="2800" b="1" dirty="0"/>
              <a:t>The time, date, and location where the item(s) changed hands and the identity/ signatures of the people who released and received the item(s) </a:t>
            </a:r>
            <a:endParaRPr lang="en-IN" sz="2800" b="1" dirty="0" smtClean="0"/>
          </a:p>
          <a:p>
            <a:r>
              <a:rPr lang="en-IN" sz="2800" b="1" dirty="0" smtClean="0"/>
              <a:t>• </a:t>
            </a:r>
            <a:r>
              <a:rPr lang="en-IN" sz="2800" b="1" dirty="0"/>
              <a:t>The purpose for the transfer and any other relevant information </a:t>
            </a:r>
          </a:p>
        </p:txBody>
      </p:sp>
    </p:spTree>
    <p:extLst>
      <p:ext uri="{BB962C8B-B14F-4D97-AF65-F5344CB8AC3E}">
        <p14:creationId xmlns:p14="http://schemas.microsoft.com/office/powerpoint/2010/main" val="3355389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024" y="188640"/>
            <a:ext cx="8712968" cy="5693866"/>
          </a:xfrm>
          <a:prstGeom prst="rect">
            <a:avLst/>
          </a:prstGeom>
          <a:noFill/>
        </p:spPr>
        <p:txBody>
          <a:bodyPr wrap="square" rtlCol="0">
            <a:spAutoFit/>
          </a:bodyPr>
          <a:lstStyle/>
          <a:p>
            <a:r>
              <a:rPr lang="en-IN" sz="2800" b="1" dirty="0"/>
              <a:t>Crime Scene Reconstruction </a:t>
            </a:r>
            <a:endParaRPr lang="en-IN" sz="2800" b="1" dirty="0" smtClean="0"/>
          </a:p>
          <a:p>
            <a:endParaRPr lang="en-IN" sz="2800" b="1" dirty="0" smtClean="0"/>
          </a:p>
          <a:p>
            <a:r>
              <a:rPr lang="en-IN" sz="2800" b="1" dirty="0" smtClean="0"/>
              <a:t>INTRODUCTION</a:t>
            </a:r>
          </a:p>
          <a:p>
            <a:r>
              <a:rPr lang="en-IN" sz="2800" b="1" dirty="0" smtClean="0"/>
              <a:t> </a:t>
            </a:r>
            <a:r>
              <a:rPr lang="en-IN" sz="2800" b="1" dirty="0"/>
              <a:t>Crime scene reconstruction is the process of determining or eliminating the events and actions that occurred at the crime scene through analysis of the crime scene pattern, the location and position of the physical evidence, and the laboratory examination of the physical evidence. Reconstruction not only involves scientific scene analysis, interpretation of the scene pattern evidence and laboratory examination of physical evidence, but also involves systematic study of related information and the logical formulation of a theory</a:t>
            </a:r>
          </a:p>
        </p:txBody>
      </p:sp>
    </p:spTree>
    <p:extLst>
      <p:ext uri="{BB962C8B-B14F-4D97-AF65-F5344CB8AC3E}">
        <p14:creationId xmlns:p14="http://schemas.microsoft.com/office/powerpoint/2010/main" val="1043864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35" y="188640"/>
            <a:ext cx="9144000" cy="5878532"/>
          </a:xfrm>
          <a:prstGeom prst="rect">
            <a:avLst/>
          </a:prstGeom>
          <a:noFill/>
        </p:spPr>
        <p:txBody>
          <a:bodyPr wrap="square" rtlCol="0">
            <a:spAutoFit/>
          </a:bodyPr>
          <a:lstStyle/>
          <a:p>
            <a:r>
              <a:rPr lang="en-IN" sz="2000" b="1" dirty="0"/>
              <a:t>IMPORTANCE OF CRIME SCENE RECONSTRUCTION </a:t>
            </a:r>
            <a:endParaRPr lang="en-IN" sz="2000" b="1" dirty="0" smtClean="0"/>
          </a:p>
          <a:p>
            <a:endParaRPr lang="en-IN" sz="2000" b="1" dirty="0" smtClean="0"/>
          </a:p>
          <a:p>
            <a:r>
              <a:rPr lang="en-IN" sz="2800" b="1" dirty="0" smtClean="0"/>
              <a:t>It </a:t>
            </a:r>
            <a:r>
              <a:rPr lang="en-IN" sz="2800" b="1" dirty="0"/>
              <a:t>is often useful to determine the actual course of a crime by limiting the possibilities that resulted in the crime scene or the physical evidence as encountered. The possible need to reconstruct the crime is one major reason for maintaining the integrity of a crime scene. It should be understood that reconstruction is different from ‘re-enactment’, ‘re-creation’ or ‘criminal profiling’. Re-enactment in general refers to having the victim, suspect, witness or other individual re-enact the event that produced the crime scene or the physical evidence based on their knowledge of the crime. Re-creation is to replace the necessary items or actions back at a crime scene through original scene </a:t>
            </a:r>
            <a:r>
              <a:rPr lang="en-IN" sz="2800" b="1" dirty="0" smtClean="0"/>
              <a:t>documentation</a:t>
            </a:r>
            <a:endParaRPr lang="en-IN" sz="2800" b="1" dirty="0"/>
          </a:p>
        </p:txBody>
      </p:sp>
    </p:spTree>
    <p:extLst>
      <p:ext uri="{BB962C8B-B14F-4D97-AF65-F5344CB8AC3E}">
        <p14:creationId xmlns:p14="http://schemas.microsoft.com/office/powerpoint/2010/main" val="940907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764704"/>
            <a:ext cx="7992888" cy="5539978"/>
          </a:xfrm>
          <a:prstGeom prst="rect">
            <a:avLst/>
          </a:prstGeom>
          <a:noFill/>
        </p:spPr>
        <p:txBody>
          <a:bodyPr wrap="square" rtlCol="0">
            <a:spAutoFit/>
          </a:bodyPr>
          <a:lstStyle/>
          <a:p>
            <a:r>
              <a:rPr lang="en-IN" b="1" dirty="0" smtClean="0"/>
              <a:t> </a:t>
            </a:r>
            <a:r>
              <a:rPr lang="en-IN" sz="2800" b="1" dirty="0"/>
              <a:t>Criminal profiling is a process based upon the psychological and statistical analysis of the crime scene, which is used to determine the general characteristics of the most likely suspect for the crime. Each of these types of analysis may be helpful for certain aspects of a criminal investigation. However, these types of analysis are rarely useful in the solution of a crime. Reconstruction is based on the ability to make observations at the scene, the scientific ability to examine physical evidence, and the use of logical approaches to theory formulations. </a:t>
            </a:r>
          </a:p>
          <a:p>
            <a:endParaRPr lang="en-IN" dirty="0"/>
          </a:p>
        </p:txBody>
      </p:sp>
    </p:spTree>
    <p:extLst>
      <p:ext uri="{BB962C8B-B14F-4D97-AF65-F5344CB8AC3E}">
        <p14:creationId xmlns:p14="http://schemas.microsoft.com/office/powerpoint/2010/main" val="2210293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327"/>
            <a:ext cx="8280920" cy="6555641"/>
          </a:xfrm>
          <a:prstGeom prst="rect">
            <a:avLst/>
          </a:prstGeom>
          <a:noFill/>
        </p:spPr>
        <p:txBody>
          <a:bodyPr wrap="square" rtlCol="0">
            <a:spAutoFit/>
          </a:bodyPr>
          <a:lstStyle/>
          <a:p>
            <a:r>
              <a:rPr lang="en-IN" b="1" dirty="0"/>
              <a:t>STAGES IN RECONSTRUCTION </a:t>
            </a:r>
            <a:endParaRPr lang="en-IN" b="1" dirty="0" smtClean="0"/>
          </a:p>
          <a:p>
            <a:endParaRPr lang="en-IN" b="1" dirty="0"/>
          </a:p>
          <a:p>
            <a:r>
              <a:rPr lang="en-IN" sz="2400" b="1" dirty="0" smtClean="0"/>
              <a:t>Reconstruction </a:t>
            </a:r>
            <a:r>
              <a:rPr lang="en-IN" sz="2400" b="1" dirty="0"/>
              <a:t>is considered a scientific </a:t>
            </a:r>
            <a:r>
              <a:rPr lang="en-IN" sz="2400" b="1"/>
              <a:t>fact-gathering </a:t>
            </a:r>
            <a:r>
              <a:rPr lang="en-IN" sz="2400" b="1" smtClean="0"/>
              <a:t>process. </a:t>
            </a:r>
            <a:r>
              <a:rPr lang="en-IN" sz="2400" b="1" dirty="0"/>
              <a:t>Reconstruction generally involves a group of actions that will set the stage for crime reconstruction. The following are the five separate stages commonly used in the process of reconstruction: </a:t>
            </a:r>
            <a:endParaRPr lang="en-IN" sz="2400" b="1" dirty="0" smtClean="0"/>
          </a:p>
          <a:p>
            <a:r>
              <a:rPr lang="en-IN" sz="2400" b="1" dirty="0" smtClean="0"/>
              <a:t>1 </a:t>
            </a:r>
            <a:r>
              <a:rPr lang="en-IN" sz="2400" b="1" dirty="0"/>
              <a:t>-Data collection: all information or documentation information obtained at the crime scene, from the victim, or witnesses. Data including condition of the evidence, obvious patterns and impressions, condition of the victim, etc., are reviewed, organized, and studied</a:t>
            </a:r>
            <a:r>
              <a:rPr lang="en-IN" sz="2400" b="1" dirty="0" smtClean="0"/>
              <a:t>.</a:t>
            </a:r>
          </a:p>
          <a:p>
            <a:r>
              <a:rPr lang="en-IN" sz="2400" b="1" dirty="0" smtClean="0"/>
              <a:t> </a:t>
            </a:r>
            <a:r>
              <a:rPr lang="en-IN" sz="2400" b="1" dirty="0"/>
              <a:t>2 -Conjecture: before any detailed analysis of the evidence is obtained, a possible explanation or conjecture of the events involved in a criminal act may be done, but it must not become the only explanation being considered at this stage. It is only a possibility. There may be several more possible explanations, too.</a:t>
            </a:r>
          </a:p>
        </p:txBody>
      </p:sp>
    </p:spTree>
    <p:extLst>
      <p:ext uri="{BB962C8B-B14F-4D97-AF65-F5344CB8AC3E}">
        <p14:creationId xmlns:p14="http://schemas.microsoft.com/office/powerpoint/2010/main" val="20529156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159" y="188640"/>
            <a:ext cx="8856984" cy="6001643"/>
          </a:xfrm>
          <a:prstGeom prst="rect">
            <a:avLst/>
          </a:prstGeom>
          <a:noFill/>
        </p:spPr>
        <p:txBody>
          <a:bodyPr wrap="square" rtlCol="0">
            <a:spAutoFit/>
          </a:bodyPr>
          <a:lstStyle/>
          <a:p>
            <a:r>
              <a:rPr lang="en-IN" sz="2400" b="1" dirty="0"/>
              <a:t>3 -Hypothesis formulation: further accumulation of data is based on the examination of the physical evidence and the continuing investigation. Scene examination and inspection of the physical evidence must be done. Scene and evidence examination includes interpretation of bloodstain and impression patterns, gunshot patterns, fingerprint evidence, and analysis of trace evidence. This process leads to the formulation of an educated guess as to the probable course of events, a hypothesis. </a:t>
            </a:r>
            <a:endParaRPr lang="en-IN" sz="2400" b="1" dirty="0" smtClean="0"/>
          </a:p>
          <a:p>
            <a:endParaRPr lang="en-IN" sz="2400" b="1" dirty="0" smtClean="0"/>
          </a:p>
          <a:p>
            <a:r>
              <a:rPr lang="en-IN" sz="2400" b="1" dirty="0" smtClean="0"/>
              <a:t>4 </a:t>
            </a:r>
            <a:r>
              <a:rPr lang="en-IN" sz="2400" b="1" dirty="0"/>
              <a:t>-Testing: once a hypothesis is formulated, further testing must be done to confirm or disprove the overall interpretation or specific aspects of the hypothesis. This stage includes comparisons of samples collected at the scene with known standards and alibi samples, chemical, </a:t>
            </a:r>
            <a:r>
              <a:rPr lang="en-IN" sz="2400" b="1" dirty="0" err="1"/>
              <a:t>microscopical</a:t>
            </a:r>
            <a:r>
              <a:rPr lang="en-IN" sz="2400" b="1" dirty="0"/>
              <a:t> and other analyses and testing. Controlled testing or experimentation of possible physical activity must be done to collaborate the reconstruction hypothesis.</a:t>
            </a:r>
          </a:p>
        </p:txBody>
      </p:sp>
    </p:spTree>
    <p:extLst>
      <p:ext uri="{BB962C8B-B14F-4D97-AF65-F5344CB8AC3E}">
        <p14:creationId xmlns:p14="http://schemas.microsoft.com/office/powerpoint/2010/main" val="2837340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980728"/>
            <a:ext cx="8208912" cy="3785652"/>
          </a:xfrm>
          <a:prstGeom prst="rect">
            <a:avLst/>
          </a:prstGeom>
          <a:noFill/>
        </p:spPr>
        <p:txBody>
          <a:bodyPr wrap="square" rtlCol="0">
            <a:spAutoFit/>
          </a:bodyPr>
          <a:lstStyle/>
          <a:p>
            <a:r>
              <a:rPr lang="en-IN" sz="2400" dirty="0"/>
              <a:t>5 -Theory formation: additional information may be acquired during the investigation about the condition of the victim or suspect, the activities of the individuals involved, accuracy of witness accounts, and other information about the circumstances surrounding the events. All the verifiable investigative information, physical evidence analysis and interpretation, and experimental results must be considered in testing and attempting to verify the hypothesis. When it has been thoroughly tested and verified by analysis, it can be considered a plausible theory</a:t>
            </a:r>
          </a:p>
        </p:txBody>
      </p:sp>
    </p:spTree>
    <p:extLst>
      <p:ext uri="{BB962C8B-B14F-4D97-AF65-F5344CB8AC3E}">
        <p14:creationId xmlns:p14="http://schemas.microsoft.com/office/powerpoint/2010/main" val="1921136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314" y="404664"/>
            <a:ext cx="8424936" cy="6124754"/>
          </a:xfrm>
          <a:prstGeom prst="rect">
            <a:avLst/>
          </a:prstGeom>
          <a:noFill/>
        </p:spPr>
        <p:txBody>
          <a:bodyPr wrap="square" rtlCol="0">
            <a:spAutoFit/>
          </a:bodyPr>
          <a:lstStyle/>
          <a:p>
            <a:r>
              <a:rPr lang="en-IN" sz="2800" b="1" dirty="0"/>
              <a:t>Volatile/Hazardous materials </a:t>
            </a:r>
          </a:p>
          <a:p>
            <a:pPr marL="285750" indent="-285750">
              <a:buFont typeface="Arial" pitchFamily="34" charset="0"/>
              <a:buChar char="•"/>
            </a:pPr>
            <a:r>
              <a:rPr lang="en-IN" sz="2800" b="1" dirty="0" smtClean="0"/>
              <a:t>Volatile </a:t>
            </a:r>
            <a:r>
              <a:rPr lang="en-IN" sz="2800" b="1" dirty="0"/>
              <a:t>fluid of evidentiary value will be stored in the evidence room in </a:t>
            </a:r>
            <a:r>
              <a:rPr lang="en-IN" sz="2800" b="1" dirty="0" smtClean="0"/>
              <a:t>metal </a:t>
            </a:r>
            <a:r>
              <a:rPr lang="en-IN" sz="2800" b="1" dirty="0"/>
              <a:t>containers. A maximum of one pint will be stored. Excess volatile </a:t>
            </a:r>
            <a:r>
              <a:rPr lang="en-IN" sz="2800" b="1" dirty="0" smtClean="0"/>
              <a:t>fluid </a:t>
            </a:r>
            <a:r>
              <a:rPr lang="en-IN" sz="2800" b="1" dirty="0"/>
              <a:t>will be disposed of in accordance with EPA and Fire Department </a:t>
            </a:r>
            <a:r>
              <a:rPr lang="en-IN" sz="2800" b="1" dirty="0" smtClean="0"/>
              <a:t>procedures </a:t>
            </a:r>
            <a:r>
              <a:rPr lang="en-IN" sz="2800" b="1" dirty="0"/>
              <a:t>for hazardous waste materials. </a:t>
            </a:r>
            <a:endParaRPr lang="en-IN" sz="2800" b="1" dirty="0" smtClean="0"/>
          </a:p>
          <a:p>
            <a:pPr marL="285750" indent="-285750">
              <a:buFont typeface="Arial" pitchFamily="34" charset="0"/>
              <a:buChar char="•"/>
            </a:pPr>
            <a:r>
              <a:rPr lang="en-IN" sz="2800" b="1" dirty="0" smtClean="0"/>
              <a:t> </a:t>
            </a:r>
            <a:r>
              <a:rPr lang="en-IN" sz="2800" b="1" dirty="0"/>
              <a:t>Fireworks, road flares, fuses, or ammunition less than .50 </a:t>
            </a:r>
            <a:r>
              <a:rPr lang="en-IN" sz="2800" b="1" dirty="0" err="1"/>
              <a:t>caliber</a:t>
            </a:r>
            <a:r>
              <a:rPr lang="en-IN" sz="2800" b="1" dirty="0"/>
              <a:t> may be </a:t>
            </a:r>
            <a:r>
              <a:rPr lang="en-IN" sz="2800" b="1" dirty="0" smtClean="0"/>
              <a:t>submitted</a:t>
            </a:r>
            <a:r>
              <a:rPr lang="en-IN" sz="2800" b="1" dirty="0"/>
              <a:t>. All other explosives will be considered unsafe. Such </a:t>
            </a:r>
            <a:r>
              <a:rPr lang="en-IN" sz="2800" b="1" dirty="0" err="1" smtClean="0"/>
              <a:t>materialwill</a:t>
            </a:r>
            <a:r>
              <a:rPr lang="en-IN" sz="2800" b="1" dirty="0" smtClean="0"/>
              <a:t> </a:t>
            </a:r>
            <a:r>
              <a:rPr lang="en-IN" sz="2800" b="1" dirty="0"/>
              <a:t>be photographed and safely disposed of according to applicable </a:t>
            </a:r>
            <a:r>
              <a:rPr lang="en-IN" sz="2800" b="1" dirty="0" smtClean="0"/>
              <a:t>local</a:t>
            </a:r>
            <a:r>
              <a:rPr lang="en-IN" sz="2800" b="1" dirty="0"/>
              <a:t>, state, and federal law</a:t>
            </a:r>
          </a:p>
          <a:p>
            <a:endParaRPr lang="en-IN" sz="2800" b="1" dirty="0"/>
          </a:p>
          <a:p>
            <a:endParaRPr lang="en-IN" sz="2800" b="1" dirty="0"/>
          </a:p>
        </p:txBody>
      </p:sp>
    </p:spTree>
    <p:extLst>
      <p:ext uri="{BB962C8B-B14F-4D97-AF65-F5344CB8AC3E}">
        <p14:creationId xmlns:p14="http://schemas.microsoft.com/office/powerpoint/2010/main" val="2509669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407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7632848" cy="6555641"/>
          </a:xfrm>
          <a:prstGeom prst="rect">
            <a:avLst/>
          </a:prstGeom>
          <a:noFill/>
        </p:spPr>
        <p:txBody>
          <a:bodyPr wrap="square" rtlCol="0">
            <a:spAutoFit/>
          </a:bodyPr>
          <a:lstStyle/>
          <a:p>
            <a:r>
              <a:rPr lang="en-IN" sz="2800" b="1" dirty="0"/>
              <a:t>Collecting </a:t>
            </a:r>
            <a:r>
              <a:rPr lang="en-IN" sz="2800" b="1" dirty="0" smtClean="0"/>
              <a:t>Evidence</a:t>
            </a:r>
          </a:p>
          <a:p>
            <a:endParaRPr lang="en-IN" sz="2800" b="1" dirty="0"/>
          </a:p>
          <a:p>
            <a:r>
              <a:rPr lang="en-IN" sz="2800" b="1" dirty="0"/>
              <a:t>Ideally, an investigator should carefully collect the most fragile evidence first, before disturbing the scene by removing larger, heavier, or less fragile evidence. Otherwise, an investigator should begin by systematically collecting the “top” layer of evidence, allowing him to then memorialize or photograph what he finds beneath that evidence. An investigator should collect evidence in a sterile, careful, and precise manner, using sterile instruments, such as tweezers.</a:t>
            </a:r>
          </a:p>
          <a:p>
            <a:endParaRPr lang="en-IN" sz="2800" b="1" dirty="0"/>
          </a:p>
        </p:txBody>
      </p:sp>
    </p:spTree>
    <p:extLst>
      <p:ext uri="{BB962C8B-B14F-4D97-AF65-F5344CB8AC3E}">
        <p14:creationId xmlns:p14="http://schemas.microsoft.com/office/powerpoint/2010/main" val="1663148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8640"/>
            <a:ext cx="12241360" cy="6524863"/>
          </a:xfrm>
          <a:prstGeom prst="rect">
            <a:avLst/>
          </a:prstGeom>
          <a:noFill/>
        </p:spPr>
        <p:txBody>
          <a:bodyPr wrap="square" rtlCol="0">
            <a:spAutoFit/>
          </a:bodyPr>
          <a:lstStyle/>
          <a:p>
            <a:r>
              <a:rPr lang="en-IN" sz="2000" b="1" dirty="0"/>
              <a:t>TAGGING OF EVIDENCE: </a:t>
            </a:r>
            <a:endParaRPr lang="en-IN" sz="2000" b="1" dirty="0" smtClean="0"/>
          </a:p>
          <a:p>
            <a:endParaRPr lang="en-IN" sz="2000" b="1" dirty="0"/>
          </a:p>
          <a:p>
            <a:r>
              <a:rPr lang="en-IN" sz="2000" b="1" dirty="0"/>
              <a:t>The primary purpose for the crime scene investigator or evidence recovery </a:t>
            </a:r>
          </a:p>
          <a:p>
            <a:r>
              <a:rPr lang="en-IN" sz="2000" b="1" dirty="0"/>
              <a:t>technician, in tagging and marking items of evidence is so that he/she will be </a:t>
            </a:r>
          </a:p>
          <a:p>
            <a:r>
              <a:rPr lang="en-IN" sz="2000" b="1" dirty="0"/>
              <a:t>able to easily identify those items at a later date. The tagging, </a:t>
            </a:r>
            <a:r>
              <a:rPr lang="en-IN" sz="2000" b="1" dirty="0" err="1"/>
              <a:t>labeling</a:t>
            </a:r>
            <a:r>
              <a:rPr lang="en-IN" sz="2000" b="1" dirty="0"/>
              <a:t> and </a:t>
            </a:r>
          </a:p>
          <a:p>
            <a:r>
              <a:rPr lang="en-IN" sz="2000" b="1" dirty="0"/>
              <a:t>marking of the evidence adds credibility and control to our ability to identifying </a:t>
            </a:r>
          </a:p>
          <a:p>
            <a:r>
              <a:rPr lang="en-IN" sz="2000" b="1" dirty="0"/>
              <a:t>the item</a:t>
            </a:r>
          </a:p>
          <a:p>
            <a:endParaRPr lang="en-IN" sz="2000" b="1" dirty="0" smtClean="0"/>
          </a:p>
          <a:p>
            <a:r>
              <a:rPr lang="en-IN" sz="2000" b="1" dirty="0"/>
              <a:t>What information belongs on the tag? </a:t>
            </a:r>
            <a:endParaRPr lang="en-IN" sz="2000" b="1" dirty="0" smtClean="0"/>
          </a:p>
          <a:p>
            <a:endParaRPr lang="en-IN" sz="2000" b="1" dirty="0"/>
          </a:p>
          <a:p>
            <a:r>
              <a:rPr lang="en-IN" sz="2000" b="1" dirty="0"/>
              <a:t>All evidence collected at the crime scene should be tagged. If the item cannot be </a:t>
            </a:r>
          </a:p>
          <a:p>
            <a:r>
              <a:rPr lang="en-IN" sz="2000" b="1" dirty="0"/>
              <a:t>tagged then it should be </a:t>
            </a:r>
            <a:r>
              <a:rPr lang="en-IN" sz="2000" b="1" dirty="0" err="1"/>
              <a:t>labeled</a:t>
            </a:r>
            <a:r>
              <a:rPr lang="en-IN" sz="2000" b="1" dirty="0"/>
              <a:t> or marked. Consistency should always be </a:t>
            </a:r>
          </a:p>
          <a:p>
            <a:r>
              <a:rPr lang="en-IN" sz="2000" b="1" dirty="0"/>
              <a:t>adhered to in the information that is used for marking and </a:t>
            </a:r>
            <a:r>
              <a:rPr lang="en-IN" sz="2000" b="1" dirty="0" err="1"/>
              <a:t>labeling</a:t>
            </a:r>
            <a:r>
              <a:rPr lang="en-IN" sz="2000" b="1" dirty="0"/>
              <a:t> the evidence. </a:t>
            </a:r>
          </a:p>
          <a:p>
            <a:r>
              <a:rPr lang="en-IN" sz="2000" b="1" dirty="0"/>
              <a:t>● description of item </a:t>
            </a:r>
          </a:p>
          <a:p>
            <a:r>
              <a:rPr lang="en-IN" sz="2000" b="1" dirty="0"/>
              <a:t>● police case number or identifier </a:t>
            </a:r>
          </a:p>
          <a:p>
            <a:r>
              <a:rPr lang="en-IN" sz="2000" b="1" dirty="0"/>
              <a:t>● date </a:t>
            </a:r>
          </a:p>
          <a:p>
            <a:r>
              <a:rPr lang="en-IN" sz="2000" b="1" dirty="0"/>
              <a:t>● location of collection </a:t>
            </a:r>
          </a:p>
          <a:p>
            <a:r>
              <a:rPr lang="en-IN" sz="2000" b="1" dirty="0"/>
              <a:t>● collectors name and identifier </a:t>
            </a:r>
          </a:p>
          <a:p>
            <a:r>
              <a:rPr lang="en-IN" sz="2000" b="1" dirty="0"/>
              <a:t>● brand name </a:t>
            </a:r>
          </a:p>
          <a:p>
            <a:r>
              <a:rPr lang="en-IN" sz="2000" b="1" dirty="0"/>
              <a:t>● Any serial number or garment information </a:t>
            </a:r>
          </a:p>
          <a:p>
            <a:endParaRPr lang="en-IN" dirty="0"/>
          </a:p>
        </p:txBody>
      </p:sp>
    </p:spTree>
    <p:extLst>
      <p:ext uri="{BB962C8B-B14F-4D97-AF65-F5344CB8AC3E}">
        <p14:creationId xmlns:p14="http://schemas.microsoft.com/office/powerpoint/2010/main" val="401948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6559"/>
            <a:ext cx="8352928" cy="7386638"/>
          </a:xfrm>
          <a:prstGeom prst="rect">
            <a:avLst/>
          </a:prstGeom>
          <a:noFill/>
        </p:spPr>
        <p:txBody>
          <a:bodyPr wrap="square" rtlCol="0">
            <a:spAutoFit/>
          </a:bodyPr>
          <a:lstStyle/>
          <a:p>
            <a:r>
              <a:rPr lang="en-IN" sz="2400" b="1" dirty="0"/>
              <a:t>SEALING, MARKING, AND LABELING </a:t>
            </a:r>
            <a:r>
              <a:rPr lang="en-IN" sz="2400" b="1" dirty="0" smtClean="0"/>
              <a:t>EVIDENCE </a:t>
            </a:r>
          </a:p>
          <a:p>
            <a:endParaRPr lang="en-IN" sz="2400" b="1" dirty="0"/>
          </a:p>
          <a:p>
            <a:r>
              <a:rPr lang="en-IN" sz="2400" b="1" dirty="0"/>
              <a:t>1. E</a:t>
            </a:r>
            <a:r>
              <a:rPr lang="en-IN" sz="2400" b="1" dirty="0" smtClean="0"/>
              <a:t>vidence </a:t>
            </a:r>
            <a:r>
              <a:rPr lang="en-IN" sz="2400" b="1" dirty="0"/>
              <a:t>collected by investigating officers or laboratory personnel </a:t>
            </a:r>
          </a:p>
          <a:p>
            <a:r>
              <a:rPr lang="en-IN" sz="2400" b="1" dirty="0"/>
              <a:t>shall be marked as soon as practical. The mark shall consist of the collector's </a:t>
            </a:r>
          </a:p>
          <a:p>
            <a:r>
              <a:rPr lang="en-IN" sz="2400" b="1" dirty="0"/>
              <a:t>initials (or any unique mark chosen) and the date scribed or marked with </a:t>
            </a:r>
          </a:p>
          <a:p>
            <a:r>
              <a:rPr lang="en-IN" sz="2400" b="1" dirty="0"/>
              <a:t>indelible pen (or scratched on if pen does not work) in a location that will not </a:t>
            </a:r>
          </a:p>
          <a:p>
            <a:r>
              <a:rPr lang="en-IN" sz="2400" b="1" dirty="0"/>
              <a:t>mutilate or destroy the value of the item itself or the item's value as a piece of evidence. If the recovered item displays a serial number, that number may be </a:t>
            </a:r>
            <a:r>
              <a:rPr lang="en-IN" sz="2400" b="1" dirty="0" smtClean="0"/>
              <a:t>recorded </a:t>
            </a:r>
            <a:r>
              <a:rPr lang="en-IN" sz="2400" b="1" dirty="0"/>
              <a:t>and used for purposes of identification to prevent marking of the item. </a:t>
            </a:r>
            <a:r>
              <a:rPr lang="en-IN" sz="2400" b="1" dirty="0" smtClean="0"/>
              <a:t>If </a:t>
            </a:r>
            <a:r>
              <a:rPr lang="en-IN" sz="2400" b="1" dirty="0"/>
              <a:t>the nature of the evidence prevents the officer from marking it directly, or if </a:t>
            </a:r>
            <a:r>
              <a:rPr lang="en-IN" sz="2400" b="1" dirty="0" smtClean="0"/>
              <a:t>the </a:t>
            </a:r>
            <a:r>
              <a:rPr lang="en-IN" sz="2400" b="1" dirty="0"/>
              <a:t>value of the evidence would be adversely affected by marking, the officer </a:t>
            </a:r>
            <a:r>
              <a:rPr lang="en-IN" sz="2400" b="1" dirty="0" smtClean="0"/>
              <a:t>will </a:t>
            </a:r>
            <a:r>
              <a:rPr lang="en-IN" sz="2400" b="1" dirty="0"/>
              <a:t>mark the container in which the evidence is placed. </a:t>
            </a:r>
          </a:p>
          <a:p>
            <a:endParaRPr lang="en-IN" sz="2400" b="1" dirty="0"/>
          </a:p>
          <a:p>
            <a:endParaRPr lang="en-IN" sz="2000" dirty="0"/>
          </a:p>
        </p:txBody>
      </p:sp>
    </p:spTree>
    <p:extLst>
      <p:ext uri="{BB962C8B-B14F-4D97-AF65-F5344CB8AC3E}">
        <p14:creationId xmlns:p14="http://schemas.microsoft.com/office/powerpoint/2010/main" val="2884541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124744"/>
            <a:ext cx="8424936" cy="3970318"/>
          </a:xfrm>
          <a:prstGeom prst="rect">
            <a:avLst/>
          </a:prstGeom>
          <a:noFill/>
        </p:spPr>
        <p:txBody>
          <a:bodyPr wrap="square" rtlCol="0">
            <a:spAutoFit/>
          </a:bodyPr>
          <a:lstStyle/>
          <a:p>
            <a:r>
              <a:rPr lang="en-IN" sz="2000" b="1" dirty="0" smtClean="0"/>
              <a:t>2</a:t>
            </a:r>
            <a:r>
              <a:rPr lang="en-IN" sz="2800" b="1" dirty="0"/>
              <a:t>. Certain types of evidence need to be collected in some type of container or </a:t>
            </a:r>
            <a:r>
              <a:rPr lang="en-IN" sz="2800" b="1" dirty="0" smtClean="0"/>
              <a:t>packaging </a:t>
            </a:r>
            <a:r>
              <a:rPr lang="en-IN" sz="2800" b="1" dirty="0"/>
              <a:t>to protect it. </a:t>
            </a:r>
            <a:r>
              <a:rPr lang="en-IN" sz="2800" b="1" dirty="0" smtClean="0"/>
              <a:t>Items </a:t>
            </a:r>
            <a:r>
              <a:rPr lang="en-IN" sz="2800" b="1" dirty="0"/>
              <a:t>which would be hazardous (razors, knives with </a:t>
            </a:r>
            <a:r>
              <a:rPr lang="en-IN" sz="2800" b="1" dirty="0" smtClean="0"/>
              <a:t>exposed </a:t>
            </a:r>
            <a:r>
              <a:rPr lang="en-IN" sz="2800" b="1" dirty="0"/>
              <a:t>blades, etc.) will need to be packaged for protection. The person </a:t>
            </a:r>
            <a:r>
              <a:rPr lang="en-IN" sz="2800" b="1" dirty="0" smtClean="0"/>
              <a:t>recovering </a:t>
            </a:r>
            <a:r>
              <a:rPr lang="en-IN" sz="2800" b="1" dirty="0"/>
              <a:t>the evidence will place such evidence in a proper container, seal the </a:t>
            </a:r>
            <a:r>
              <a:rPr lang="en-IN" sz="2800" b="1" dirty="0" smtClean="0"/>
              <a:t>container </a:t>
            </a:r>
            <a:r>
              <a:rPr lang="en-IN" sz="2800" b="1" dirty="0"/>
              <a:t>in a "tamper-proof" manner, and place his/her mark on the seal</a:t>
            </a:r>
          </a:p>
          <a:p>
            <a:endParaRPr lang="en-IN" sz="2800" b="1" dirty="0"/>
          </a:p>
        </p:txBody>
      </p:sp>
    </p:spTree>
    <p:extLst>
      <p:ext uri="{BB962C8B-B14F-4D97-AF65-F5344CB8AC3E}">
        <p14:creationId xmlns:p14="http://schemas.microsoft.com/office/powerpoint/2010/main" val="3826163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606" y="0"/>
            <a:ext cx="9036496" cy="5940088"/>
          </a:xfrm>
          <a:prstGeom prst="rect">
            <a:avLst/>
          </a:prstGeom>
          <a:noFill/>
        </p:spPr>
        <p:txBody>
          <a:bodyPr wrap="square" rtlCol="0">
            <a:spAutoFit/>
          </a:bodyPr>
          <a:lstStyle/>
          <a:p>
            <a:r>
              <a:rPr lang="en-IN" sz="2000" b="1" dirty="0"/>
              <a:t>Approved methods of "tamper-proof" sealing include: </a:t>
            </a:r>
          </a:p>
          <a:p>
            <a:pPr marL="285750" indent="-285750">
              <a:buFont typeface="Arial" pitchFamily="34" charset="0"/>
              <a:buChar char="•"/>
            </a:pPr>
            <a:r>
              <a:rPr lang="en-IN" sz="2000" b="1" dirty="0" smtClean="0"/>
              <a:t> </a:t>
            </a:r>
            <a:r>
              <a:rPr lang="en-IN" sz="2000" b="1" dirty="0"/>
              <a:t>Evidence integrity tape. </a:t>
            </a:r>
            <a:endParaRPr lang="en-IN" sz="2000" b="1" dirty="0" smtClean="0"/>
          </a:p>
          <a:p>
            <a:pPr marL="285750" indent="-285750">
              <a:buFont typeface="Arial" pitchFamily="34" charset="0"/>
              <a:buChar char="•"/>
            </a:pPr>
            <a:r>
              <a:rPr lang="en-IN" sz="2000" b="1" dirty="0" smtClean="0"/>
              <a:t>self-sealing </a:t>
            </a:r>
            <a:r>
              <a:rPr lang="en-IN" sz="2000" b="1" dirty="0"/>
              <a:t>"tamper-proof" evidence bags. </a:t>
            </a:r>
            <a:endParaRPr lang="en-IN" sz="2000" b="1" dirty="0" smtClean="0"/>
          </a:p>
          <a:p>
            <a:pPr marL="285750" indent="-285750">
              <a:buFont typeface="Arial" pitchFamily="34" charset="0"/>
              <a:buChar char="•"/>
            </a:pPr>
            <a:r>
              <a:rPr lang="en-IN" sz="2000" b="1" dirty="0" smtClean="0"/>
              <a:t>Heat </a:t>
            </a:r>
            <a:r>
              <a:rPr lang="en-IN" sz="2000" b="1" dirty="0"/>
              <a:t>sealing of plastic bags. </a:t>
            </a:r>
            <a:endParaRPr lang="en-IN" sz="2000" b="1" dirty="0" smtClean="0"/>
          </a:p>
          <a:p>
            <a:pPr marL="285750" indent="-285750">
              <a:buFont typeface="Arial" pitchFamily="34" charset="0"/>
              <a:buChar char="•"/>
            </a:pPr>
            <a:endParaRPr lang="en-IN" sz="2000" b="1" dirty="0"/>
          </a:p>
          <a:p>
            <a:r>
              <a:rPr lang="en-IN" sz="2000" b="1" dirty="0"/>
              <a:t>3. All evidence packages must be </a:t>
            </a:r>
            <a:r>
              <a:rPr lang="en-IN" sz="2000" b="1" dirty="0" err="1"/>
              <a:t>labeled</a:t>
            </a:r>
            <a:r>
              <a:rPr lang="en-IN" sz="2000" b="1" dirty="0"/>
              <a:t> or tagged. The label or tag must </a:t>
            </a:r>
          </a:p>
          <a:p>
            <a:r>
              <a:rPr lang="en-IN" sz="2000" b="1" dirty="0"/>
              <a:t>contain the following information: </a:t>
            </a:r>
            <a:endParaRPr lang="en-IN" sz="2000" b="1" dirty="0" smtClean="0"/>
          </a:p>
          <a:p>
            <a:r>
              <a:rPr lang="en-IN" sz="2000" b="1" dirty="0" smtClean="0"/>
              <a:t>Complaint </a:t>
            </a:r>
            <a:r>
              <a:rPr lang="en-IN" sz="2000" b="1" dirty="0"/>
              <a:t>number. </a:t>
            </a:r>
          </a:p>
          <a:p>
            <a:r>
              <a:rPr lang="en-IN" sz="2000" b="1" dirty="0" smtClean="0"/>
              <a:t> </a:t>
            </a:r>
            <a:r>
              <a:rPr lang="en-IN" sz="2000" b="1" dirty="0"/>
              <a:t>Date. </a:t>
            </a:r>
          </a:p>
          <a:p>
            <a:r>
              <a:rPr lang="en-IN" sz="2000" b="1" dirty="0" smtClean="0"/>
              <a:t>Recovering/packaging </a:t>
            </a:r>
            <a:r>
              <a:rPr lang="en-IN" sz="2000" b="1" dirty="0"/>
              <a:t>individuals name. </a:t>
            </a:r>
          </a:p>
          <a:p>
            <a:r>
              <a:rPr lang="en-IN" sz="2000" b="1" dirty="0" smtClean="0"/>
              <a:t> </a:t>
            </a:r>
            <a:r>
              <a:rPr lang="en-IN" sz="2000" b="1" dirty="0"/>
              <a:t>Description of exhibits including make, model, and serial number, if any. </a:t>
            </a:r>
            <a:endParaRPr lang="en-IN" sz="2000" b="1" dirty="0" smtClean="0"/>
          </a:p>
          <a:p>
            <a:endParaRPr lang="en-IN" sz="2000" b="1" dirty="0"/>
          </a:p>
          <a:p>
            <a:r>
              <a:rPr lang="en-IN" sz="2000" b="1" dirty="0"/>
              <a:t>4. In the event that a sealed evidence container has to be opened prior to </a:t>
            </a:r>
          </a:p>
          <a:p>
            <a:r>
              <a:rPr lang="en-IN" sz="2000" b="1" dirty="0"/>
              <a:t>presentation at trial (e.g. for lab analysis, examination by attorneys, etc.), the </a:t>
            </a:r>
          </a:p>
          <a:p>
            <a:r>
              <a:rPr lang="en-IN" sz="2000" b="1" dirty="0"/>
              <a:t>person breaking the seal will indicate possession of the evidence on the chain of </a:t>
            </a:r>
          </a:p>
          <a:p>
            <a:r>
              <a:rPr lang="en-IN" sz="2000" b="1" dirty="0"/>
              <a:t>custody log(s). When the evidence is replaced in the container, the same person </a:t>
            </a:r>
          </a:p>
          <a:p>
            <a:r>
              <a:rPr lang="en-IN" sz="2000" b="1" dirty="0"/>
              <a:t>will reseal it and place his/her mark and date on the seal. If the evidence is </a:t>
            </a:r>
          </a:p>
          <a:p>
            <a:r>
              <a:rPr lang="en-IN" sz="2000" b="1" dirty="0"/>
              <a:t>opened at trial or by the prosecutor just before the trial, the officer who signed it </a:t>
            </a:r>
          </a:p>
          <a:p>
            <a:r>
              <a:rPr lang="en-IN" sz="2000" b="1" dirty="0"/>
              <a:t>out will reseal it after it is returned to him/her. </a:t>
            </a:r>
          </a:p>
        </p:txBody>
      </p:sp>
    </p:spTree>
    <p:extLst>
      <p:ext uri="{BB962C8B-B14F-4D97-AF65-F5344CB8AC3E}">
        <p14:creationId xmlns:p14="http://schemas.microsoft.com/office/powerpoint/2010/main" val="1159346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8613" y="548680"/>
            <a:ext cx="7632848" cy="5262979"/>
          </a:xfrm>
          <a:prstGeom prst="rect">
            <a:avLst/>
          </a:prstGeom>
          <a:noFill/>
        </p:spPr>
        <p:txBody>
          <a:bodyPr wrap="square" rtlCol="0">
            <a:spAutoFit/>
          </a:bodyPr>
          <a:lstStyle/>
          <a:p>
            <a:r>
              <a:rPr lang="en-IN" sz="2400" b="1" dirty="0" smtClean="0"/>
              <a:t>5. Each person who takes custody of evidence sealed in a container or package will inspect the container or package to ensure that it is secured and properly sealed. If it is not, the person will return the evidence to the last person who had custody. That person will inspect the package and evidence to ensure that it is in the same condition as when he/she last had possession of it. Once this is confirmed, that person will properly seal the container or package before it is received by anyone else. Any discrepancies discovered through this inspection process will be reported to the Support Services Administrator. By taking custody of evidence sealed in a container (and signing to chain of custody log), each individual is certifying that the package or container is secured and properly sealed.</a:t>
            </a:r>
            <a:endParaRPr lang="en-IN" sz="2400" b="1" dirty="0"/>
          </a:p>
        </p:txBody>
      </p:sp>
    </p:spTree>
    <p:extLst>
      <p:ext uri="{BB962C8B-B14F-4D97-AF65-F5344CB8AC3E}">
        <p14:creationId xmlns:p14="http://schemas.microsoft.com/office/powerpoint/2010/main" val="947447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568952" cy="5909310"/>
          </a:xfrm>
          <a:prstGeom prst="rect">
            <a:avLst/>
          </a:prstGeom>
          <a:noFill/>
        </p:spPr>
        <p:txBody>
          <a:bodyPr wrap="square" rtlCol="0">
            <a:spAutoFit/>
          </a:bodyPr>
          <a:lstStyle/>
          <a:p>
            <a:r>
              <a:rPr lang="en-IN" sz="2000" b="1" dirty="0"/>
              <a:t>Preserving </a:t>
            </a:r>
            <a:r>
              <a:rPr lang="en-IN" sz="2000" b="1" dirty="0" smtClean="0"/>
              <a:t>Evidence</a:t>
            </a:r>
          </a:p>
          <a:p>
            <a:endParaRPr lang="en-IN" sz="2000" b="1" dirty="0"/>
          </a:p>
          <a:p>
            <a:r>
              <a:rPr lang="en-IN" sz="2000" b="1" dirty="0"/>
              <a:t>Preserving evidence should be the top priority of those entrusted with gathering and collecting evidence. Evidence collection protocols apply to both pre-collection and post-collection evidence. If evidence is not properly preserved prior to collection, it may be contaminated or destroyed. If evidence is not properly preserved and stored prior to forensic analysis or testing, it may deteriorate, destroying or devaluing it as a source of information.</a:t>
            </a:r>
          </a:p>
          <a:p>
            <a:r>
              <a:rPr lang="en-IN" sz="2000" b="1" dirty="0"/>
              <a:t>Those responsible for collecting evidence must understand and employ a variety of evidence preservation protocols, depending on the type of evidence. Nevertheless, some guidelines apply to all evidence, such </a:t>
            </a:r>
            <a:r>
              <a:rPr lang="en-IN" sz="2000" b="1" dirty="0" smtClean="0"/>
              <a:t>as</a:t>
            </a:r>
          </a:p>
          <a:p>
            <a:pPr marL="285750" indent="-285750">
              <a:buFont typeface="Arial" pitchFamily="34" charset="0"/>
              <a:buChar char="•"/>
            </a:pPr>
            <a:r>
              <a:rPr lang="en-IN" sz="2000" b="1" dirty="0" smtClean="0"/>
              <a:t> </a:t>
            </a:r>
            <a:r>
              <a:rPr lang="en-IN" sz="2000" b="1" dirty="0"/>
              <a:t>limitations on the number of individuals allowed to handle the </a:t>
            </a:r>
            <a:r>
              <a:rPr lang="en-IN" sz="2000" b="1" dirty="0" smtClean="0"/>
              <a:t>evidence</a:t>
            </a:r>
          </a:p>
          <a:p>
            <a:pPr marL="285750" indent="-285750">
              <a:buFont typeface="Arial" pitchFamily="34" charset="0"/>
              <a:buChar char="•"/>
            </a:pPr>
            <a:r>
              <a:rPr lang="en-IN" sz="2000" b="1" dirty="0" smtClean="0"/>
              <a:t>use </a:t>
            </a:r>
            <a:r>
              <a:rPr lang="en-IN" sz="2000" b="1" dirty="0"/>
              <a:t>of safeguards to minimize </a:t>
            </a:r>
            <a:r>
              <a:rPr lang="en-IN" sz="2000" b="1" dirty="0" smtClean="0"/>
              <a:t>contamination</a:t>
            </a:r>
          </a:p>
          <a:p>
            <a:pPr marL="285750" indent="-285750">
              <a:buFont typeface="Arial" pitchFamily="34" charset="0"/>
              <a:buChar char="•"/>
            </a:pPr>
            <a:r>
              <a:rPr lang="en-IN" sz="2000" b="1" dirty="0" smtClean="0"/>
              <a:t>proper </a:t>
            </a:r>
            <a:r>
              <a:rPr lang="en-IN" sz="2000" b="1" dirty="0"/>
              <a:t>collection </a:t>
            </a:r>
            <a:r>
              <a:rPr lang="en-IN" sz="2000" b="1" dirty="0" smtClean="0"/>
              <a:t>documentation</a:t>
            </a:r>
          </a:p>
          <a:p>
            <a:pPr marL="285750" indent="-285750">
              <a:buFont typeface="Arial" pitchFamily="34" charset="0"/>
              <a:buChar char="•"/>
            </a:pPr>
            <a:r>
              <a:rPr lang="en-IN" sz="2000" b="1" dirty="0" smtClean="0"/>
              <a:t>acceptable </a:t>
            </a:r>
            <a:r>
              <a:rPr lang="en-IN" sz="2000" b="1" dirty="0"/>
              <a:t>chain-of-evidence </a:t>
            </a:r>
            <a:r>
              <a:rPr lang="en-IN" sz="2000" b="1" dirty="0" smtClean="0"/>
              <a:t>documentation</a:t>
            </a:r>
          </a:p>
          <a:p>
            <a:pPr marL="285750" indent="-285750">
              <a:buFont typeface="Arial" pitchFamily="34" charset="0"/>
              <a:buChar char="•"/>
            </a:pPr>
            <a:r>
              <a:rPr lang="en-IN" sz="2000" b="1" dirty="0" smtClean="0"/>
              <a:t>evidence </a:t>
            </a:r>
            <a:r>
              <a:rPr lang="en-IN" sz="2000" b="1" dirty="0"/>
              <a:t>appropriate storage. </a:t>
            </a:r>
            <a:endParaRPr lang="en-IN" sz="2000" b="1" dirty="0" smtClean="0"/>
          </a:p>
          <a:p>
            <a:r>
              <a:rPr lang="en-IN" sz="2000" b="1" dirty="0" smtClean="0"/>
              <a:t>As </a:t>
            </a:r>
            <a:r>
              <a:rPr lang="en-IN" sz="2000" b="1" dirty="0"/>
              <a:t>evidence collection methodologies improve, </a:t>
            </a:r>
            <a:r>
              <a:rPr lang="en-IN" sz="2000" b="1" dirty="0">
                <a:hlinkClick r:id="rId2"/>
              </a:rPr>
              <a:t>forensic experts</a:t>
            </a:r>
            <a:r>
              <a:rPr lang="en-IN" sz="2000" b="1" dirty="0"/>
              <a:t> develop new protocols to preserve that evidence.</a:t>
            </a:r>
          </a:p>
          <a:p>
            <a:endParaRPr lang="en-IN" dirty="0"/>
          </a:p>
        </p:txBody>
      </p:sp>
    </p:spTree>
    <p:extLst>
      <p:ext uri="{BB962C8B-B14F-4D97-AF65-F5344CB8AC3E}">
        <p14:creationId xmlns:p14="http://schemas.microsoft.com/office/powerpoint/2010/main" val="8052056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129</TotalTime>
  <Words>2190</Words>
  <Application>Microsoft Office PowerPoint</Application>
  <PresentationFormat>On-screen Show (4:3)</PresentationFormat>
  <Paragraphs>100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Book Antiqua</vt:lpstr>
      <vt:lpstr>Wingdings</vt:lpstr>
      <vt:lpstr>Hardcover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vaishnavi</dc:creator>
  <cp:lastModifiedBy>HP</cp:lastModifiedBy>
  <cp:revision>11</cp:revision>
  <dcterms:created xsi:type="dcterms:W3CDTF">2023-02-01T09:12:28Z</dcterms:created>
  <dcterms:modified xsi:type="dcterms:W3CDTF">2023-07-12T01:31:31Z</dcterms:modified>
</cp:coreProperties>
</file>