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993A50F-526E-4281-9B73-E71941053206}" type="datetimeFigureOut">
              <a:rPr lang="en-IN" smtClean="0"/>
              <a:t>12-07-2023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45937B7-0D34-423B-8F5B-DFF9E60E5CF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3A50F-526E-4281-9B73-E71941053206}" type="datetimeFigureOut">
              <a:rPr lang="en-IN" smtClean="0"/>
              <a:t>12-07-2023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937B7-0D34-423B-8F5B-DFF9E60E5CF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3A50F-526E-4281-9B73-E71941053206}" type="datetimeFigureOut">
              <a:rPr lang="en-IN" smtClean="0"/>
              <a:t>12-07-2023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937B7-0D34-423B-8F5B-DFF9E60E5CF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993A50F-526E-4281-9B73-E71941053206}" type="datetimeFigureOut">
              <a:rPr lang="en-IN" smtClean="0"/>
              <a:t>12-07-2023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937B7-0D34-423B-8F5B-DFF9E60E5CF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993A50F-526E-4281-9B73-E71941053206}" type="datetimeFigureOut">
              <a:rPr lang="en-IN" smtClean="0"/>
              <a:t>12-07-2023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45937B7-0D34-423B-8F5B-DFF9E60E5CFF}" type="slidenum">
              <a:rPr lang="en-IN" smtClean="0"/>
              <a:t>‹#›</a:t>
            </a:fld>
            <a:endParaRPr lang="en-IN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993A50F-526E-4281-9B73-E71941053206}" type="datetimeFigureOut">
              <a:rPr lang="en-IN" smtClean="0"/>
              <a:t>12-07-2023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45937B7-0D34-423B-8F5B-DFF9E60E5CF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993A50F-526E-4281-9B73-E71941053206}" type="datetimeFigureOut">
              <a:rPr lang="en-IN" smtClean="0"/>
              <a:t>12-07-2023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45937B7-0D34-423B-8F5B-DFF9E60E5CFF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3A50F-526E-4281-9B73-E71941053206}" type="datetimeFigureOut">
              <a:rPr lang="en-IN" smtClean="0"/>
              <a:t>12-07-2023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937B7-0D34-423B-8F5B-DFF9E60E5CF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993A50F-526E-4281-9B73-E71941053206}" type="datetimeFigureOut">
              <a:rPr lang="en-IN" smtClean="0"/>
              <a:t>12-07-2023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45937B7-0D34-423B-8F5B-DFF9E60E5CF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993A50F-526E-4281-9B73-E71941053206}" type="datetimeFigureOut">
              <a:rPr lang="en-IN" smtClean="0"/>
              <a:t>12-07-2023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45937B7-0D34-423B-8F5B-DFF9E60E5CFF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993A50F-526E-4281-9B73-E71941053206}" type="datetimeFigureOut">
              <a:rPr lang="en-IN" smtClean="0"/>
              <a:t>12-07-2023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45937B7-0D34-423B-8F5B-DFF9E60E5CFF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993A50F-526E-4281-9B73-E71941053206}" type="datetimeFigureOut">
              <a:rPr lang="en-IN" smtClean="0"/>
              <a:t>12-07-2023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45937B7-0D34-423B-8F5B-DFF9E60E5CFF}" type="slidenum">
              <a:rPr lang="en-IN" smtClean="0"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04664"/>
            <a:ext cx="756084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8000" b="1" dirty="0" smtClean="0"/>
              <a:t>DUTIES OF FIRST RESPONDERS AT CRIME SCENE</a:t>
            </a:r>
            <a:endParaRPr lang="en-IN" sz="8000" b="1" dirty="0"/>
          </a:p>
        </p:txBody>
      </p:sp>
    </p:spTree>
    <p:extLst>
      <p:ext uri="{BB962C8B-B14F-4D97-AF65-F5344CB8AC3E}">
        <p14:creationId xmlns:p14="http://schemas.microsoft.com/office/powerpoint/2010/main" val="1008501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72240"/>
            <a:ext cx="9144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u="sng" dirty="0" smtClean="0"/>
              <a:t>Duties of first responders at crime scene</a:t>
            </a:r>
          </a:p>
          <a:p>
            <a:endParaRPr lang="en-IN" sz="2400" dirty="0"/>
          </a:p>
          <a:p>
            <a:pPr marL="514350" indent="-514350">
              <a:buFont typeface="+mj-lt"/>
              <a:buAutoNum type="arabicPeriod"/>
            </a:pPr>
            <a:r>
              <a:rPr lang="en-IN" sz="2400" dirty="0" smtClean="0"/>
              <a:t>Assist </a:t>
            </a:r>
            <a:r>
              <a:rPr lang="en-IN" sz="2400" dirty="0"/>
              <a:t>the victim. </a:t>
            </a:r>
            <a:endParaRPr lang="en-IN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IN" sz="2400" dirty="0" smtClean="0"/>
              <a:t>Search </a:t>
            </a:r>
            <a:r>
              <a:rPr lang="en-IN" sz="2400" dirty="0"/>
              <a:t>for and arrest the suspect if still on the </a:t>
            </a:r>
            <a:r>
              <a:rPr lang="en-IN" sz="2400" dirty="0" smtClean="0"/>
              <a:t>scene.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2400" dirty="0" smtClean="0"/>
              <a:t>Detain </a:t>
            </a:r>
            <a:r>
              <a:rPr lang="en-IN" sz="2400" dirty="0"/>
              <a:t>all witnesses because they possess valuable information about the crime scene. </a:t>
            </a:r>
            <a:endParaRPr lang="en-IN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IN" sz="2400" dirty="0" smtClean="0"/>
              <a:t> </a:t>
            </a:r>
            <a:r>
              <a:rPr lang="en-IN" sz="2400" dirty="0"/>
              <a:t>Keep witnesses separated to preserve their </a:t>
            </a:r>
            <a:r>
              <a:rPr lang="en-IN" sz="2400" dirty="0" smtClean="0"/>
              <a:t>objectivity.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2400" dirty="0" smtClean="0"/>
              <a:t>Protect the crime scene. Begin by using barrier tape, official vehicles , or other means to secure the scene</a:t>
            </a:r>
            <a:r>
              <a:rPr lang="en-IN" sz="2400" dirty="0"/>
              <a:t>. </a:t>
            </a:r>
            <a:r>
              <a:rPr lang="en-IN" sz="2400" dirty="0" smtClean="0"/>
              <a:t>Establish </a:t>
            </a:r>
            <a:r>
              <a:rPr lang="en-IN" sz="2400" dirty="0"/>
              <a:t>a crime scene security log to record the names of all persons who enter or exit the crime </a:t>
            </a:r>
            <a:r>
              <a:rPr lang="en-IN" sz="2400" dirty="0" smtClean="0"/>
              <a:t>scene</a:t>
            </a:r>
            <a:r>
              <a:rPr lang="en-IN" sz="2400" dirty="0"/>
              <a:t>. Do not smoke, drink, or eat within the secured crime scene and do not allow unnecessary persons </a:t>
            </a:r>
            <a:r>
              <a:rPr lang="en-IN" sz="2400" dirty="0" smtClean="0"/>
              <a:t>or </a:t>
            </a:r>
            <a:r>
              <a:rPr lang="en-IN" sz="2400" dirty="0"/>
              <a:t>officials to enter or contaminate the scene. </a:t>
            </a:r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818009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980728"/>
            <a:ext cx="78488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/>
              <a:t>6. Note and communicate to crime scene investigators all movements and alterations made to the crime </a:t>
            </a:r>
          </a:p>
          <a:p>
            <a:r>
              <a:rPr lang="en-IN" sz="2800" dirty="0"/>
              <a:t>scene. </a:t>
            </a:r>
          </a:p>
          <a:p>
            <a:r>
              <a:rPr lang="en-IN" sz="2800" dirty="0"/>
              <a:t>7. Conduct first aid to any victim. </a:t>
            </a:r>
          </a:p>
          <a:p>
            <a:r>
              <a:rPr lang="en-IN" sz="2800" dirty="0"/>
              <a:t>8. Establish the extent of the scene. </a:t>
            </a:r>
          </a:p>
          <a:p>
            <a:r>
              <a:rPr lang="en-IN" sz="2800" dirty="0"/>
              <a:t>9. Establish If a crime has been committed. </a:t>
            </a:r>
          </a:p>
          <a:p>
            <a:r>
              <a:rPr lang="en-IN" sz="2800" dirty="0"/>
              <a:t>10. To establish entry/exit point at the scene. </a:t>
            </a:r>
          </a:p>
          <a:p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946124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5121"/>
            <a:ext cx="8964488" cy="7355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u="sng" dirty="0" smtClean="0"/>
              <a:t>Coordination between police personnel and forensic scientists at crime scene</a:t>
            </a:r>
          </a:p>
          <a:p>
            <a:endParaRPr lang="en-IN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IN" sz="2400" dirty="0" smtClean="0"/>
              <a:t>After seeing the crime scene the duty of first respondent  is to call the forensic expert based on the nature of crime.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N" sz="2400" dirty="0" smtClean="0"/>
              <a:t>In </a:t>
            </a:r>
            <a:r>
              <a:rPr lang="en-IN" sz="2400" dirty="0"/>
              <a:t>the case of a serious crime, forensic investigators will be called to the </a:t>
            </a:r>
            <a:r>
              <a:rPr lang="en-IN" sz="2400" dirty="0" smtClean="0"/>
              <a:t>scene. Then the first respondent must turn </a:t>
            </a:r>
            <a:r>
              <a:rPr lang="en-IN" sz="2400" dirty="0"/>
              <a:t>Over Control of the Scene and Brief Investigator(s) in Charge </a:t>
            </a:r>
            <a:endParaRPr lang="en-IN" sz="2400" dirty="0" smtClean="0"/>
          </a:p>
          <a:p>
            <a:endParaRPr lang="en-IN" sz="2400" dirty="0"/>
          </a:p>
          <a:p>
            <a:r>
              <a:rPr lang="en-IN" sz="2400" dirty="0" smtClean="0"/>
              <a:t>Principle</a:t>
            </a:r>
            <a:r>
              <a:rPr lang="en-IN" sz="2400" dirty="0"/>
              <a:t>: Briefing the investigator(s) taking charge assists in controlling the crime scene and helps establish further investigative responsibilities. </a:t>
            </a:r>
            <a:endParaRPr lang="en-IN" sz="2400" dirty="0" smtClean="0"/>
          </a:p>
          <a:p>
            <a:endParaRPr lang="en-IN" sz="2400" dirty="0"/>
          </a:p>
          <a:p>
            <a:r>
              <a:rPr lang="en-IN" sz="2400" dirty="0" smtClean="0"/>
              <a:t>Policy</a:t>
            </a:r>
            <a:r>
              <a:rPr lang="en-IN" sz="2400" dirty="0"/>
              <a:t>: The initial responding officer(s) at the scene shall provide a detailed crime scene briefing to the investigator(s) in charge of the scene. </a:t>
            </a:r>
            <a:endParaRPr lang="en-IN" sz="2400" dirty="0" smtClean="0"/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40209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484784"/>
            <a:ext cx="770485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/>
              <a:t>Procedure: The initial responding officer(s) should: </a:t>
            </a:r>
          </a:p>
          <a:p>
            <a:pPr marL="457200" indent="-457200">
              <a:buAutoNum type="alphaLcPeriod"/>
            </a:pPr>
            <a:r>
              <a:rPr lang="en-IN" sz="2400" dirty="0" smtClean="0"/>
              <a:t>Brief </a:t>
            </a:r>
            <a:r>
              <a:rPr lang="en-IN" sz="2400" dirty="0"/>
              <a:t>the investigator(s) taking charge. </a:t>
            </a:r>
            <a:endParaRPr lang="en-IN" sz="2400" dirty="0" smtClean="0"/>
          </a:p>
          <a:p>
            <a:pPr marL="457200" indent="-457200">
              <a:buAutoNum type="alphaLcPeriod"/>
            </a:pPr>
            <a:r>
              <a:rPr lang="en-IN" sz="2400" dirty="0" smtClean="0"/>
              <a:t>Assist </a:t>
            </a:r>
            <a:r>
              <a:rPr lang="en-IN" sz="2400" dirty="0"/>
              <a:t>in controlling the scene</a:t>
            </a:r>
            <a:r>
              <a:rPr lang="en-IN" sz="2400" dirty="0" smtClean="0"/>
              <a:t>.</a:t>
            </a:r>
          </a:p>
          <a:p>
            <a:pPr marL="457200" indent="-457200">
              <a:buAutoNum type="alphaLcPeriod"/>
            </a:pPr>
            <a:r>
              <a:rPr lang="en-IN" sz="2400" dirty="0" smtClean="0"/>
              <a:t> Turn </a:t>
            </a:r>
            <a:r>
              <a:rPr lang="en-IN" sz="2400" dirty="0"/>
              <a:t>over responsibility for the documentation of entry/exit</a:t>
            </a:r>
            <a:r>
              <a:rPr lang="en-IN" sz="2400" dirty="0" smtClean="0"/>
              <a:t>.</a:t>
            </a:r>
          </a:p>
          <a:p>
            <a:pPr marL="457200" indent="-457200">
              <a:buAutoNum type="alphaLcPeriod"/>
            </a:pPr>
            <a:r>
              <a:rPr lang="en-IN" sz="2400" dirty="0" smtClean="0"/>
              <a:t> </a:t>
            </a:r>
            <a:r>
              <a:rPr lang="en-IN" sz="2400" dirty="0"/>
              <a:t>Remain at the scene until relieved of duty. </a:t>
            </a:r>
            <a:endParaRPr lang="en-IN" sz="2400" dirty="0" smtClean="0"/>
          </a:p>
          <a:p>
            <a:pPr marL="457200" indent="-457200">
              <a:buAutoNum type="alphaLcPeriod"/>
            </a:pPr>
            <a:endParaRPr lang="en-IN" sz="2400" dirty="0"/>
          </a:p>
          <a:p>
            <a:r>
              <a:rPr lang="en-IN" sz="2400" dirty="0" smtClean="0"/>
              <a:t>Summary</a:t>
            </a:r>
            <a:r>
              <a:rPr lang="en-IN" sz="2400" dirty="0"/>
              <a:t>: The scene briefing is the only opportunity for the next in command to obtain initial aspects of the crime scene prior to subsequent investigation.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05366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908720"/>
            <a:ext cx="885698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u="sng" dirty="0" smtClean="0"/>
              <a:t>The evaluation of 5Ws (WHO?, WHAT?, WHEN?, WHERE?, WHY?)</a:t>
            </a:r>
          </a:p>
          <a:p>
            <a:endParaRPr lang="en-IN" sz="2400" b="1" u="sng" dirty="0"/>
          </a:p>
          <a:p>
            <a:r>
              <a:rPr lang="en-IN" sz="2400" dirty="0" smtClean="0"/>
              <a:t>Cardinals of investigation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N" sz="2400" dirty="0" smtClean="0"/>
              <a:t>WHAT?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N" sz="2400" dirty="0" smtClean="0"/>
              <a:t>WHERE?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N" sz="2400" dirty="0" smtClean="0"/>
              <a:t>WHEN?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N" sz="2400" dirty="0" smtClean="0"/>
              <a:t>WHY?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N" sz="2400" dirty="0" smtClean="0"/>
              <a:t>WHO?</a:t>
            </a:r>
          </a:p>
          <a:p>
            <a:endParaRPr lang="en-IN" sz="2400" dirty="0"/>
          </a:p>
          <a:p>
            <a:r>
              <a:rPr lang="en-IN" sz="2400" dirty="0" smtClean="0"/>
              <a:t>And the one H is HOW?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562799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60648"/>
            <a:ext cx="756084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WHAT?</a:t>
            </a:r>
          </a:p>
          <a:p>
            <a:r>
              <a:rPr lang="en-IN" sz="2400" dirty="0" smtClean="0"/>
              <a:t>Intension or aim</a:t>
            </a:r>
            <a:endParaRPr lang="en-IN" sz="2400" dirty="0"/>
          </a:p>
          <a:p>
            <a:endParaRPr lang="en-IN" sz="2400" dirty="0" smtClean="0"/>
          </a:p>
          <a:p>
            <a:r>
              <a:rPr lang="en-IN" sz="2400" dirty="0" smtClean="0"/>
              <a:t>WHERE?</a:t>
            </a:r>
          </a:p>
          <a:p>
            <a:r>
              <a:rPr lang="en-IN" sz="2400" dirty="0" smtClean="0"/>
              <a:t>Location or site</a:t>
            </a:r>
          </a:p>
          <a:p>
            <a:endParaRPr lang="en-IN" sz="2400" dirty="0"/>
          </a:p>
          <a:p>
            <a:r>
              <a:rPr lang="en-IN" sz="2400" dirty="0" smtClean="0"/>
              <a:t>WHEN?</a:t>
            </a:r>
          </a:p>
          <a:p>
            <a:r>
              <a:rPr lang="en-IN" sz="2400" dirty="0" smtClean="0"/>
              <a:t>Time</a:t>
            </a:r>
          </a:p>
          <a:p>
            <a:endParaRPr lang="en-IN" sz="2400" dirty="0"/>
          </a:p>
          <a:p>
            <a:r>
              <a:rPr lang="en-IN" sz="2400" dirty="0" smtClean="0"/>
              <a:t>WHY?</a:t>
            </a:r>
          </a:p>
          <a:p>
            <a:r>
              <a:rPr lang="en-IN" sz="2400" dirty="0" smtClean="0"/>
              <a:t>Cause or reason</a:t>
            </a:r>
            <a:endParaRPr lang="en-IN" sz="2400" dirty="0"/>
          </a:p>
          <a:p>
            <a:endParaRPr lang="en-IN" sz="2400" dirty="0" smtClean="0"/>
          </a:p>
          <a:p>
            <a:r>
              <a:rPr lang="en-IN" sz="2400" dirty="0" smtClean="0"/>
              <a:t>WHO?</a:t>
            </a:r>
          </a:p>
          <a:p>
            <a:r>
              <a:rPr lang="en-IN" sz="2400" dirty="0" smtClean="0"/>
              <a:t>People</a:t>
            </a:r>
          </a:p>
          <a:p>
            <a:endParaRPr lang="en-IN" sz="2400" dirty="0" smtClean="0"/>
          </a:p>
          <a:p>
            <a:r>
              <a:rPr lang="en-IN" sz="2400" dirty="0" smtClean="0"/>
              <a:t>HOW?</a:t>
            </a:r>
          </a:p>
          <a:p>
            <a:r>
              <a:rPr lang="en-IN" sz="2400" dirty="0" smtClean="0"/>
              <a:t>Mode or way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855774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9984" y="332656"/>
            <a:ext cx="741682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u="sng" dirty="0" smtClean="0"/>
              <a:t>Advantages of these cardinals</a:t>
            </a:r>
          </a:p>
          <a:p>
            <a:endParaRPr lang="en-IN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IN" sz="2400" dirty="0" smtClean="0"/>
              <a:t>These cardinals helps investigating officer to investigate the scene in a proper sequential and systematic manner.</a:t>
            </a:r>
          </a:p>
          <a:p>
            <a:pPr marL="285750" indent="-285750">
              <a:buFont typeface="Arial" pitchFamily="34" charset="0"/>
              <a:buChar char="•"/>
            </a:pPr>
            <a:endParaRPr lang="en-IN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IN" sz="2400" dirty="0" smtClean="0"/>
              <a:t>Helps investigating officer- making question which are required in interviewing complainant, witness and also helps in interrogation.</a:t>
            </a:r>
          </a:p>
          <a:p>
            <a:endParaRPr lang="en-IN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IN" sz="2400" dirty="0" smtClean="0"/>
              <a:t>Helps investigating officer in making a proper report how crime is committed.</a:t>
            </a:r>
          </a:p>
          <a:p>
            <a:pPr marL="285750" indent="-285750">
              <a:buFont typeface="Arial" pitchFamily="34" charset="0"/>
              <a:buChar char="•"/>
            </a:pPr>
            <a:endParaRPr lang="en-IN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IN" sz="2400" dirty="0" smtClean="0"/>
              <a:t>These cardinals also helps an investigator in searching crime scene and some important specific evidence as well.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0334384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50</TotalTime>
  <Words>496</Words>
  <Application>Microsoft Office PowerPoint</Application>
  <PresentationFormat>On-screen Show (4:3)</PresentationFormat>
  <Paragraphs>65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Verdana</vt:lpstr>
      <vt:lpstr>Wingdings 2</vt:lpstr>
      <vt:lpstr>Verve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vaishnavi</dc:creator>
  <cp:lastModifiedBy>HP</cp:lastModifiedBy>
  <cp:revision>7</cp:revision>
  <dcterms:created xsi:type="dcterms:W3CDTF">2022-11-13T13:36:15Z</dcterms:created>
  <dcterms:modified xsi:type="dcterms:W3CDTF">2023-07-12T01:28:07Z</dcterms:modified>
</cp:coreProperties>
</file>