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58" r:id="rId4"/>
    <p:sldId id="257" r:id="rId5"/>
    <p:sldId id="262" r:id="rId6"/>
    <p:sldId id="259" r:id="rId7"/>
    <p:sldId id="260"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382CD838-698B-40E6-8982-1009ABF8DBE9}" type="datetimeFigureOut">
              <a:rPr lang="en-IN" smtClean="0"/>
              <a:t>12-07-2023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997CAE-0647-4F73-AF6D-E5A4B77C1840}" type="slidenum">
              <a:rPr lang="en-IN" smtClean="0"/>
              <a:t>‹#›</a:t>
            </a:fld>
            <a:endParaRPr lang="en-IN"/>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CD838-698B-40E6-8982-1009ABF8DBE9}" type="datetimeFigureOut">
              <a:rPr lang="en-IN" smtClean="0"/>
              <a:t>12-07-2023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997CAE-0647-4F73-AF6D-E5A4B77C1840}"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CD838-698B-40E6-8982-1009ABF8DBE9}" type="datetimeFigureOut">
              <a:rPr lang="en-IN" smtClean="0"/>
              <a:t>12-07-2023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997CAE-0647-4F73-AF6D-E5A4B77C1840}"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CD838-698B-40E6-8982-1009ABF8DBE9}" type="datetimeFigureOut">
              <a:rPr lang="en-IN" smtClean="0"/>
              <a:t>12-07-2023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997CAE-0647-4F73-AF6D-E5A4B77C1840}"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382CD838-698B-40E6-8982-1009ABF8DBE9}" type="datetimeFigureOut">
              <a:rPr lang="en-IN" smtClean="0"/>
              <a:t>12-07-2023</a:t>
            </a:fld>
            <a:endParaRPr lang="en-IN"/>
          </a:p>
        </p:txBody>
      </p:sp>
      <p:sp>
        <p:nvSpPr>
          <p:cNvPr id="91" name="Footer Placeholder 90"/>
          <p:cNvSpPr>
            <a:spLocks noGrp="1"/>
          </p:cNvSpPr>
          <p:nvPr>
            <p:ph type="ftr" sz="quarter" idx="11"/>
          </p:nvPr>
        </p:nvSpPr>
        <p:spPr/>
        <p:txBody>
          <a:bodyPr/>
          <a:lstStyle/>
          <a:p>
            <a:endParaRPr lang="en-IN"/>
          </a:p>
        </p:txBody>
      </p:sp>
      <p:sp>
        <p:nvSpPr>
          <p:cNvPr id="92" name="Slide Number Placeholder 91"/>
          <p:cNvSpPr>
            <a:spLocks noGrp="1"/>
          </p:cNvSpPr>
          <p:nvPr>
            <p:ph type="sldNum" sz="quarter" idx="12"/>
          </p:nvPr>
        </p:nvSpPr>
        <p:spPr/>
        <p:txBody>
          <a:bodyPr/>
          <a:lstStyle/>
          <a:p>
            <a:fld id="{A4997CAE-0647-4F73-AF6D-E5A4B77C1840}"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2CD838-698B-40E6-8982-1009ABF8DBE9}" type="datetimeFigureOut">
              <a:rPr lang="en-IN" smtClean="0"/>
              <a:t>12-07-2023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4997CAE-0647-4F73-AF6D-E5A4B77C1840}"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2CD838-698B-40E6-8982-1009ABF8DBE9}" type="datetimeFigureOut">
              <a:rPr lang="en-IN" smtClean="0"/>
              <a:t>12-07-2023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4997CAE-0647-4F73-AF6D-E5A4B77C1840}"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2CD838-698B-40E6-8982-1009ABF8DBE9}" type="datetimeFigureOut">
              <a:rPr lang="en-IN" smtClean="0"/>
              <a:t>12-07-2023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4997CAE-0647-4F73-AF6D-E5A4B77C1840}"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CD838-698B-40E6-8982-1009ABF8DBE9}" type="datetimeFigureOut">
              <a:rPr lang="en-IN" smtClean="0"/>
              <a:t>12-07-2023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4997CAE-0647-4F73-AF6D-E5A4B77C1840}"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2CD838-698B-40E6-8982-1009ABF8DBE9}" type="datetimeFigureOut">
              <a:rPr lang="en-IN" smtClean="0"/>
              <a:t>12-07-2023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4997CAE-0647-4F73-AF6D-E5A4B77C1840}" type="slidenum">
              <a:rPr lang="en-IN" smtClean="0"/>
              <a:t>‹#›</a:t>
            </a:fld>
            <a:endParaRPr lang="en-IN"/>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382CD838-698B-40E6-8982-1009ABF8DBE9}" type="datetimeFigureOut">
              <a:rPr lang="en-IN" smtClean="0"/>
              <a:t>12-07-2023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4997CAE-0647-4F73-AF6D-E5A4B77C1840}" type="slidenum">
              <a:rPr lang="en-IN" smtClean="0"/>
              <a:t>‹#›</a:t>
            </a:fld>
            <a:endParaRPr lang="en-IN"/>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382CD838-698B-40E6-8982-1009ABF8DBE9}" type="datetimeFigureOut">
              <a:rPr lang="en-IN" smtClean="0"/>
              <a:t>12-07-2023</a:t>
            </a:fld>
            <a:endParaRPr lang="en-IN"/>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IN"/>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4997CAE-0647-4F73-AF6D-E5A4B77C1840}"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CRIME SCENE PRELIMINARIES</a:t>
            </a:r>
            <a:endParaRPr lang="en-IN" dirty="0"/>
          </a:p>
        </p:txBody>
      </p:sp>
    </p:spTree>
    <p:extLst>
      <p:ext uri="{BB962C8B-B14F-4D97-AF65-F5344CB8AC3E}">
        <p14:creationId xmlns:p14="http://schemas.microsoft.com/office/powerpoint/2010/main" val="4175203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6767" y="908720"/>
            <a:ext cx="8280920" cy="4832092"/>
          </a:xfrm>
          <a:prstGeom prst="rect">
            <a:avLst/>
          </a:prstGeom>
          <a:noFill/>
        </p:spPr>
        <p:txBody>
          <a:bodyPr wrap="square" rtlCol="0">
            <a:spAutoFit/>
          </a:bodyPr>
          <a:lstStyle/>
          <a:p>
            <a:r>
              <a:rPr lang="en-IN" sz="2800" b="1" u="sng" dirty="0"/>
              <a:t>2. Indoor Crime </a:t>
            </a:r>
            <a:r>
              <a:rPr lang="en-IN" sz="2800" b="1" u="sng" dirty="0" smtClean="0"/>
              <a:t>Scene</a:t>
            </a:r>
          </a:p>
          <a:p>
            <a:endParaRPr lang="en-IN" sz="2800" b="1" dirty="0"/>
          </a:p>
          <a:p>
            <a:r>
              <a:rPr lang="en-IN" sz="2800" dirty="0"/>
              <a:t>A crime that is committed in an enclosed and small area like a room, hall, corridor, kitchen, etc. is known as an </a:t>
            </a:r>
            <a:r>
              <a:rPr lang="en-IN" sz="2800" b="1" dirty="0"/>
              <a:t>indoor crime scene.</a:t>
            </a:r>
            <a:r>
              <a:rPr lang="en-IN" sz="2800" dirty="0"/>
              <a:t> An indoor crime scene is less vulnerable to loss or contamination of evidence by whether condition as it occurred in an enclosed area.</a:t>
            </a:r>
          </a:p>
          <a:p>
            <a:endParaRPr lang="en-IN" sz="2800" dirty="0" smtClean="0"/>
          </a:p>
          <a:p>
            <a:r>
              <a:rPr lang="en-IN" sz="2800" dirty="0"/>
              <a:t>Thus, timely cordoning of the entry/exit gates of the place like doors and windows help to collect evidence easily and fast resolution of the case can be done.</a:t>
            </a:r>
          </a:p>
        </p:txBody>
      </p:sp>
    </p:spTree>
    <p:extLst>
      <p:ext uri="{BB962C8B-B14F-4D97-AF65-F5344CB8AC3E}">
        <p14:creationId xmlns:p14="http://schemas.microsoft.com/office/powerpoint/2010/main" val="161342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476672"/>
            <a:ext cx="8136904" cy="5472608"/>
          </a:xfrm>
          <a:prstGeom prst="rect">
            <a:avLst/>
          </a:prstGeom>
        </p:spPr>
      </p:pic>
    </p:spTree>
    <p:extLst>
      <p:ext uri="{BB962C8B-B14F-4D97-AF65-F5344CB8AC3E}">
        <p14:creationId xmlns:p14="http://schemas.microsoft.com/office/powerpoint/2010/main" val="1617370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105" y="402076"/>
            <a:ext cx="7992888" cy="6555641"/>
          </a:xfrm>
          <a:prstGeom prst="rect">
            <a:avLst/>
          </a:prstGeom>
          <a:noFill/>
        </p:spPr>
        <p:txBody>
          <a:bodyPr wrap="square" rtlCol="0">
            <a:spAutoFit/>
          </a:bodyPr>
          <a:lstStyle/>
          <a:p>
            <a:r>
              <a:rPr lang="en-IN" sz="2800" u="sng" dirty="0"/>
              <a:t>Characteristics of Indoor Crime </a:t>
            </a:r>
            <a:r>
              <a:rPr lang="en-IN" sz="2800" u="sng" dirty="0" smtClean="0"/>
              <a:t>Scene</a:t>
            </a:r>
          </a:p>
          <a:p>
            <a:endParaRPr lang="en-IN" sz="2800" dirty="0"/>
          </a:p>
          <a:p>
            <a:r>
              <a:rPr lang="en-IN" sz="2800" dirty="0"/>
              <a:t>1. Evidence found in an indoor crime scene is less susceptible.</a:t>
            </a:r>
          </a:p>
          <a:p>
            <a:r>
              <a:rPr lang="en-IN" sz="2800" dirty="0"/>
              <a:t>2. It requires a small team of IOs/ Forensic experts as the area of an indoor crime scene is generally small.</a:t>
            </a:r>
          </a:p>
          <a:p>
            <a:r>
              <a:rPr lang="en-IN" sz="2800" dirty="0"/>
              <a:t>3. It is less prone to damages of evidence through climatic conditions.</a:t>
            </a:r>
          </a:p>
          <a:p>
            <a:r>
              <a:rPr lang="en-IN" sz="2800" dirty="0"/>
              <a:t>4. Less or no eye witness can be found in an indoor crime scene as their areas are generally closed and protected.</a:t>
            </a:r>
          </a:p>
          <a:p>
            <a:r>
              <a:rPr lang="en-IN" sz="2800" dirty="0"/>
              <a:t>5. Spiral, circular, and zone search methods provide better results to find evidence at an indoor crime scene.</a:t>
            </a:r>
          </a:p>
          <a:p>
            <a:endParaRPr lang="en-IN" sz="2800" dirty="0"/>
          </a:p>
        </p:txBody>
      </p:sp>
    </p:spTree>
    <p:extLst>
      <p:ext uri="{BB962C8B-B14F-4D97-AF65-F5344CB8AC3E}">
        <p14:creationId xmlns:p14="http://schemas.microsoft.com/office/powerpoint/2010/main" val="940283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836712"/>
            <a:ext cx="8280920" cy="4832092"/>
          </a:xfrm>
          <a:prstGeom prst="rect">
            <a:avLst/>
          </a:prstGeom>
          <a:noFill/>
        </p:spPr>
        <p:txBody>
          <a:bodyPr wrap="square" rtlCol="0">
            <a:spAutoFit/>
          </a:bodyPr>
          <a:lstStyle/>
          <a:p>
            <a:r>
              <a:rPr lang="en-IN" sz="2800" b="1" dirty="0"/>
              <a:t>3. </a:t>
            </a:r>
            <a:r>
              <a:rPr lang="en-IN" sz="2800" b="1" u="sng" dirty="0"/>
              <a:t>Mobile/ Conveyance Crime </a:t>
            </a:r>
            <a:r>
              <a:rPr lang="en-IN" sz="2800" b="1" u="sng" dirty="0" smtClean="0"/>
              <a:t>Scene</a:t>
            </a:r>
          </a:p>
          <a:p>
            <a:endParaRPr lang="en-IN" sz="2800" b="1" dirty="0"/>
          </a:p>
          <a:p>
            <a:r>
              <a:rPr lang="en-IN" sz="2800" dirty="0"/>
              <a:t>Conveyance is a means of transportation. Types of crimes committed in conveyances include the following: Vehicle, Train/Bus, Lift, Flight. Physical evidence recovered from these scenes may extend well beyond the conveyance.</a:t>
            </a:r>
          </a:p>
          <a:p>
            <a:r>
              <a:rPr lang="en-IN" sz="2800" dirty="0"/>
              <a:t>Suspects leaving in a hurry may carelessly leave additional evidence. A conveyance, such as a vehicle, may be transported to the laboratory after proper documentation has been completed.</a:t>
            </a:r>
          </a:p>
        </p:txBody>
      </p:sp>
    </p:spTree>
    <p:extLst>
      <p:ext uri="{BB962C8B-B14F-4D97-AF65-F5344CB8AC3E}">
        <p14:creationId xmlns:p14="http://schemas.microsoft.com/office/powerpoint/2010/main" val="87724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548680"/>
            <a:ext cx="8064896" cy="5400600"/>
          </a:xfrm>
          <a:prstGeom prst="rect">
            <a:avLst/>
          </a:prstGeom>
        </p:spPr>
      </p:pic>
    </p:spTree>
    <p:extLst>
      <p:ext uri="{BB962C8B-B14F-4D97-AF65-F5344CB8AC3E}">
        <p14:creationId xmlns:p14="http://schemas.microsoft.com/office/powerpoint/2010/main" val="1184223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724" y="332656"/>
            <a:ext cx="7920880" cy="6401753"/>
          </a:xfrm>
          <a:prstGeom prst="rect">
            <a:avLst/>
          </a:prstGeom>
          <a:noFill/>
        </p:spPr>
        <p:txBody>
          <a:bodyPr wrap="square" rtlCol="0">
            <a:spAutoFit/>
          </a:bodyPr>
          <a:lstStyle/>
          <a:p>
            <a:pPr fontAlgn="base"/>
            <a:r>
              <a:rPr lang="en-IN" sz="2800" b="1" u="sng" dirty="0"/>
              <a:t>What is a Crime </a:t>
            </a:r>
            <a:r>
              <a:rPr lang="en-IN" sz="2800" b="1" u="sng" dirty="0" smtClean="0"/>
              <a:t>Scene?</a:t>
            </a:r>
            <a:endParaRPr lang="en-IN" sz="2800" b="1" u="sng" dirty="0"/>
          </a:p>
          <a:p>
            <a:pPr marL="457200" indent="-457200" fontAlgn="base">
              <a:buFont typeface="Arial" pitchFamily="34" charset="0"/>
              <a:buChar char="•"/>
            </a:pPr>
            <a:r>
              <a:rPr lang="en-IN" sz="2800" dirty="0"/>
              <a:t>“Crime Scene or scene or a crime is referring to a place or places where the crime </a:t>
            </a:r>
            <a:r>
              <a:rPr lang="en-IN" sz="2800" dirty="0" smtClean="0"/>
              <a:t>has </a:t>
            </a:r>
            <a:r>
              <a:rPr lang="en-IN" sz="2800" dirty="0"/>
              <a:t>been committed or any evidence related to such crime is found</a:t>
            </a:r>
            <a:r>
              <a:rPr lang="en-IN" sz="2800" dirty="0" smtClean="0"/>
              <a:t>.”</a:t>
            </a:r>
          </a:p>
          <a:p>
            <a:pPr marL="457200" indent="-457200" fontAlgn="base">
              <a:buFont typeface="Arial" pitchFamily="34" charset="0"/>
              <a:buChar char="•"/>
            </a:pPr>
            <a:r>
              <a:rPr lang="en-IN" sz="2800" dirty="0" smtClean="0"/>
              <a:t>“</a:t>
            </a:r>
            <a:r>
              <a:rPr lang="en-IN" sz="2800" dirty="0"/>
              <a:t>Scene of Crime (occurrence) is the place where the crime has been committed or the sites which are connected with the crime or where evidence is </a:t>
            </a:r>
            <a:r>
              <a:rPr lang="en-IN" sz="2800" dirty="0" smtClean="0"/>
              <a:t>found.</a:t>
            </a:r>
          </a:p>
          <a:p>
            <a:pPr marL="457200" indent="-457200" fontAlgn="base">
              <a:buFont typeface="Arial" pitchFamily="34" charset="0"/>
              <a:buChar char="•"/>
            </a:pPr>
            <a:r>
              <a:rPr lang="en-IN" sz="2800" dirty="0" smtClean="0"/>
              <a:t>Crime </a:t>
            </a:r>
            <a:r>
              <a:rPr lang="en-IN" sz="2800" dirty="0"/>
              <a:t>Scene is a place where individuals are involved in the crime meet. Traces are exchanged with the individuals present there on the site, leave odds and ends and marks of tools, wearing apparels, tires, hand, feet, and other body parts.”</a:t>
            </a:r>
          </a:p>
          <a:p>
            <a:endParaRPr lang="en-IN" dirty="0"/>
          </a:p>
        </p:txBody>
      </p:sp>
    </p:spTree>
    <p:extLst>
      <p:ext uri="{BB962C8B-B14F-4D97-AF65-F5344CB8AC3E}">
        <p14:creationId xmlns:p14="http://schemas.microsoft.com/office/powerpoint/2010/main" val="1150669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692696"/>
            <a:ext cx="8784976" cy="6124754"/>
          </a:xfrm>
          <a:prstGeom prst="rect">
            <a:avLst/>
          </a:prstGeom>
          <a:noFill/>
        </p:spPr>
        <p:txBody>
          <a:bodyPr wrap="square" rtlCol="0">
            <a:spAutoFit/>
          </a:bodyPr>
          <a:lstStyle/>
          <a:p>
            <a:r>
              <a:rPr lang="en-IN" sz="2800" b="1" u="sng" dirty="0" smtClean="0"/>
              <a:t>What happens during crime scene investigation?</a:t>
            </a:r>
          </a:p>
          <a:p>
            <a:endParaRPr lang="en-IN" sz="2800" dirty="0"/>
          </a:p>
          <a:p>
            <a:pPr fontAlgn="base"/>
            <a:r>
              <a:rPr lang="en-IN" sz="2800" dirty="0"/>
              <a:t>At a scene, the case investigator and crime scene personnel work together to: define and secure areas that may contain evidence; examine and document the scene; collect physical evidence; and preserve, package and submit the evidence to the laboratory for analysis. With these key pieces of evidence, the investigator can attempt to reconstruct the elements of the crime.</a:t>
            </a:r>
          </a:p>
          <a:p>
            <a:pPr fontAlgn="base"/>
            <a:r>
              <a:rPr lang="en-IN" sz="2800" dirty="0"/>
              <a:t>The more thorough the crime scene team is at conducting its job, the more likely it is to accurately determine the facts of the case. </a:t>
            </a:r>
          </a:p>
          <a:p>
            <a:endParaRPr lang="en-IN" sz="2800" dirty="0" smtClean="0"/>
          </a:p>
          <a:p>
            <a:endParaRPr lang="en-IN" sz="2800" dirty="0"/>
          </a:p>
        </p:txBody>
      </p:sp>
    </p:spTree>
    <p:extLst>
      <p:ext uri="{BB962C8B-B14F-4D97-AF65-F5344CB8AC3E}">
        <p14:creationId xmlns:p14="http://schemas.microsoft.com/office/powerpoint/2010/main" val="1294165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1484784"/>
            <a:ext cx="6984776" cy="3539430"/>
          </a:xfrm>
          <a:prstGeom prst="rect">
            <a:avLst/>
          </a:prstGeom>
          <a:noFill/>
        </p:spPr>
        <p:txBody>
          <a:bodyPr wrap="square" rtlCol="0">
            <a:spAutoFit/>
          </a:bodyPr>
          <a:lstStyle/>
          <a:p>
            <a:r>
              <a:rPr lang="en-IN" sz="2800" b="1" u="sng" dirty="0" smtClean="0"/>
              <a:t>Importance of crime scene:-</a:t>
            </a:r>
          </a:p>
          <a:p>
            <a:endParaRPr lang="en-IN" sz="2800" b="1" u="sng" dirty="0" smtClean="0"/>
          </a:p>
          <a:p>
            <a:r>
              <a:rPr lang="en-IN" sz="2800" dirty="0" smtClean="0"/>
              <a:t>The </a:t>
            </a:r>
            <a:r>
              <a:rPr lang="en-IN" sz="2800" dirty="0"/>
              <a:t>importance of Crime Scene Investigation is to help establish whatever happened and to identify the accountable person. This is done carefully by documenting the conditions at a Crime Scene. And by recognizing all the pertinent physical evidence.</a:t>
            </a:r>
          </a:p>
        </p:txBody>
      </p:sp>
    </p:spTree>
    <p:extLst>
      <p:ext uri="{BB962C8B-B14F-4D97-AF65-F5344CB8AC3E}">
        <p14:creationId xmlns:p14="http://schemas.microsoft.com/office/powerpoint/2010/main" val="26334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453" y="230351"/>
            <a:ext cx="8856984" cy="6986528"/>
          </a:xfrm>
          <a:prstGeom prst="rect">
            <a:avLst/>
          </a:prstGeom>
          <a:noFill/>
        </p:spPr>
        <p:txBody>
          <a:bodyPr wrap="square" rtlCol="0">
            <a:spAutoFit/>
          </a:bodyPr>
          <a:lstStyle/>
          <a:p>
            <a:r>
              <a:rPr lang="en-IN" sz="2800" b="1" u="sng" dirty="0"/>
              <a:t>Types of Crime </a:t>
            </a:r>
            <a:r>
              <a:rPr lang="en-IN" sz="2800" b="1" u="sng" dirty="0" smtClean="0"/>
              <a:t>Scene</a:t>
            </a:r>
          </a:p>
          <a:p>
            <a:endParaRPr lang="en-IN" sz="2800" b="1" dirty="0"/>
          </a:p>
          <a:p>
            <a:r>
              <a:rPr lang="en-IN" sz="2800" b="1" dirty="0"/>
              <a:t>Based on evidence found on the crime scene</a:t>
            </a:r>
            <a:r>
              <a:rPr lang="en-IN" sz="2800" b="1" dirty="0" smtClean="0"/>
              <a:t>:</a:t>
            </a:r>
            <a:endParaRPr lang="en-IN" sz="2800" dirty="0"/>
          </a:p>
          <a:p>
            <a:r>
              <a:rPr lang="en-IN" sz="2800" b="1" dirty="0"/>
              <a:t>1. </a:t>
            </a:r>
            <a:r>
              <a:rPr lang="en-IN" sz="2800" b="1" u="sng" dirty="0"/>
              <a:t>Primary Crime Scene</a:t>
            </a:r>
          </a:p>
          <a:p>
            <a:r>
              <a:rPr lang="en-IN" sz="2800" dirty="0"/>
              <a:t>The crime scene where the actual crime occurred or where more usable pieces of evidence were found is known as the </a:t>
            </a:r>
            <a:r>
              <a:rPr lang="en-IN" sz="2800" b="1" dirty="0"/>
              <a:t>primary crime scene.</a:t>
            </a:r>
            <a:r>
              <a:rPr lang="en-IN" sz="2800" dirty="0"/>
              <a:t> For example, A murder scene, theft, assault, etc</a:t>
            </a:r>
            <a:r>
              <a:rPr lang="en-IN" sz="2800" dirty="0" smtClean="0"/>
              <a:t>.</a:t>
            </a:r>
          </a:p>
          <a:p>
            <a:endParaRPr lang="en-IN" sz="2800" dirty="0"/>
          </a:p>
          <a:p>
            <a:r>
              <a:rPr lang="en-IN" sz="2800" b="1" dirty="0"/>
              <a:t>2. </a:t>
            </a:r>
            <a:r>
              <a:rPr lang="en-IN" sz="2800" b="1" u="sng" dirty="0"/>
              <a:t>Secondary Crime Scene</a:t>
            </a:r>
          </a:p>
          <a:p>
            <a:r>
              <a:rPr lang="en-IN" sz="2800" dirty="0"/>
              <a:t>The crime scene which is some or another way related to the crime but is not a place where the actual crime is committed is known as a </a:t>
            </a:r>
            <a:r>
              <a:rPr lang="en-IN" sz="2800" b="1" dirty="0"/>
              <a:t>secondary crime scene.</a:t>
            </a:r>
            <a:r>
              <a:rPr lang="en-IN" sz="2800" dirty="0"/>
              <a:t> It is very important because it may provide a strong link between the suspect and the victim.</a:t>
            </a:r>
          </a:p>
          <a:p>
            <a:endParaRPr lang="en-IN" sz="2800" dirty="0"/>
          </a:p>
        </p:txBody>
      </p:sp>
    </p:spTree>
    <p:extLst>
      <p:ext uri="{BB962C8B-B14F-4D97-AF65-F5344CB8AC3E}">
        <p14:creationId xmlns:p14="http://schemas.microsoft.com/office/powerpoint/2010/main" val="160577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548680"/>
            <a:ext cx="8784975" cy="6001643"/>
          </a:xfrm>
          <a:prstGeom prst="rect">
            <a:avLst/>
          </a:prstGeom>
          <a:noFill/>
        </p:spPr>
        <p:txBody>
          <a:bodyPr wrap="square" rtlCol="0">
            <a:spAutoFit/>
          </a:bodyPr>
          <a:lstStyle/>
          <a:p>
            <a:r>
              <a:rPr lang="en-IN" sz="2400" dirty="0"/>
              <a:t>For example, In a murder case where murder is done at one place and the body is dumped in a different place. In this case, the secondary crime scene (where the body is dumped) can provide more information in terms of evidence like cloth, </a:t>
            </a:r>
            <a:r>
              <a:rPr lang="en-IN" sz="2400" dirty="0" smtClean="0"/>
              <a:t>fibre, </a:t>
            </a:r>
            <a:r>
              <a:rPr lang="en-IN" sz="2400" dirty="0"/>
              <a:t>hair, weapon, etc. of the suspect. This will help to trace the primary crime scene</a:t>
            </a:r>
            <a:r>
              <a:rPr lang="en-IN" sz="2400" dirty="0" smtClean="0"/>
              <a:t>.</a:t>
            </a:r>
          </a:p>
          <a:p>
            <a:endParaRPr lang="en-IN" sz="2400" dirty="0"/>
          </a:p>
          <a:p>
            <a:r>
              <a:rPr lang="en-IN" sz="2400" dirty="0" smtClean="0"/>
              <a:t>3</a:t>
            </a:r>
            <a:r>
              <a:rPr lang="en-IN" sz="2400" b="1" u="sng" dirty="0" smtClean="0"/>
              <a:t>. Tertiary crime scene</a:t>
            </a:r>
          </a:p>
          <a:p>
            <a:r>
              <a:rPr lang="en-IN" sz="2400" dirty="0" smtClean="0"/>
              <a:t>The tertiary crime scene is related to the primary and secondary crime scene. Once the offence is done on the primary crime scene(first scene)  the evidence can be found on secondary crime scene (second scene) , the object used for committing crime can be found on some other place (third place) and examination carried out after that is known as tertiary crime scene</a:t>
            </a:r>
          </a:p>
          <a:p>
            <a:r>
              <a:rPr lang="en-IN" sz="2400" dirty="0" smtClean="0"/>
              <a:t>EX- For instance an offender enter a residence,( primary crime scene) take the girl in another room to rape her ( secondary crime scene) transport the victim (car would be the tertiary crime scene).</a:t>
            </a:r>
            <a:endParaRPr lang="en-IN" sz="2400" dirty="0"/>
          </a:p>
        </p:txBody>
      </p:sp>
    </p:spTree>
    <p:extLst>
      <p:ext uri="{BB962C8B-B14F-4D97-AF65-F5344CB8AC3E}">
        <p14:creationId xmlns:p14="http://schemas.microsoft.com/office/powerpoint/2010/main" val="2003742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32656"/>
            <a:ext cx="7776864" cy="6124754"/>
          </a:xfrm>
          <a:prstGeom prst="rect">
            <a:avLst/>
          </a:prstGeom>
          <a:noFill/>
        </p:spPr>
        <p:txBody>
          <a:bodyPr wrap="square" rtlCol="0">
            <a:spAutoFit/>
          </a:bodyPr>
          <a:lstStyle/>
          <a:p>
            <a:r>
              <a:rPr lang="en-IN" sz="2800" b="1" dirty="0"/>
              <a:t>Based on the geographical location of the crime scene</a:t>
            </a:r>
            <a:r>
              <a:rPr lang="en-IN" sz="2800" b="1" dirty="0" smtClean="0"/>
              <a:t>:</a:t>
            </a:r>
          </a:p>
          <a:p>
            <a:endParaRPr lang="en-IN" sz="2800" dirty="0"/>
          </a:p>
          <a:p>
            <a:pPr marL="514350" indent="-514350">
              <a:buAutoNum type="arabicPeriod"/>
            </a:pPr>
            <a:r>
              <a:rPr lang="en-IN" sz="2800" b="1" u="sng" dirty="0" smtClean="0"/>
              <a:t>Outdoor </a:t>
            </a:r>
            <a:r>
              <a:rPr lang="en-IN" sz="2800" b="1" u="sng" dirty="0"/>
              <a:t>crime </a:t>
            </a:r>
            <a:r>
              <a:rPr lang="en-IN" sz="2800" b="1" u="sng" dirty="0" smtClean="0"/>
              <a:t>scene</a:t>
            </a:r>
          </a:p>
          <a:p>
            <a:endParaRPr lang="en-IN" sz="2800" b="1" u="sng" dirty="0"/>
          </a:p>
          <a:p>
            <a:r>
              <a:rPr lang="en-IN" sz="2800" dirty="0"/>
              <a:t>A crime that is committed in an open and wide area like a field, park, road, playground, etc. is known as an </a:t>
            </a:r>
            <a:r>
              <a:rPr lang="en-IN" sz="2800" b="1" dirty="0"/>
              <a:t>outdoor crime scene.</a:t>
            </a:r>
            <a:r>
              <a:rPr lang="en-IN" sz="2800" dirty="0"/>
              <a:t> An outdoor crime scene is more vulnerable to loss or contamination of evidence by sunlight, air, or extreme weather. </a:t>
            </a:r>
            <a:endParaRPr lang="en-IN" sz="2800" dirty="0" smtClean="0"/>
          </a:p>
          <a:p>
            <a:r>
              <a:rPr lang="en-IN" sz="2800" dirty="0"/>
              <a:t>Thus, outdoor crime demands professional handling of evidence and documentation by the first responding office or a forensic expert.</a:t>
            </a:r>
          </a:p>
          <a:p>
            <a:endParaRPr lang="en-IN" sz="2800" dirty="0"/>
          </a:p>
        </p:txBody>
      </p:sp>
    </p:spTree>
    <p:extLst>
      <p:ext uri="{BB962C8B-B14F-4D97-AF65-F5344CB8AC3E}">
        <p14:creationId xmlns:p14="http://schemas.microsoft.com/office/powerpoint/2010/main" val="316006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620688"/>
            <a:ext cx="8064896" cy="5328592"/>
          </a:xfrm>
          <a:prstGeom prst="rect">
            <a:avLst/>
          </a:prstGeom>
        </p:spPr>
      </p:pic>
    </p:spTree>
    <p:extLst>
      <p:ext uri="{BB962C8B-B14F-4D97-AF65-F5344CB8AC3E}">
        <p14:creationId xmlns:p14="http://schemas.microsoft.com/office/powerpoint/2010/main" val="1012932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764704"/>
            <a:ext cx="8568952" cy="5693866"/>
          </a:xfrm>
          <a:prstGeom prst="rect">
            <a:avLst/>
          </a:prstGeom>
          <a:noFill/>
        </p:spPr>
        <p:txBody>
          <a:bodyPr wrap="square" rtlCol="0">
            <a:spAutoFit/>
          </a:bodyPr>
          <a:lstStyle/>
          <a:p>
            <a:r>
              <a:rPr lang="en-IN" sz="2800" b="1" u="sng" dirty="0"/>
              <a:t>Characteristics of outdoor crime </a:t>
            </a:r>
            <a:r>
              <a:rPr lang="en-IN" sz="2800" b="1" u="sng" dirty="0" smtClean="0"/>
              <a:t>scene</a:t>
            </a:r>
          </a:p>
          <a:p>
            <a:endParaRPr lang="en-IN" sz="2800" b="1" dirty="0"/>
          </a:p>
          <a:p>
            <a:r>
              <a:rPr lang="en-IN" sz="2800" dirty="0"/>
              <a:t>1. Evidence found at an outdoor crime scene is more susceptible.</a:t>
            </a:r>
          </a:p>
          <a:p>
            <a:r>
              <a:rPr lang="en-IN" sz="2800" dirty="0"/>
              <a:t>2. It requires larger investigating teams depending upon the size of the crime scene.</a:t>
            </a:r>
          </a:p>
          <a:p>
            <a:r>
              <a:rPr lang="en-IN" sz="2800" dirty="0"/>
              <a:t>3. It is more prone to a damage of evidence by climatic conditions.</a:t>
            </a:r>
          </a:p>
          <a:p>
            <a:r>
              <a:rPr lang="en-IN" sz="2800" dirty="0"/>
              <a:t>4. More eye witnesses can be found in outdoor crime scenes which can help to solve the case more quickly.</a:t>
            </a:r>
          </a:p>
          <a:p>
            <a:r>
              <a:rPr lang="en-IN" sz="2800" dirty="0"/>
              <a:t>5. Grid or strip search method provides a better result to find evidence at an outdoor crime scene.</a:t>
            </a:r>
          </a:p>
          <a:p>
            <a:endParaRPr lang="en-IN" sz="2800" dirty="0"/>
          </a:p>
        </p:txBody>
      </p:sp>
    </p:spTree>
    <p:extLst>
      <p:ext uri="{BB962C8B-B14F-4D97-AF65-F5344CB8AC3E}">
        <p14:creationId xmlns:p14="http://schemas.microsoft.com/office/powerpoint/2010/main" val="1217860416"/>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66</TotalTime>
  <Words>833</Words>
  <Application>Microsoft Office PowerPoint</Application>
  <PresentationFormat>On-screen Show (4:3)</PresentationFormat>
  <Paragraphs>54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Tw Cen MT</vt:lpstr>
      <vt:lpstr>Thatch</vt:lpstr>
      <vt:lpstr>CRIME SCENE PRELIMINARIES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vaishnavi</dc:creator>
  <cp:lastModifiedBy>HP</cp:lastModifiedBy>
  <cp:revision>7</cp:revision>
  <dcterms:created xsi:type="dcterms:W3CDTF">2022-11-12T05:55:20Z</dcterms:created>
  <dcterms:modified xsi:type="dcterms:W3CDTF">2023-07-12T01:30:10Z</dcterms:modified>
</cp:coreProperties>
</file>