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sldIdLst>
    <p:sldId id="256" r:id="rId2"/>
    <p:sldId id="259" r:id="rId3"/>
    <p:sldId id="260" r:id="rId4"/>
    <p:sldId id="262" r:id="rId5"/>
    <p:sldId id="257" r:id="rId6"/>
    <p:sldId id="258"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277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152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436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3862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36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95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810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3087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18C68F-D26B-8F47-958C-23B49CF8A634}" type="datetimeFigureOut">
              <a:rPr lang="en-US" smtClean="0"/>
              <a:pPr/>
              <a:t>7/12/2023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6994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DF5E60-9974-AC48-9591-99C2BB44B7CF}" type="datetimeFigureOut">
              <a:rPr lang="en-US" smtClean="0"/>
              <a:pPr/>
              <a:t>7/12/2023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788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295207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B482E8-6E0E-1B4F-B1FD-C69DB9E858D9}" type="datetimeFigureOut">
              <a:rPr lang="en-US" smtClean="0"/>
              <a:pPr/>
              <a:t>7/12/2023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193767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BASIS OF FINGERPRINTING</a:t>
            </a:r>
            <a:endParaRPr lang="en-IN" dirty="0"/>
          </a:p>
        </p:txBody>
      </p:sp>
      <p:sp>
        <p:nvSpPr>
          <p:cNvPr id="3" name="Subtitle 2"/>
          <p:cNvSpPr>
            <a:spLocks noGrp="1"/>
          </p:cNvSpPr>
          <p:nvPr>
            <p:ph type="subTitle" idx="1"/>
          </p:nvPr>
        </p:nvSpPr>
        <p:spPr/>
        <p:txBody>
          <a:bodyPr/>
          <a:lstStyle/>
          <a:p>
            <a:r>
              <a:rPr lang="en-US" dirty="0" smtClean="0"/>
              <a:t>CHAPTER 3</a:t>
            </a:r>
            <a:endParaRPr lang="en-IN" dirty="0"/>
          </a:p>
        </p:txBody>
      </p:sp>
    </p:spTree>
    <p:extLst>
      <p:ext uri="{BB962C8B-B14F-4D97-AF65-F5344CB8AC3E}">
        <p14:creationId xmlns:p14="http://schemas.microsoft.com/office/powerpoint/2010/main" val="427138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772" y="679268"/>
            <a:ext cx="10058400" cy="5016758"/>
          </a:xfrm>
          <a:prstGeom prst="rect">
            <a:avLst/>
          </a:prstGeom>
          <a:noFill/>
        </p:spPr>
        <p:txBody>
          <a:bodyPr wrap="square" rtlCol="0">
            <a:spAutoFit/>
          </a:bodyPr>
          <a:lstStyle/>
          <a:p>
            <a:r>
              <a:rPr lang="en-US" sz="2000" b="1" u="sng" dirty="0" smtClean="0"/>
              <a:t>FINGERPRINT PATTERNS</a:t>
            </a:r>
          </a:p>
          <a:p>
            <a:endParaRPr lang="en-US" sz="2000" dirty="0"/>
          </a:p>
          <a:p>
            <a:r>
              <a:rPr lang="en-US" sz="2000" dirty="0"/>
              <a:t>Fingerprint patterns refer to the overall shape and arrangement of the ridges on a person's fingertips. </a:t>
            </a:r>
            <a:endParaRPr lang="en-US" sz="2000" dirty="0" smtClean="0"/>
          </a:p>
          <a:p>
            <a:r>
              <a:rPr lang="en-US" sz="2000" dirty="0" smtClean="0"/>
              <a:t>There </a:t>
            </a:r>
            <a:r>
              <a:rPr lang="en-US" sz="2000" dirty="0"/>
              <a:t>are three main types of fingerprint patterns: arches, loops, and whorls</a:t>
            </a:r>
            <a:r>
              <a:rPr lang="en-US" sz="2000" dirty="0" smtClean="0"/>
              <a:t>.</a:t>
            </a:r>
          </a:p>
          <a:p>
            <a:endParaRPr lang="en-US" sz="2000" dirty="0"/>
          </a:p>
          <a:p>
            <a:r>
              <a:rPr lang="en-US" sz="2000" u="sng" dirty="0"/>
              <a:t>Arches</a:t>
            </a:r>
            <a:r>
              <a:rPr lang="en-US" sz="2000" dirty="0"/>
              <a:t>: Arches are the simplest type of fingerprint pattern, characterized by ridges that enter from one side of the print and exit from the other side, forming a wave-like pattern in the center. Arches can be further divided into two subtypes: plain arches, which have a simple curve, and tented arches, which have a spike in the center</a:t>
            </a:r>
            <a:r>
              <a:rPr lang="en-US" sz="2000" dirty="0" smtClean="0"/>
              <a:t>.</a:t>
            </a:r>
          </a:p>
          <a:p>
            <a:endParaRPr lang="en-US" sz="2000" dirty="0"/>
          </a:p>
          <a:p>
            <a:r>
              <a:rPr lang="en-US" sz="2000" u="sng" dirty="0"/>
              <a:t>Loops</a:t>
            </a:r>
            <a:r>
              <a:rPr lang="en-US" sz="2000" dirty="0"/>
              <a:t>: Loops are the most common type of fingerprint pattern, characterized by ridges that enter from one side of the print, form a curve or loop in the center, and exit from the same side. Loops can be further divided into radial loops, which open toward the thumb, and ulnar loops, which open toward the pinky.</a:t>
            </a:r>
          </a:p>
          <a:p>
            <a:endParaRPr lang="en-IN" sz="2000" dirty="0"/>
          </a:p>
        </p:txBody>
      </p:sp>
    </p:spTree>
    <p:extLst>
      <p:ext uri="{BB962C8B-B14F-4D97-AF65-F5344CB8AC3E}">
        <p14:creationId xmlns:p14="http://schemas.microsoft.com/office/powerpoint/2010/main" val="3579342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7646" y="1149531"/>
            <a:ext cx="10685417" cy="4093428"/>
          </a:xfrm>
          <a:prstGeom prst="rect">
            <a:avLst/>
          </a:prstGeom>
          <a:noFill/>
        </p:spPr>
        <p:txBody>
          <a:bodyPr wrap="square" rtlCol="0">
            <a:spAutoFit/>
          </a:bodyPr>
          <a:lstStyle/>
          <a:p>
            <a:r>
              <a:rPr lang="en-US" sz="2000" u="sng" dirty="0"/>
              <a:t>Whorls</a:t>
            </a:r>
            <a:r>
              <a:rPr lang="en-US" sz="2000" dirty="0"/>
              <a:t>: Whorls are characterized by ridges that form circular or spiral patterns in the center of the print. </a:t>
            </a:r>
            <a:endParaRPr lang="en-US" sz="2000" dirty="0" smtClean="0"/>
          </a:p>
          <a:p>
            <a:r>
              <a:rPr lang="en-US" sz="2000" dirty="0" smtClean="0"/>
              <a:t>Whorls </a:t>
            </a:r>
            <a:r>
              <a:rPr lang="en-US" sz="2000" dirty="0"/>
              <a:t>can be further divided into four subtypes: plain whorls, which have a single, circular pattern; central pocket whorls, which have a circular pattern with a dot or short ridge in the center; double loop whorls, which have two separate loop patterns; and accidental whorls, which have no clear pattern and exhibit features of both loops and whorls</a:t>
            </a:r>
            <a:r>
              <a:rPr lang="en-US" sz="2000" dirty="0" smtClean="0"/>
              <a:t>.</a:t>
            </a:r>
          </a:p>
          <a:p>
            <a:endParaRPr lang="en-US" sz="2000" dirty="0"/>
          </a:p>
          <a:p>
            <a:r>
              <a:rPr lang="en-US" sz="2000" dirty="0" smtClean="0"/>
              <a:t>In </a:t>
            </a:r>
            <a:r>
              <a:rPr lang="en-US" sz="2000" dirty="0"/>
              <a:t>addition to these three main types, fingerprints can also exhibit other patterns, such as composite patterns, which are a combination of two or more of the main types, and variant patterns, which exhibit unusual or rare characteristics</a:t>
            </a:r>
            <a:r>
              <a:rPr lang="en-US" sz="2000" dirty="0" smtClean="0"/>
              <a:t>.</a:t>
            </a:r>
          </a:p>
          <a:p>
            <a:endParaRPr lang="en-US" sz="2000" dirty="0"/>
          </a:p>
          <a:p>
            <a:r>
              <a:rPr lang="en-US" sz="2000" dirty="0" smtClean="0"/>
              <a:t>Overall</a:t>
            </a:r>
            <a:r>
              <a:rPr lang="en-US" sz="2000" dirty="0"/>
              <a:t>, the patterns of fingerprints provide a useful way of classifying and identifying individual prints, which can be used in forensic investigations, biometric identification, and other applications.</a:t>
            </a:r>
            <a:endParaRPr lang="en-IN" sz="2000" dirty="0"/>
          </a:p>
        </p:txBody>
      </p:sp>
    </p:spTree>
    <p:extLst>
      <p:ext uri="{BB962C8B-B14F-4D97-AF65-F5344CB8AC3E}">
        <p14:creationId xmlns:p14="http://schemas.microsoft.com/office/powerpoint/2010/main" val="1826733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822960"/>
            <a:ext cx="7602583" cy="4820194"/>
          </a:xfrm>
          <a:prstGeom prst="rect">
            <a:avLst/>
          </a:prstGeom>
        </p:spPr>
      </p:pic>
    </p:spTree>
    <p:extLst>
      <p:ext uri="{BB962C8B-B14F-4D97-AF65-F5344CB8AC3E}">
        <p14:creationId xmlns:p14="http://schemas.microsoft.com/office/powerpoint/2010/main" val="1450471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9897" y="1175658"/>
            <a:ext cx="10136777" cy="4708981"/>
          </a:xfrm>
          <a:prstGeom prst="rect">
            <a:avLst/>
          </a:prstGeom>
          <a:noFill/>
        </p:spPr>
        <p:txBody>
          <a:bodyPr wrap="square" rtlCol="0">
            <a:spAutoFit/>
          </a:bodyPr>
          <a:lstStyle/>
          <a:p>
            <a:r>
              <a:rPr lang="en-US" sz="2000" b="1" u="sng" dirty="0" smtClean="0"/>
              <a:t>FINGERPRINT CHARACTERISTICS</a:t>
            </a:r>
          </a:p>
          <a:p>
            <a:endParaRPr lang="en-US" sz="2000" dirty="0" smtClean="0"/>
          </a:p>
          <a:p>
            <a:r>
              <a:rPr lang="en-US" sz="2000" dirty="0" smtClean="0"/>
              <a:t>Fingerprint </a:t>
            </a:r>
            <a:r>
              <a:rPr lang="en-US" sz="2000" dirty="0"/>
              <a:t>characteristics, also known as minutiae, are unique features of a fingerprint that are used to identify and distinguish it from other fingerprints. These characteristics include ridge endings, bifurcations, dots, islands, spurs, and enclosures</a:t>
            </a:r>
            <a:r>
              <a:rPr lang="en-US" sz="2000" dirty="0" smtClean="0"/>
              <a:t>.</a:t>
            </a:r>
          </a:p>
          <a:p>
            <a:endParaRPr lang="en-US" sz="2000" dirty="0"/>
          </a:p>
          <a:p>
            <a:r>
              <a:rPr lang="en-US" sz="2000" u="sng" dirty="0"/>
              <a:t>Ridge endings</a:t>
            </a:r>
            <a:r>
              <a:rPr lang="en-US" sz="2000" dirty="0"/>
              <a:t>: Ridge endings are the points where ridges terminate. They are often used to determine the location and orientation of a fingerprint</a:t>
            </a:r>
            <a:r>
              <a:rPr lang="en-US" sz="2000" dirty="0" smtClean="0"/>
              <a:t>.</a:t>
            </a:r>
          </a:p>
          <a:p>
            <a:endParaRPr lang="en-US" sz="2000" dirty="0"/>
          </a:p>
          <a:p>
            <a:r>
              <a:rPr lang="en-US" sz="2000" u="sng" dirty="0"/>
              <a:t>Bifurcations</a:t>
            </a:r>
            <a:r>
              <a:rPr lang="en-US" sz="2000" dirty="0"/>
              <a:t>: Bifurcations occur when a single ridge splits into two branches. They are often used to determine the orientation and shape of a fingerprint</a:t>
            </a:r>
            <a:r>
              <a:rPr lang="en-US" sz="2000" dirty="0" smtClean="0"/>
              <a:t>.</a:t>
            </a:r>
          </a:p>
          <a:p>
            <a:endParaRPr lang="en-US" sz="2000" dirty="0"/>
          </a:p>
          <a:p>
            <a:r>
              <a:rPr lang="en-US" sz="2000" u="sng" dirty="0"/>
              <a:t>Dots</a:t>
            </a:r>
            <a:r>
              <a:rPr lang="en-US" sz="2000" dirty="0"/>
              <a:t>: Dots are small, isolated ridges that do not belong to a larger pattern. They are often used to confirm the presence of a fingerprint.</a:t>
            </a:r>
          </a:p>
          <a:p>
            <a:endParaRPr lang="en-IN" sz="2000" dirty="0"/>
          </a:p>
        </p:txBody>
      </p:sp>
    </p:spTree>
    <p:extLst>
      <p:ext uri="{BB962C8B-B14F-4D97-AF65-F5344CB8AC3E}">
        <p14:creationId xmlns:p14="http://schemas.microsoft.com/office/powerpoint/2010/main" val="2035450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6206" y="1254034"/>
            <a:ext cx="10829108" cy="4401205"/>
          </a:xfrm>
          <a:prstGeom prst="rect">
            <a:avLst/>
          </a:prstGeom>
          <a:noFill/>
        </p:spPr>
        <p:txBody>
          <a:bodyPr wrap="square" rtlCol="0">
            <a:spAutoFit/>
          </a:bodyPr>
          <a:lstStyle/>
          <a:p>
            <a:r>
              <a:rPr lang="en-US" sz="2000" u="sng" dirty="0"/>
              <a:t>Islands</a:t>
            </a:r>
            <a:r>
              <a:rPr lang="en-US" sz="2000" dirty="0"/>
              <a:t>: Islands are small ridges that are surrounded by other ridges. They are often used to determine the location and orientation of a fingerprint</a:t>
            </a:r>
            <a:r>
              <a:rPr lang="en-US" sz="2000" dirty="0" smtClean="0"/>
              <a:t>.</a:t>
            </a:r>
          </a:p>
          <a:p>
            <a:endParaRPr lang="en-US" sz="2000" dirty="0"/>
          </a:p>
          <a:p>
            <a:r>
              <a:rPr lang="en-US" sz="2000" u="sng" dirty="0"/>
              <a:t>Spurs</a:t>
            </a:r>
            <a:r>
              <a:rPr lang="en-US" sz="2000" dirty="0"/>
              <a:t>: Spurs occur when a ridge bifurcates and one branch is shorter than the other. They are often used to determine the direction of a fingerprint</a:t>
            </a:r>
            <a:r>
              <a:rPr lang="en-US" sz="2000" dirty="0" smtClean="0"/>
              <a:t>.</a:t>
            </a:r>
          </a:p>
          <a:p>
            <a:endParaRPr lang="en-US" sz="2000" dirty="0"/>
          </a:p>
          <a:p>
            <a:r>
              <a:rPr lang="en-US" sz="2000" u="sng" dirty="0"/>
              <a:t>Enclosures</a:t>
            </a:r>
            <a:r>
              <a:rPr lang="en-US" sz="2000" dirty="0"/>
              <a:t>: Enclosures occur when ridges form a complete loop, with no openings. They are often used to determine the size and shape of a fingerprint</a:t>
            </a:r>
            <a:r>
              <a:rPr lang="en-US" sz="2000" dirty="0" smtClean="0"/>
              <a:t>.</a:t>
            </a:r>
          </a:p>
          <a:p>
            <a:endParaRPr lang="en-US" sz="2000" dirty="0"/>
          </a:p>
          <a:p>
            <a:r>
              <a:rPr lang="en-US" sz="2000" dirty="0"/>
              <a:t>By examining the number, location, and orientation of these characteristics, forensic experts can compare and match fingerprints to determine if they belong to the same individual. Fingerprint characteristics are also used in automated fingerprint identification systems, which use computer algorithms to search large databases of fingerprints for matches.</a:t>
            </a:r>
          </a:p>
          <a:p>
            <a:endParaRPr lang="en-IN" sz="2000" dirty="0"/>
          </a:p>
        </p:txBody>
      </p:sp>
    </p:spTree>
    <p:extLst>
      <p:ext uri="{BB962C8B-B14F-4D97-AF65-F5344CB8AC3E}">
        <p14:creationId xmlns:p14="http://schemas.microsoft.com/office/powerpoint/2010/main" val="3856619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1498" y="640080"/>
            <a:ext cx="6962502" cy="4650377"/>
          </a:xfrm>
          <a:prstGeom prst="rect">
            <a:avLst/>
          </a:prstGeom>
        </p:spPr>
      </p:pic>
    </p:spTree>
    <p:extLst>
      <p:ext uri="{BB962C8B-B14F-4D97-AF65-F5344CB8AC3E}">
        <p14:creationId xmlns:p14="http://schemas.microsoft.com/office/powerpoint/2010/main" val="2232623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2491" y="1201783"/>
            <a:ext cx="7837715" cy="3946479"/>
          </a:xfrm>
          <a:prstGeom prst="rect">
            <a:avLst/>
          </a:prstGeom>
        </p:spPr>
      </p:pic>
    </p:spTree>
    <p:extLst>
      <p:ext uri="{BB962C8B-B14F-4D97-AF65-F5344CB8AC3E}">
        <p14:creationId xmlns:p14="http://schemas.microsoft.com/office/powerpoint/2010/main" val="318336221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TotalTime>
  <Words>602</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BASIS OF FINGERPRINTING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OF FINGERPRINTING</dc:title>
  <dc:creator>Vaishnavi</dc:creator>
  <cp:lastModifiedBy>HP</cp:lastModifiedBy>
  <cp:revision>2</cp:revision>
  <dcterms:created xsi:type="dcterms:W3CDTF">2023-05-08T06:50:08Z</dcterms:created>
  <dcterms:modified xsi:type="dcterms:W3CDTF">2023-07-12T01:42:05Z</dcterms:modified>
</cp:coreProperties>
</file>