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media/image6.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7/12/2023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IMPRESSION EVIDENCES</a:t>
            </a:r>
            <a:endParaRPr lang="en-IN" dirty="0"/>
          </a:p>
        </p:txBody>
      </p:sp>
      <p:sp>
        <p:nvSpPr>
          <p:cNvPr id="3" name="Subtitle 2"/>
          <p:cNvSpPr>
            <a:spLocks noGrp="1"/>
          </p:cNvSpPr>
          <p:nvPr>
            <p:ph type="subTitle" idx="1"/>
          </p:nvPr>
        </p:nvSpPr>
        <p:spPr/>
        <p:txBody>
          <a:bodyPr/>
          <a:lstStyle/>
          <a:p>
            <a:r>
              <a:rPr lang="en-US" dirty="0" smtClean="0"/>
              <a:t>CHAPTER 11</a:t>
            </a:r>
            <a:endParaRPr lang="en-IN" dirty="0"/>
          </a:p>
        </p:txBody>
      </p:sp>
    </p:spTree>
    <p:extLst>
      <p:ext uri="{BB962C8B-B14F-4D97-AF65-F5344CB8AC3E}">
        <p14:creationId xmlns:p14="http://schemas.microsoft.com/office/powerpoint/2010/main" val="1604195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504" y="222068"/>
            <a:ext cx="12087496" cy="6370975"/>
          </a:xfrm>
          <a:prstGeom prst="rect">
            <a:avLst/>
          </a:prstGeom>
          <a:noFill/>
        </p:spPr>
        <p:txBody>
          <a:bodyPr wrap="square" rtlCol="0">
            <a:spAutoFit/>
          </a:bodyPr>
          <a:lstStyle/>
          <a:p>
            <a:r>
              <a:rPr lang="en-US" sz="2400" dirty="0" smtClean="0"/>
              <a:t>CASTING OF FOOTPRINTS</a:t>
            </a:r>
          </a:p>
          <a:p>
            <a:endParaRPr lang="en-US" sz="2400" dirty="0"/>
          </a:p>
          <a:p>
            <a:r>
              <a:rPr lang="en-US" sz="2400" dirty="0" smtClean="0"/>
              <a:t>Casting </a:t>
            </a:r>
            <a:r>
              <a:rPr lang="en-US" sz="2400" dirty="0"/>
              <a:t>is a method used to preserve and collect footprint impressions found at crime scenes or in other contexts. The process involves creating a physical copy of the footprint impression by filling it with a casting material, such as plaster or dental stone</a:t>
            </a:r>
            <a:r>
              <a:rPr lang="en-US" sz="2400" dirty="0" smtClean="0"/>
              <a:t>.</a:t>
            </a:r>
          </a:p>
          <a:p>
            <a:endParaRPr lang="en-US" sz="2400" dirty="0"/>
          </a:p>
          <a:p>
            <a:r>
              <a:rPr lang="en-US" sz="2400" dirty="0"/>
              <a:t>Here are the steps involved in casting footprints</a:t>
            </a:r>
            <a:r>
              <a:rPr lang="en-US" sz="2400" dirty="0" smtClean="0"/>
              <a:t>:</a:t>
            </a:r>
          </a:p>
          <a:p>
            <a:endParaRPr lang="en-US" sz="2400" dirty="0"/>
          </a:p>
          <a:p>
            <a:pPr marL="285750" indent="-285750">
              <a:buFont typeface="Arial" panose="020B0604020202020204" pitchFamily="34" charset="0"/>
              <a:buChar char="•"/>
            </a:pPr>
            <a:r>
              <a:rPr lang="en-US" sz="2400" dirty="0"/>
              <a:t>Clean the surface around the footprint: Before casting, the surface around the footprint should be cleaned to remove any debris or loose material that may interfere with the casting process</a:t>
            </a:r>
            <a:r>
              <a:rPr lang="en-US" sz="2400" dirty="0" smtClean="0"/>
              <a:t>.</a:t>
            </a:r>
          </a:p>
          <a:p>
            <a:endParaRPr lang="en-US" sz="2400" dirty="0"/>
          </a:p>
          <a:p>
            <a:pPr marL="285750" indent="-285750">
              <a:buFont typeface="Arial" panose="020B0604020202020204" pitchFamily="34" charset="0"/>
              <a:buChar char="•"/>
            </a:pPr>
            <a:r>
              <a:rPr lang="en-US" sz="2400" dirty="0"/>
              <a:t>Prepare the casting material: The casting material should be mixed according to the manufacturer's instructions, usually with water</a:t>
            </a:r>
            <a:r>
              <a:rPr lang="en-US" sz="2400" dirty="0" smtClean="0"/>
              <a:t>.</a:t>
            </a:r>
          </a:p>
          <a:p>
            <a:endParaRPr lang="en-US" sz="2400" dirty="0"/>
          </a:p>
          <a:p>
            <a:pPr marL="285750" indent="-285750">
              <a:buFont typeface="Arial" panose="020B0604020202020204" pitchFamily="34" charset="0"/>
              <a:buChar char="•"/>
            </a:pPr>
            <a:r>
              <a:rPr lang="en-US" sz="2400" dirty="0"/>
              <a:t>Pour the casting material: Once the casting material is mixed, it should be poured carefully into the footprint impression, ensuring that the material reaches all areas of the impression.</a:t>
            </a:r>
          </a:p>
        </p:txBody>
      </p:sp>
    </p:spTree>
    <p:extLst>
      <p:ext uri="{BB962C8B-B14F-4D97-AF65-F5344CB8AC3E}">
        <p14:creationId xmlns:p14="http://schemas.microsoft.com/office/powerpoint/2010/main" val="361309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5943" y="705394"/>
            <a:ext cx="11874137" cy="5632311"/>
          </a:xfrm>
          <a:prstGeom prst="rect">
            <a:avLst/>
          </a:prstGeom>
          <a:noFill/>
        </p:spPr>
        <p:txBody>
          <a:bodyPr wrap="square" rtlCol="0">
            <a:spAutoFit/>
          </a:bodyPr>
          <a:lstStyle/>
          <a:p>
            <a:pPr marL="342900" indent="-342900">
              <a:buFont typeface="Arial" panose="020B0604020202020204" pitchFamily="34" charset="0"/>
              <a:buChar char="•"/>
            </a:pPr>
            <a:r>
              <a:rPr lang="en-US" sz="2400" dirty="0"/>
              <a:t>Allow the material to set: The casting material should be left to set for the recommended amount of time, usually several hours or overnight, until it is fully hardened</a:t>
            </a:r>
            <a:r>
              <a:rPr lang="en-US" sz="2400" dirty="0" smtClean="0"/>
              <a:t>.</a:t>
            </a:r>
          </a:p>
          <a:p>
            <a:endParaRPr lang="en-US" sz="2400" dirty="0"/>
          </a:p>
          <a:p>
            <a:pPr marL="342900" indent="-342900">
              <a:buFont typeface="Arial" panose="020B0604020202020204" pitchFamily="34" charset="0"/>
              <a:buChar char="•"/>
            </a:pPr>
            <a:r>
              <a:rPr lang="en-US" sz="2400" dirty="0"/>
              <a:t>Remove the casting: Once the casting material is fully hardened, it can be carefully removed from the impression. The casting should be handled gently to avoid damaging any details in the impression</a:t>
            </a:r>
            <a:r>
              <a:rPr lang="en-US" sz="2400" dirty="0" smtClean="0"/>
              <a:t>.</a:t>
            </a:r>
          </a:p>
          <a:p>
            <a:endParaRPr lang="en-US" sz="2400" dirty="0"/>
          </a:p>
          <a:p>
            <a:pPr marL="342900" indent="-342900">
              <a:buFont typeface="Arial" panose="020B0604020202020204" pitchFamily="34" charset="0"/>
              <a:buChar char="•"/>
            </a:pPr>
            <a:r>
              <a:rPr lang="en-US" sz="2400" dirty="0"/>
              <a:t>Clean and preserve the casting: The casting should be cleaned and preserved using appropriate techniques and materials, such as labeling, photography, or storage in a protective container</a:t>
            </a:r>
            <a:r>
              <a:rPr lang="en-US" sz="2400" dirty="0" smtClean="0"/>
              <a:t>.</a:t>
            </a:r>
          </a:p>
          <a:p>
            <a:endParaRPr lang="en-US" sz="2400" dirty="0"/>
          </a:p>
          <a:p>
            <a:r>
              <a:rPr lang="en-US" sz="2400" dirty="0"/>
              <a:t>Casting footprints can be a useful method for preserving and collecting evidence, allowing forensic investigators to analyze the footprints in more detail and compare them to other evidence found at the crime scene or in other contexts.</a:t>
            </a:r>
          </a:p>
          <a:p>
            <a:endParaRPr lang="en-IN" sz="2400" dirty="0"/>
          </a:p>
        </p:txBody>
      </p:sp>
    </p:spTree>
    <p:extLst>
      <p:ext uri="{BB962C8B-B14F-4D97-AF65-F5344CB8AC3E}">
        <p14:creationId xmlns:p14="http://schemas.microsoft.com/office/powerpoint/2010/main" val="418747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0868" y="1371601"/>
            <a:ext cx="7027817" cy="434993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9444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666206"/>
            <a:ext cx="10829109" cy="5262979"/>
          </a:xfrm>
          <a:prstGeom prst="rect">
            <a:avLst/>
          </a:prstGeom>
          <a:noFill/>
        </p:spPr>
        <p:txBody>
          <a:bodyPr wrap="square" rtlCol="0">
            <a:spAutoFit/>
          </a:bodyPr>
          <a:lstStyle/>
          <a:p>
            <a:r>
              <a:rPr lang="en-US" sz="2400" b="1" u="sng" dirty="0" smtClean="0"/>
              <a:t>ELECTROSTATIC LIFTING OF LATENT FOOTPRINTS</a:t>
            </a:r>
          </a:p>
          <a:p>
            <a:endParaRPr lang="en-US" sz="2400" dirty="0"/>
          </a:p>
          <a:p>
            <a:r>
              <a:rPr lang="en-US" sz="2400" dirty="0"/>
              <a:t>Electrostatic lifting is a technique used to lift latent footprints from various surfaces. It involves using an electrostatic charge to lift and transfer the footprint impression onto a special adhesive surface, such as lifting film or tape</a:t>
            </a:r>
            <a:r>
              <a:rPr lang="en-US" sz="2400" dirty="0" smtClean="0"/>
              <a:t>.</a:t>
            </a:r>
          </a:p>
          <a:p>
            <a:endParaRPr lang="en-US" sz="2400" dirty="0"/>
          </a:p>
          <a:p>
            <a:r>
              <a:rPr lang="en-US" sz="2400" dirty="0"/>
              <a:t>Here are the steps involved in electrostatic lifting of latent footprints</a:t>
            </a:r>
            <a:r>
              <a:rPr lang="en-US" sz="2400" dirty="0" smtClean="0"/>
              <a:t>:</a:t>
            </a:r>
          </a:p>
          <a:p>
            <a:endParaRPr lang="en-US" sz="2400" dirty="0"/>
          </a:p>
          <a:p>
            <a:r>
              <a:rPr lang="en-US" sz="2400" u="sng" dirty="0"/>
              <a:t>Prepare the surface</a:t>
            </a:r>
            <a:r>
              <a:rPr lang="en-US" sz="2400" dirty="0"/>
              <a:t>: The surface containing the latent footprint impression should be cleaned and free of any debris or loose material before electrostatic lifting.</a:t>
            </a:r>
          </a:p>
          <a:p>
            <a:r>
              <a:rPr lang="en-US" sz="2400" dirty="0"/>
              <a:t>Apply the electrostatic lifting film or tape: A sheet of electrostatic lifting film or tape is applied to the surface containing the latent footprint impression. The electrostatic charge of the film or tape attracts the latent print and lifts it from the surface.</a:t>
            </a:r>
          </a:p>
          <a:p>
            <a:endParaRPr lang="en-IN" sz="2400" dirty="0"/>
          </a:p>
        </p:txBody>
      </p:sp>
    </p:spTree>
    <p:extLst>
      <p:ext uri="{BB962C8B-B14F-4D97-AF65-F5344CB8AC3E}">
        <p14:creationId xmlns:p14="http://schemas.microsoft.com/office/powerpoint/2010/main" val="2683713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49086" y="836023"/>
            <a:ext cx="10411097" cy="5632311"/>
          </a:xfrm>
          <a:prstGeom prst="rect">
            <a:avLst/>
          </a:prstGeom>
          <a:noFill/>
        </p:spPr>
        <p:txBody>
          <a:bodyPr wrap="square" rtlCol="0">
            <a:spAutoFit/>
          </a:bodyPr>
          <a:lstStyle/>
          <a:p>
            <a:r>
              <a:rPr lang="en-US" sz="2400" u="sng" dirty="0"/>
              <a:t>Apply the developer</a:t>
            </a:r>
            <a:r>
              <a:rPr lang="en-US" sz="2400" dirty="0"/>
              <a:t>: A developer, such as black fingerprint powder, is then applied to the electrostatic lifting film or tape to enhance the visibility of the latent print</a:t>
            </a:r>
            <a:r>
              <a:rPr lang="en-US" sz="2400" dirty="0" smtClean="0"/>
              <a:t>.</a:t>
            </a:r>
          </a:p>
          <a:p>
            <a:endParaRPr lang="en-US" sz="2400" dirty="0"/>
          </a:p>
          <a:p>
            <a:r>
              <a:rPr lang="en-US" sz="2400" u="sng" dirty="0"/>
              <a:t>Lift the print</a:t>
            </a:r>
            <a:r>
              <a:rPr lang="en-US" sz="2400" dirty="0"/>
              <a:t>: The electrostatic lifting film or tape is then carefully lifted from the surface, taking the latent print with it</a:t>
            </a:r>
            <a:r>
              <a:rPr lang="en-US" sz="2400" dirty="0" smtClean="0"/>
              <a:t>.</a:t>
            </a:r>
          </a:p>
          <a:p>
            <a:endParaRPr lang="en-US" sz="2400" dirty="0"/>
          </a:p>
          <a:p>
            <a:r>
              <a:rPr lang="en-US" sz="2400" u="sng" dirty="0"/>
              <a:t>Preserve the print:</a:t>
            </a:r>
            <a:r>
              <a:rPr lang="en-US" sz="2400" dirty="0"/>
              <a:t> The lifted print can be preserved by attaching it to a backing card or other surface using an appropriate adhesive. It can then be photographed, labeled, and stored for further analysis</a:t>
            </a:r>
            <a:r>
              <a:rPr lang="en-US" sz="2400" dirty="0" smtClean="0"/>
              <a:t>.</a:t>
            </a:r>
          </a:p>
          <a:p>
            <a:endParaRPr lang="en-US" sz="2400" dirty="0"/>
          </a:p>
          <a:p>
            <a:r>
              <a:rPr lang="en-US" sz="2400" dirty="0"/>
              <a:t>Electrostatic lifting is a non-destructive method of lifting latent footprints, which is particularly useful when the footprint impression is fragile or located on a delicate surface. It is also less messy than traditional fingerprint powder methods and can be used on a variety of surfaces, including paper, plastic, and metal.</a:t>
            </a:r>
          </a:p>
          <a:p>
            <a:endParaRPr lang="en-IN" sz="2400" dirty="0"/>
          </a:p>
        </p:txBody>
      </p:sp>
    </p:spTree>
    <p:extLst>
      <p:ext uri="{BB962C8B-B14F-4D97-AF65-F5344CB8AC3E}">
        <p14:creationId xmlns:p14="http://schemas.microsoft.com/office/powerpoint/2010/main" val="362806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2492" y="758462"/>
            <a:ext cx="7620000" cy="531495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01042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5554" y="548641"/>
            <a:ext cx="7694023" cy="5460273"/>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34561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13</TotalTime>
  <Words>571</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Celestial</vt:lpstr>
      <vt:lpstr>OTHER IMPRESSION EVIDENCES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IMPRESSION EVIDENCES</dc:title>
  <dc:creator>Vaishnavi</dc:creator>
  <cp:lastModifiedBy>HP</cp:lastModifiedBy>
  <cp:revision>3</cp:revision>
  <dcterms:created xsi:type="dcterms:W3CDTF">2023-05-08T11:40:59Z</dcterms:created>
  <dcterms:modified xsi:type="dcterms:W3CDTF">2023-07-12T01:44:56Z</dcterms:modified>
</cp:coreProperties>
</file>