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58" r:id="rId4"/>
    <p:sldId id="266" r:id="rId5"/>
    <p:sldId id="267" r:id="rId6"/>
    <p:sldId id="259" r:id="rId7"/>
    <p:sldId id="304" r:id="rId8"/>
    <p:sldId id="268" r:id="rId9"/>
    <p:sldId id="261" r:id="rId10"/>
    <p:sldId id="305" r:id="rId11"/>
    <p:sldId id="306" r:id="rId12"/>
    <p:sldId id="307" r:id="rId13"/>
    <p:sldId id="308" r:id="rId14"/>
    <p:sldId id="309" r:id="rId15"/>
    <p:sldId id="313" r:id="rId16"/>
    <p:sldId id="314" r:id="rId17"/>
    <p:sldId id="315" r:id="rId18"/>
    <p:sldId id="317" r:id="rId19"/>
    <p:sldId id="316" r:id="rId20"/>
    <p:sldId id="343" r:id="rId21"/>
    <p:sldId id="344" r:id="rId22"/>
    <p:sldId id="345" r:id="rId23"/>
    <p:sldId id="346" r:id="rId24"/>
    <p:sldId id="265" r:id="rId25"/>
    <p:sldId id="310" r:id="rId26"/>
    <p:sldId id="318" r:id="rId27"/>
    <p:sldId id="328" r:id="rId28"/>
    <p:sldId id="327" r:id="rId29"/>
    <p:sldId id="326" r:id="rId30"/>
    <p:sldId id="325" r:id="rId31"/>
    <p:sldId id="331" r:id="rId32"/>
    <p:sldId id="330" r:id="rId33"/>
    <p:sldId id="329" r:id="rId34"/>
    <p:sldId id="324" r:id="rId35"/>
    <p:sldId id="323" r:id="rId36"/>
    <p:sldId id="322" r:id="rId37"/>
    <p:sldId id="321" r:id="rId38"/>
    <p:sldId id="320" r:id="rId39"/>
    <p:sldId id="332" r:id="rId40"/>
    <p:sldId id="334" r:id="rId41"/>
    <p:sldId id="333" r:id="rId42"/>
    <p:sldId id="335" r:id="rId43"/>
    <p:sldId id="337" r:id="rId44"/>
    <p:sldId id="338" r:id="rId45"/>
    <p:sldId id="336" r:id="rId46"/>
    <p:sldId id="339" r:id="rId47"/>
    <p:sldId id="340" r:id="rId48"/>
    <p:sldId id="341" r:id="rId49"/>
    <p:sldId id="342" r:id="rId50"/>
    <p:sldId id="31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5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12" autoAdjust="0"/>
    <p:restoredTop sz="91765" autoAdjust="0"/>
  </p:normalViewPr>
  <p:slideViewPr>
    <p:cSldViewPr snapToGrid="0" snapToObjects="1">
      <p:cViewPr varScale="1">
        <p:scale>
          <a:sx n="68" d="100"/>
          <a:sy n="68" d="100"/>
        </p:scale>
        <p:origin x="-121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504B9-8FD1-ED4D-AD57-7ADC31E3955A}" type="datetimeFigureOut">
              <a:rPr lang="en-US" smtClean="0"/>
              <a:pPr/>
              <a:t>8/1/2019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A58E8-864E-104F-AB4E-E6E873A401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07205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E3672-457B-EA41-AFD1-1ACAF3E287A4}" type="datetimeFigureOut">
              <a:rPr lang="en-US" smtClean="0"/>
              <a:pPr/>
              <a:t>8/1/2019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9EB66-4A2A-0542-BC40-B3BCEF3A9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1934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9EB66-4A2A-0542-BC40-B3BCEF3A93BC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302250"/>
            <a:ext cx="9144000" cy="1571984"/>
          </a:xfrm>
          <a:prstGeom prst="rect">
            <a:avLst/>
          </a:prstGeom>
          <a:solidFill>
            <a:srgbClr val="0815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 userDrawn="1"/>
        </p:nvSpPr>
        <p:spPr>
          <a:xfrm rot="16200000">
            <a:off x="3405012" y="1119361"/>
            <a:ext cx="6858356" cy="461963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it-logo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7099"/>
          <a:stretch/>
        </p:blipFill>
        <p:spPr>
          <a:xfrm>
            <a:off x="758660" y="1074481"/>
            <a:ext cx="2360376" cy="2644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4840" y="229817"/>
            <a:ext cx="3136198" cy="2814237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4840" y="3170161"/>
            <a:ext cx="4085530" cy="329259"/>
          </a:xfrm>
          <a:prstGeom prst="rect">
            <a:avLst/>
          </a:prstGeo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9085" y="1100629"/>
            <a:ext cx="2748915" cy="4233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A16C3AA4-67BE-44F7-809A-3582401494AF}" type="datetime4">
              <a:rPr lang="en-US" smtClean="0"/>
              <a:pPr/>
              <a:t>August 1,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25172EEB-1769-4776-AD69-E7C1260563EB}" type="datetime4">
              <a:rPr lang="en-US" smtClean="0"/>
              <a:pPr/>
              <a:t>August 1,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1" y="111124"/>
            <a:ext cx="5486400" cy="489445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801" y="971349"/>
            <a:ext cx="6096545" cy="740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1712013"/>
            <a:ext cx="5515201" cy="43199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5515201" y="0"/>
            <a:ext cx="3628799" cy="47942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 userDrawn="1"/>
        </p:nvSpPr>
        <p:spPr>
          <a:xfrm>
            <a:off x="-2380" y="6038273"/>
            <a:ext cx="9146380" cy="81972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-2382" y="6038273"/>
            <a:ext cx="3574257" cy="81972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 userDrawn="1"/>
        </p:nvSpPr>
        <p:spPr>
          <a:xfrm>
            <a:off x="23020" y="6031923"/>
            <a:ext cx="9146380" cy="81972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-2382" y="1712013"/>
            <a:ext cx="5517583" cy="43262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5515200" y="1"/>
            <a:ext cx="3628799" cy="479424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515201" y="4794249"/>
            <a:ext cx="3654199" cy="740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141748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1" y="111124"/>
            <a:ext cx="5486400" cy="489445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801" y="971349"/>
            <a:ext cx="6096545" cy="740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8801" y="1743763"/>
            <a:ext cx="3540693" cy="15582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81" y="3396674"/>
            <a:ext cx="9146382" cy="26352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 userDrawn="1"/>
        </p:nvSpPr>
        <p:spPr>
          <a:xfrm>
            <a:off x="-2380" y="6038273"/>
            <a:ext cx="9146380" cy="81972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-2382" y="6038273"/>
            <a:ext cx="3574257" cy="81972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 userDrawn="1"/>
        </p:nvSpPr>
        <p:spPr>
          <a:xfrm>
            <a:off x="23020" y="6031923"/>
            <a:ext cx="9146380" cy="81972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3680619" y="95250"/>
            <a:ext cx="2655464" cy="20821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-2382" y="3381375"/>
            <a:ext cx="9146382" cy="26352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09161" y="95250"/>
            <a:ext cx="2655464" cy="20821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680619" y="2229539"/>
            <a:ext cx="5399881" cy="10724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3813" y="1711325"/>
            <a:ext cx="3546475" cy="15906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681413" y="2228850"/>
            <a:ext cx="5399087" cy="1073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4797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085" y="1100629"/>
            <a:ext cx="2748915" cy="4233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647D2193-4505-4A75-99BB-880C6989A757}" type="datetime4">
              <a:rPr lang="en-US" smtClean="0"/>
              <a:pPr/>
              <a:t>August 1,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113A18F4-33C3-445B-924C-31108C51719C}" type="datetime4">
              <a:rPr lang="en-US" smtClean="0"/>
              <a:pPr/>
              <a:t>August 1,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5020627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5020627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3AF7543A-E259-478F-9E0D-57BA40E442B7}" type="datetime4">
              <a:rPr lang="en-US" smtClean="0"/>
              <a:pPr/>
              <a:t>August 1,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1EFB012D-77A1-44B0-BB26-329BA1EE55C9}" type="datetime4">
              <a:rPr lang="en-US" smtClean="0"/>
              <a:pPr/>
              <a:t>August 1,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94B7499E-3031-413E-B01E-B94970708CAA}" type="datetime4">
              <a:rPr lang="en-US" smtClean="0"/>
              <a:pPr/>
              <a:t>August 1, 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DC7EAB0C-2220-4D0E-A0DD-DB7FA0F742F4}" type="datetime4">
              <a:rPr lang="en-US" smtClean="0"/>
              <a:pPr/>
              <a:t>August 1,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E3416D63-31BF-4B94-B6C5-E20B2C63F515}" type="datetime4">
              <a:rPr lang="en-US" smtClean="0"/>
              <a:pPr/>
              <a:t>August 1,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10800000">
            <a:off x="5568015" y="-1"/>
            <a:ext cx="3574257" cy="91440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 userDrawn="1"/>
        </p:nvSpPr>
        <p:spPr>
          <a:xfrm>
            <a:off x="-2382" y="6038273"/>
            <a:ext cx="3574257" cy="81972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 userDrawn="1"/>
        </p:nvSpPr>
        <p:spPr>
          <a:xfrm>
            <a:off x="-2380" y="6038273"/>
            <a:ext cx="9146380" cy="81972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 userDrawn="1"/>
        </p:nvSpPr>
        <p:spPr>
          <a:xfrm rot="10800000">
            <a:off x="0" y="-2"/>
            <a:ext cx="9146380" cy="91440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3599" y="2413000"/>
            <a:ext cx="7797801" cy="168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Smt. Nagarathnamma school &amp;            college of nursing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28394" y="6021579"/>
            <a:ext cx="6524073" cy="857810"/>
          </a:xfrm>
          <a:prstGeom prst="rect">
            <a:avLst/>
          </a:prstGeom>
          <a:gradFill flip="none" rotWithShape="1">
            <a:gsLst>
              <a:gs pos="56000">
                <a:schemeClr val="bg1">
                  <a:alpha val="55000"/>
                </a:schemeClr>
              </a:gs>
              <a:gs pos="34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it-logo.png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7099"/>
          <a:stretch/>
        </p:blipFill>
        <p:spPr>
          <a:xfrm>
            <a:off x="8098597" y="6021578"/>
            <a:ext cx="765693" cy="8578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emf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1488" y="633046"/>
            <a:ext cx="4079631" cy="1167619"/>
          </a:xfrm>
        </p:spPr>
        <p:txBody>
          <a:bodyPr/>
          <a:lstStyle/>
          <a:p>
            <a:r>
              <a:rPr lang="en-US" b="1" dirty="0" smtClean="0">
                <a:latin typeface="Berlin Sans FB" pitchFamily="34" charset="0"/>
              </a:rPr>
              <a:t>ANNUAL REPORT	2018-2019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4203" y="2250830"/>
            <a:ext cx="4346917" cy="3671667"/>
          </a:xfrm>
        </p:spPr>
        <p:txBody>
          <a:bodyPr>
            <a:normAutofit/>
          </a:bodyPr>
          <a:lstStyle/>
          <a:p>
            <a:r>
              <a:rPr lang="en-US" sz="1500" dirty="0" smtClean="0">
                <a:latin typeface="Albertus" pitchFamily="34" charset="0"/>
              </a:rPr>
              <a:t>Students’ Admission</a:t>
            </a:r>
            <a:br>
              <a:rPr lang="en-US" sz="1500" dirty="0" smtClean="0">
                <a:latin typeface="Albertus" pitchFamily="34" charset="0"/>
              </a:rPr>
            </a:br>
            <a:r>
              <a:rPr lang="en-US" sz="1500" dirty="0" smtClean="0">
                <a:latin typeface="Albertus" pitchFamily="34" charset="0"/>
              </a:rPr>
              <a:t>Result Analysis</a:t>
            </a:r>
            <a:br>
              <a:rPr lang="en-US" sz="1500" dirty="0" smtClean="0">
                <a:latin typeface="Albertus" pitchFamily="34" charset="0"/>
              </a:rPr>
            </a:br>
            <a:r>
              <a:rPr lang="en-US" sz="1500" dirty="0" smtClean="0">
                <a:latin typeface="Albertus" pitchFamily="34" charset="0"/>
              </a:rPr>
              <a:t>Placement</a:t>
            </a:r>
            <a:br>
              <a:rPr lang="en-US" sz="1500" dirty="0" smtClean="0">
                <a:latin typeface="Albertus" pitchFamily="34" charset="0"/>
              </a:rPr>
            </a:br>
            <a:r>
              <a:rPr lang="en-US" sz="1500" dirty="0" smtClean="0">
                <a:latin typeface="Albertus" pitchFamily="34" charset="0"/>
              </a:rPr>
              <a:t>Research Publication and Funding </a:t>
            </a:r>
            <a:br>
              <a:rPr lang="en-US" sz="1500" dirty="0" smtClean="0">
                <a:latin typeface="Albertus" pitchFamily="34" charset="0"/>
              </a:rPr>
            </a:br>
            <a:r>
              <a:rPr lang="en-US" sz="1500" dirty="0" smtClean="0">
                <a:latin typeface="Albertus" pitchFamily="34" charset="0"/>
              </a:rPr>
              <a:t>Mou &amp; Collaborations</a:t>
            </a:r>
            <a:br>
              <a:rPr lang="en-US" sz="1500" dirty="0" smtClean="0">
                <a:latin typeface="Albertus" pitchFamily="34" charset="0"/>
              </a:rPr>
            </a:br>
            <a:r>
              <a:rPr lang="en-US" sz="1500" dirty="0" smtClean="0">
                <a:latin typeface="Albertus" pitchFamily="34" charset="0"/>
              </a:rPr>
              <a:t>Extension Activity  and Faculty ,Student Achievement</a:t>
            </a:r>
          </a:p>
          <a:p>
            <a:r>
              <a:rPr lang="en-US" sz="1500" dirty="0" smtClean="0">
                <a:latin typeface="Albertus" pitchFamily="34" charset="0"/>
              </a:rPr>
              <a:t>Departmental Activities</a:t>
            </a:r>
          </a:p>
          <a:p>
            <a:r>
              <a:rPr lang="en-US" sz="1500" dirty="0" err="1" smtClean="0">
                <a:latin typeface="Albertus" pitchFamily="34" charset="0"/>
              </a:rPr>
              <a:t>CnE</a:t>
            </a:r>
            <a:endParaRPr lang="en-US" sz="1500" dirty="0" smtClean="0">
              <a:latin typeface="Albertus" pitchFamily="34" charset="0"/>
            </a:endParaRPr>
          </a:p>
          <a:p>
            <a:r>
              <a:rPr lang="en-US" sz="1500" dirty="0" smtClean="0">
                <a:latin typeface="Albertus" pitchFamily="34" charset="0"/>
              </a:rPr>
              <a:t>Roadmap 2019-2020</a:t>
            </a:r>
          </a:p>
          <a:p>
            <a:r>
              <a:rPr lang="en-US" sz="1500" dirty="0">
                <a:latin typeface="Albertus" pitchFamily="34" charset="0"/>
              </a:rPr>
              <a:t>Glimpses of College Activities 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234" y="3896751"/>
            <a:ext cx="3967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Berlin Sans FB" pitchFamily="34" charset="0"/>
              </a:rPr>
              <a:t>Smt. Nagarathnamma School and    	College of Nursing </a:t>
            </a:r>
            <a:endParaRPr lang="en-US" b="1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89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2033" y="1082894"/>
          <a:ext cx="8257736" cy="4718341"/>
        </p:xfrm>
        <a:graphic>
          <a:graphicData uri="http://schemas.openxmlformats.org/drawingml/2006/table">
            <a:tbl>
              <a:tblPr/>
              <a:tblGrid>
                <a:gridCol w="604225"/>
                <a:gridCol w="931699"/>
                <a:gridCol w="1597093"/>
                <a:gridCol w="1344213"/>
                <a:gridCol w="1110729"/>
                <a:gridCol w="1523988"/>
                <a:gridCol w="1145789"/>
              </a:tblGrid>
              <a:tr h="5471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Albertus" pitchFamily="34" charset="0"/>
                          <a:ea typeface="Times New Roman"/>
                          <a:cs typeface="Times New Roman"/>
                        </a:rPr>
                        <a:t>Sl.no</a:t>
                      </a:r>
                      <a:r>
                        <a:rPr lang="en-US" sz="1400" b="1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:</a:t>
                      </a:r>
                      <a:endParaRPr lang="en-US" sz="14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Date </a:t>
                      </a:r>
                      <a:endParaRPr lang="en-US" sz="14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Name of  the activity/event </a:t>
                      </a:r>
                      <a:endParaRPr lang="en-US" sz="14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Place </a:t>
                      </a:r>
                      <a:endParaRPr lang="en-US" sz="14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Resource person </a:t>
                      </a:r>
                      <a:endParaRPr lang="en-US" sz="14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Beneficiaries</a:t>
                      </a:r>
                      <a:endParaRPr lang="en-US" sz="14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No : of Beneficiaries</a:t>
                      </a:r>
                      <a:endParaRPr lang="en-US" sz="14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364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21.9.18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Alzheimer’s Day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Hesaraghatta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Issued Pamphlets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General  Public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50+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lbertus" pitchFamily="34" charset="0"/>
                          <a:ea typeface="Times New Roman"/>
                          <a:cs typeface="Times New Roman"/>
                        </a:rPr>
                        <a:t>2.10.18</a:t>
                      </a:r>
                      <a:endParaRPr lang="en-US" sz="14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National Antidrug Addiction day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Acharya Institutes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Dr. Sujendra Prakash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Student of Acharya Institutes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300+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5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10.9.18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Suicide Prevention day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Acharya Institutes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Dr. Benny Prasad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Mrs. Zanbeni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Student of Acharya Institutes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500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10.10.18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Mental Health day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Acharya Institutes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Dr. Divya Nallur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Student of Acharya Institutes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300+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19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26.3.19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Departmental Seminar on Adolescence Mental Health and Challenges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Smt. Nagarathnamma SON &amp; CON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Mr. Albert PJ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Nursing Student of Acharya Institutes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150+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02191" y="172881"/>
            <a:ext cx="60350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DEPARTMENT OF MENTAL HEALTH NURSING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Activities /Seminar /projects of the Academic year 2018-19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79827" y="1069146"/>
          <a:ext cx="8356210" cy="1847477"/>
        </p:xfrm>
        <a:graphic>
          <a:graphicData uri="http://schemas.openxmlformats.org/drawingml/2006/table">
            <a:tbl>
              <a:tblPr/>
              <a:tblGrid>
                <a:gridCol w="514217"/>
                <a:gridCol w="991027"/>
                <a:gridCol w="1600041"/>
                <a:gridCol w="1377317"/>
                <a:gridCol w="1650913"/>
                <a:gridCol w="1674055"/>
                <a:gridCol w="548640"/>
              </a:tblGrid>
              <a:tr h="5814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10.3.19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No Smoking Day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Spandana Hospital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Health Education By students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Residents of Spandana Hospital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60+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5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31.5.19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No Tobacco day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General Public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Education by distributing Posters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General Public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50+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6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25.7.19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Substance Abuse Day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Abbigere High School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Exhibition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High School Children 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100+</a:t>
                      </a:r>
                    </a:p>
                  </a:txBody>
                  <a:tcPr marL="59473" marR="59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33044" y="1463039"/>
          <a:ext cx="8328076" cy="4837176"/>
        </p:xfrm>
        <a:graphic>
          <a:graphicData uri="http://schemas.openxmlformats.org/drawingml/2006/table">
            <a:tbl>
              <a:tblPr/>
              <a:tblGrid>
                <a:gridCol w="1154598"/>
                <a:gridCol w="1616973"/>
                <a:gridCol w="1135891"/>
                <a:gridCol w="1515410"/>
                <a:gridCol w="1515410"/>
                <a:gridCol w="1389794"/>
              </a:tblGrid>
              <a:tr h="3703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        Date</a:t>
                      </a:r>
                      <a:endParaRPr lang="en-US" sz="12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Name of  the activity/event 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Place 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Resource person 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Beneficiaries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No : of Beneficiaries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9259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17.2.2018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Departmental seminar on assisted reproductive technology and the legal issues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Seminar Hall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Mrs. Athulya Joseph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 Year B.Sc, M.Sc, GNM, IV year B.SC and III Year GNM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2.8.2018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Breast feeding week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Abbigere PHC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 Manjula T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Antenatal and postnatal mothers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5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14.11.2019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Antibiotic awareness week 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Acharya campus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Mrs. Manjula T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Acharya institutes and polytechnic students 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9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6.2.2019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International day for zero tolerance to female genital mutilation awareness week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Seminar Hall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Mrs. Manjula T &amp; I year M.Sc student  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II year M.Sc, IV year B.Sc and III year GNM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5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13.2.2019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Sexual and Reproductive health awareness week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Seminar Hall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 Manjula T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 And II year M.Sc, IV year B.Sc and III year GNM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5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28.5.2019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International day of action for women’s health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ESIC Hospital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 Afrin Banu &amp; Mrs. Kavita Reddy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Postnatal mothers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1378634" y="184575"/>
            <a:ext cx="652740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DEPARTMENT OF OBG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Activities /Seminar /projects of the Academic year 2018-19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20503" y="1220724"/>
          <a:ext cx="8173331" cy="5152644"/>
        </p:xfrm>
        <a:graphic>
          <a:graphicData uri="http://schemas.openxmlformats.org/drawingml/2006/table">
            <a:tbl>
              <a:tblPr/>
              <a:tblGrid>
                <a:gridCol w="475772"/>
                <a:gridCol w="986501"/>
                <a:gridCol w="1313914"/>
                <a:gridCol w="1536451"/>
                <a:gridCol w="1102460"/>
                <a:gridCol w="1479326"/>
                <a:gridCol w="1278907"/>
              </a:tblGrid>
              <a:tr h="4515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Albertus" pitchFamily="34" charset="0"/>
                          <a:ea typeface="Times New Roman"/>
                          <a:cs typeface="Times New Roman"/>
                        </a:rPr>
                        <a:t>Sl.no</a:t>
                      </a:r>
                      <a:r>
                        <a:rPr lang="en-US" sz="1400" b="1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:</a:t>
                      </a:r>
                      <a:endParaRPr lang="en-US" sz="14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Date </a:t>
                      </a:r>
                      <a:endParaRPr lang="en-US" sz="14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Name of  the activity/event </a:t>
                      </a:r>
                      <a:endParaRPr lang="en-US" sz="14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Place </a:t>
                      </a:r>
                      <a:endParaRPr lang="en-US" sz="14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Resource person </a:t>
                      </a:r>
                      <a:endParaRPr lang="en-US" sz="14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Beneficiaries</a:t>
                      </a:r>
                      <a:endParaRPr lang="en-US" sz="14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No : of Beneficiaries</a:t>
                      </a:r>
                      <a:endParaRPr lang="en-US" sz="14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9.6.18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Seminar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Seminar Hall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Ms. Christin Ninan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II ,III BSc and II GNM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0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5/10/18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Activity on awareness of cerebral Palsy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SIMS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Departmental Faculty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Postnatal Mothers/Parents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14.11.19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Children Day Celebration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Albertus" pitchFamily="34" charset="0"/>
                          <a:ea typeface="Times New Roman"/>
                          <a:cs typeface="Times New Roman"/>
                        </a:rPr>
                        <a:t>Sasuvaghatta</a:t>
                      </a: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 Anganwadi and primary School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Departmental Faculty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Children of primary School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17.1.19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Special childrens Health Camp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Nursing College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Dr. Immanuel Kenneth David and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Dr. Mary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Children residing at Madrasas, construction sites and Government School, Sasuveghatta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9.3.19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Seminar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Seminar Hall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Dr. </a:t>
                      </a:r>
                      <a:r>
                        <a:rPr lang="en-US" sz="1400" dirty="0" err="1">
                          <a:latin typeface="Albertus" pitchFamily="34" charset="0"/>
                          <a:ea typeface="Times New Roman"/>
                          <a:cs typeface="Times New Roman"/>
                        </a:rPr>
                        <a:t>Jayashree</a:t>
                      </a: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Law and child rights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0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22.3.19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Education on measles Awareness day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Chikkabanavara PHC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Departmental Faculty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Antenatal Mother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7585" name="Rectangle 1"/>
          <p:cNvSpPr>
            <a:spLocks noChangeArrowheads="1"/>
          </p:cNvSpPr>
          <p:nvPr/>
        </p:nvSpPr>
        <p:spPr bwMode="auto">
          <a:xfrm rot="10800000" flipV="1">
            <a:off x="520505" y="234837"/>
            <a:ext cx="622747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DEPARTMENT OF PEDIATRIC NURSING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Activities /Seminar /projects of the Academic year 2018-19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0167" y="1536192"/>
          <a:ext cx="8271803" cy="4171188"/>
        </p:xfrm>
        <a:graphic>
          <a:graphicData uri="http://schemas.openxmlformats.org/drawingml/2006/table">
            <a:tbl>
              <a:tblPr/>
              <a:tblGrid>
                <a:gridCol w="482004"/>
                <a:gridCol w="999423"/>
                <a:gridCol w="1331125"/>
                <a:gridCol w="1556578"/>
                <a:gridCol w="1116900"/>
                <a:gridCol w="1498703"/>
                <a:gridCol w="128707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9.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25.3.19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Downs Syndrome Awareness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Vanivilas Hospital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Departmental Faculty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Postnatal mothers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2.4.19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lbertus" pitchFamily="34" charset="0"/>
                          <a:ea typeface="Times New Roman"/>
                          <a:cs typeface="Times New Roman"/>
                        </a:rPr>
                        <a:t>World Autism Awareness Day (WAAD) 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Indira Gandhi Institute of Child health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Departmental Faculty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Mothers and parents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17.4.19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2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Hemophilia Day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Indira Gandhi Institute of Child health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Departmental Faculty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Mothers and parents</a:t>
                      </a:r>
                      <a:endParaRPr lang="en-US" sz="12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29.4.19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Immunization Day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Indira Gandhi Institute of Child health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Departmental Faculty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Postnatal mothers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13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9.5.19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Thalassemia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ESIC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Departmental Faculty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Postnatal mothers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18-19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project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--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Julianna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CTC- Personal Hygiene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18-19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project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Kusum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lbertus" pitchFamily="34" charset="0"/>
                          <a:ea typeface="Times New Roman"/>
                          <a:cs typeface="Times New Roman"/>
                        </a:rPr>
                        <a:t>ADHD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22032" y="1041008"/>
          <a:ext cx="8482818" cy="5020579"/>
        </p:xfrm>
        <a:graphic>
          <a:graphicData uri="http://schemas.openxmlformats.org/drawingml/2006/table">
            <a:tbl>
              <a:tblPr/>
              <a:tblGrid>
                <a:gridCol w="521383"/>
                <a:gridCol w="873109"/>
                <a:gridCol w="2466224"/>
                <a:gridCol w="2048291"/>
                <a:gridCol w="1631275"/>
                <a:gridCol w="942536"/>
              </a:tblGrid>
              <a:tr h="361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Albertus" pitchFamily="34" charset="0"/>
                          <a:ea typeface="Times New Roman"/>
                          <a:cs typeface="Times New Roman"/>
                        </a:rPr>
                        <a:t>Sl.no</a:t>
                      </a:r>
                      <a:endParaRPr lang="en-US" sz="11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Date</a:t>
                      </a:r>
                      <a:endParaRPr lang="en-US" sz="11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Topic</a:t>
                      </a:r>
                      <a:endParaRPr lang="en-US" sz="11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Journal </a:t>
                      </a:r>
                      <a:endParaRPr lang="en-US" sz="11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Faculty </a:t>
                      </a:r>
                      <a:endParaRPr lang="en-US" sz="11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No: of Beneficiaries </a:t>
                      </a:r>
                      <a:endParaRPr lang="en-US" sz="11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902714"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1.8.18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Contagious  complexity later on abdominal labour direction about extent danger </a:t>
                      </a:r>
                      <a:r>
                        <a:rPr lang="en-US" sz="1100" dirty="0" smtClean="0">
                          <a:latin typeface="Albertus" pitchFamily="34" charset="0"/>
                          <a:ea typeface="Times New Roman"/>
                          <a:cs typeface="Times New Roman"/>
                        </a:rPr>
                        <a:t>components </a:t>
                      </a: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with diagnosis at the tertiary wellbeing care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International Journal of Obstetrics and Gynecology Nursing   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Mrs.Chitra .G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OBG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16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4.8.18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Assess the effectiveness of STP regarding prevention and control of Rabies among high school children.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Community &amp; Public Health Nursing 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Mrs.Elaiyarasi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 Community Health Nursing 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16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3.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4.8.18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The middle east respiratory syndrome (MERS)- The threat to Asian Countries 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Nursing Science 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Mrs.Deepthi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 of MSN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3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4.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7.8.18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Assess the knowledge on disaster preparedness and family disaster kit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Asian Journal of Nursing Education 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Mr.Rahul Shil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MSN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2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5.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9.8.18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Antibody consolidation and radioimmunoassay in to the infants along rhinitis eczema in tertiary care hospitals in Chennai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International Journal of Pediatrics 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Mrs.Kavitha Reddy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Dept.ofCHN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21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6.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16.8.18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Develop and validate post operative nursing handover checklist for patients undergone general surgery in a teaching hospital of Navi Mumbai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Innovational Journal of Nursing and Health care 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Mr.Swamy PGN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Dept of Community Health Nursing 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16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7.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23.8.18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Association of aggression between tattooing and body piercing among college goinf women.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Psychiatric Nursing 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Mrs.Mercy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Dept . of MHN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77108" y="136676"/>
            <a:ext cx="6808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CONTINUING NURSING EDUCATION OF THE ACADEMIC YEAR 2018-2019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51693" y="414160"/>
          <a:ext cx="8328073" cy="5783580"/>
        </p:xfrm>
        <a:graphic>
          <a:graphicData uri="http://schemas.openxmlformats.org/drawingml/2006/table">
            <a:tbl>
              <a:tblPr/>
              <a:tblGrid>
                <a:gridCol w="511874"/>
                <a:gridCol w="857182"/>
                <a:gridCol w="2421234"/>
                <a:gridCol w="2010924"/>
                <a:gridCol w="1462490"/>
                <a:gridCol w="1064369"/>
              </a:tblGrid>
              <a:tr h="5009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8.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6.9.18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Investigation for assessing dengue in children with their clinical presentations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Journal of Advanced Nursing practice 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Mrs.Amba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Child Health Nursing 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09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09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9.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14.9.18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Simulation Training improves team dynamics and performance in a low resource cardiac intensive care units 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Annuals of pediatric cardiology 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Mrs.Marium Jaisy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Child Health Nursing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79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10.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21.9.18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Introduction to Indian Journal of Rehabilitation &amp; mental health –Rehabilitation of Mania patients in Greece 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Psychiatric Nursing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Mrs.Serah Rashmi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 . of MHN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79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11.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1.10.18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Assessing the knowledge on health promotion among primary school children in selected rural schools of Udupi .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The nursing Journal of India 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Mrs.Kapu Manjula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 . of MSN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79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12.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31.10.18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Communication skills intervention : Promoting effective communication between nurses and mechanically ventilated patients 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Nursing Sciences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Mrs.Manjula .T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OBG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08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39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13.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01.12.18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Co-relating over weight and academic performance among school children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Nightingale Nursing Times 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Mrs.Kavitha Reddy .G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09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14.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01.12.18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Prevalence of disability among adult population at Maraimala.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Community and public health nursing 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Mrs.Elaiyarasi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Community Health Nursing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79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15.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03.12.18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The relationship between fluid resuscitation &amp; intra –abdominal HTN in patients with blunt abdominal trauma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International Journal of critical illness injury science 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Mr.Rahul Shil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MSN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09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09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16.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03.12.18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The resilience and quality of life of people with mental illness attending psychiatric rehabilitation centre 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Psychiatric Nursing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Mrs.Mercy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 of MHN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65760" y="182882"/>
          <a:ext cx="8299938" cy="6309360"/>
        </p:xfrm>
        <a:graphic>
          <a:graphicData uri="http://schemas.openxmlformats.org/drawingml/2006/table">
            <a:tbl>
              <a:tblPr/>
              <a:tblGrid>
                <a:gridCol w="510142"/>
                <a:gridCol w="854286"/>
                <a:gridCol w="2413056"/>
                <a:gridCol w="2004131"/>
                <a:gridCol w="1457551"/>
                <a:gridCol w="1060772"/>
              </a:tblGrid>
              <a:tr h="5751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17.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04.12.18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Perception about childhood obesity &amp; over weight among parents and children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Continuous Nursing Education 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Mrs.Gincy Samuel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MSN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51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18.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06.12.18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Burden of caregivers of patient suffering from cancer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Journal of Advanced Nursing Practice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Mr.Amba .V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 of Child Health Nursing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723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19.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06.12.18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Clinical profile and outcome of patients with organophosphorus poisoning admitted at parava rural hospital –A prospective study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Surgical Nursing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Mrs.Radhika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Dept .of MSN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51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20.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12.12.18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Effectiveness of VATP in terms of knowledge and attitude regarding assistive respiratory home care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Nursing Sciences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Mrs.Deepthi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51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21.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13.12.18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Coping strategies used by parents of mentally challenged children.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Nursing studies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Mrs.Marium Jaisy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Child Health Nursing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51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22.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31.12.18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Applying scope to measure social inclusion among people with mental illness in Poland.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Journal of Psychosocial Rehabilitation and Mental Health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Mrs.Serah Rashmi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MHN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09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51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23.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31.12.18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Prevalence of Hepatitis B surface antigen and anti hepatitis B core antibodies among blood donors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Asian Journal of Nursing Education and Research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Mrs.Elaiyarasi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CHN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09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51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24.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05.01.19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Headache among nursing staff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Continuing Nursing Education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Mrs.Gincy Samuel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MSN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696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25.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05.01.19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Assess the effectiveness of VATP on knowledge regarding road traffic accidents and related first aid measures among school children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Nursing Sciences 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Mrs.Kapu Manjula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 of MSN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44174" marR="44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65759" y="1198486"/>
          <a:ext cx="8440615" cy="4679068"/>
        </p:xfrm>
        <a:graphic>
          <a:graphicData uri="http://schemas.openxmlformats.org/drawingml/2006/table">
            <a:tbl>
              <a:tblPr/>
              <a:tblGrid>
                <a:gridCol w="518788"/>
                <a:gridCol w="868765"/>
                <a:gridCol w="2453955"/>
                <a:gridCol w="2038101"/>
                <a:gridCol w="1482254"/>
                <a:gridCol w="1078752"/>
              </a:tblGrid>
              <a:tr h="58350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26.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02.02.19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Effectiveness of VATP on knowledge and attitude of college students on HIV /AIDS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Nursing Sciences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Mrs.Manjula.T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OBG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70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27.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08.04.19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True experimental study to assess the effectiveness of oral ice cubes for the prevention of oral mucositis among patients receiving chemotherapy in the selected hospital ,Maldives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Nursing Sciences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Mrs.Kapu Manjula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MSN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70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28.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08.04.19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Activity based group intervention in improving negative symptoms for all outcome in patient’s with chronic Schizophrenia in welfare homes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Journal of Psychosocial Rehabilitation 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Mrs.Serah Rashmi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Dept .of MHN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7800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29.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27.4.19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Effectiveness of PTP on knowledge regarding prevention of nosocomial infection 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Nursing Sciences 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Mrs.Manjula.T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OBG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7800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30.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27.4.19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Effectiveness of family support groups in improving the coping levels &amp; strategies adopted by widows affected by Tsunami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Continuing Nursing Education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Mrs.Gincy Samuel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MSN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3557" y="471904"/>
          <a:ext cx="8384345" cy="5954969"/>
        </p:xfrm>
        <a:graphic>
          <a:graphicData uri="http://schemas.openxmlformats.org/drawingml/2006/table">
            <a:tbl>
              <a:tblPr/>
              <a:tblGrid>
                <a:gridCol w="351692"/>
                <a:gridCol w="661182"/>
                <a:gridCol w="3587261"/>
                <a:gridCol w="1828800"/>
                <a:gridCol w="1406770"/>
                <a:gridCol w="548640"/>
              </a:tblGrid>
              <a:tr h="5533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31.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17.4.19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Study of G6PD deficiency in new born in a tertiary care centre at Assam 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Journal of Advanced Nursing practice 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Mrs.Amba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Child Health Nursing 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09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33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32.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17.4.19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Validation of the </a:t>
                      </a:r>
                      <a:r>
                        <a:rPr lang="en-US" sz="1100" b="1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necessary of hand held echo </a:t>
                      </a:r>
                      <a:r>
                        <a:rPr lang="en-US" sz="1100" b="1" dirty="0" smtClean="0">
                          <a:latin typeface="Albertus" pitchFamily="34" charset="0"/>
                          <a:ea typeface="Times New Roman"/>
                          <a:cs typeface="Times New Roman"/>
                        </a:rPr>
                        <a:t>cardiograph </a:t>
                      </a:r>
                      <a:r>
                        <a:rPr lang="en-US" sz="1100" b="1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HHE for </a:t>
                      </a: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diagnosis of congenital heart disease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Annuals of Pediatric cardiology 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Mrs.Marium Jaisy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Child Health Nursing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00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33.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18.6.19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Air pollution and respiratory dysfunction among adolescents : a case control study from north west India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allergy , asthma &amp; immunology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Mr.Swamy.PGN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 of Community Nursing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09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00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34.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18.6.19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Study to assess the influence of social media on health behavior among college students at selected engineering college , Coimbatore 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International Journal of critical illness injury science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Mr.Rahul Shil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MSN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09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00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35.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19.6.19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Effectiveness of PTP on care of mentally challenged children among care takers working in selected district hospital.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International Journal of Advances in nursing management 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Mrs.Kavitha Reddy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CHN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00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36.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19.6.19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Effectiveness of ice cubes for the prevention of oral mucoritis among patients receiving chemotherapy in the selected hospital.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nursing sciences 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 Baby Rani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MSN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00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37.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22.6.19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Assess the level of satisfaction among adult patient with regard to medical &amp; surgical emergency services , Chandigarh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Journal of Nursing science &amp; practice 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Mr.Manohar.PL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MHN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774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38.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22.6.19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Effectiveness of STP on knowledge regarding administration of emergency drugs to patients among nursing students at selected nursing colleges.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Journal of Nursing science &amp; practice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Mrs.Deepthi .M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MSN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00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39.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29.6.19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To evaluate the effectiveness of aerobic exerices on stress among alcohol dependents in selected de addiction centres in Tamil Nadu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Nightingales Nursing Times 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Mrs.Kusum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 of MSN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08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00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40.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29.6.19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Psychological problems &amp; burnout among medical professionals of a tertiary care hospital of North India –a cross sectional study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Indian Journal of Psychiatry 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Ms.Jega Jeraldin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Dept.of MHN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08</a:t>
                      </a: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9085" y="1069144"/>
            <a:ext cx="8633897" cy="35169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cap="all" dirty="0" smtClean="0">
                <a:latin typeface="Berlin Sans FB" pitchFamily="34" charset="0"/>
                <a:ea typeface="Times" charset="0"/>
                <a:cs typeface="Times" charset="0"/>
              </a:rPr>
              <a:t>Program details </a:t>
            </a: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rlin Sans FB" pitchFamily="34" charset="0"/>
              <a:ea typeface="Times" charset="0"/>
              <a:cs typeface="Times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6436" y="1728815"/>
          <a:ext cx="8426547" cy="3723154"/>
        </p:xfrm>
        <a:graphic>
          <a:graphicData uri="http://schemas.openxmlformats.org/drawingml/2006/table">
            <a:tbl>
              <a:tblPr>
                <a:solidFill>
                  <a:srgbClr val="4039C4"/>
                </a:solidFill>
                <a:tableStyleId>{22838BEF-8BB2-4498-84A7-C5851F593DF1}</a:tableStyleId>
              </a:tblPr>
              <a:tblGrid>
                <a:gridCol w="783866"/>
                <a:gridCol w="734875"/>
                <a:gridCol w="2330086"/>
                <a:gridCol w="1050329"/>
                <a:gridCol w="1175797"/>
                <a:gridCol w="1175797"/>
                <a:gridCol w="1175797"/>
              </a:tblGrid>
              <a:tr h="9746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>
                          <a:latin typeface="Albertus" pitchFamily="34" charset="0"/>
                        </a:rPr>
                        <a:t>Sl.No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  <a:cs typeface="Times New Roman"/>
                        </a:rPr>
                        <a:t> Yr of Estd.</a:t>
                      </a:r>
                      <a:endParaRPr lang="en-US" sz="1400" b="0" baseline="0" dirty="0" smtClean="0">
                        <a:latin typeface="Albertus" pitchFamily="34" charset="0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>
                          <a:latin typeface="Albertus" pitchFamily="34" charset="0"/>
                        </a:rPr>
                        <a:t>Programme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>
                          <a:latin typeface="Albertus" pitchFamily="34" charset="0"/>
                        </a:rPr>
                        <a:t>Duration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Albertus" pitchFamily="34" charset="0"/>
                        </a:rPr>
                        <a:t>Sanction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Albertus" pitchFamily="34" charset="0"/>
                        </a:rPr>
                        <a:t>Intake by Apex Body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Student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  Admitted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2018-2019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Tot.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 S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ts.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on Roll 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</a:tr>
              <a:tr h="1915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Albertus" pitchFamily="34" charset="0"/>
                        </a:rPr>
                        <a:t>1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latin typeface="Albertus" pitchFamily="34" charset="0"/>
                        </a:rPr>
                        <a:t>2003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Albertus" pitchFamily="34" charset="0"/>
                        </a:rPr>
                        <a:t>B.Sc </a:t>
                      </a:r>
                      <a:r>
                        <a:rPr lang="en-IN" sz="1400" b="0" dirty="0">
                          <a:latin typeface="Albertus" pitchFamily="34" charset="0"/>
                        </a:rPr>
                        <a:t>Nursing </a:t>
                      </a:r>
                      <a:r>
                        <a:rPr lang="en-IN" sz="1400" b="0" dirty="0" smtClean="0">
                          <a:latin typeface="Albertus" pitchFamily="34" charset="0"/>
                        </a:rPr>
                        <a:t>[Basic]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>
                          <a:latin typeface="Albertus" pitchFamily="34" charset="0"/>
                        </a:rPr>
                        <a:t>4 </a:t>
                      </a:r>
                      <a:r>
                        <a:rPr lang="en-IN" sz="1400" b="0" dirty="0" smtClean="0">
                          <a:latin typeface="Albertus" pitchFamily="34" charset="0"/>
                        </a:rPr>
                        <a:t>year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>
                          <a:latin typeface="Albertus" pitchFamily="34" charset="0"/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 rowSpan="4">
                  <a:txBody>
                    <a:bodyPr/>
                    <a:lstStyle/>
                    <a:p>
                      <a:endParaRPr lang="en-US" sz="1400" dirty="0" smtClean="0">
                        <a:latin typeface="Albertus" pitchFamily="34" charset="0"/>
                      </a:endParaRPr>
                    </a:p>
                    <a:p>
                      <a:endParaRPr lang="en-US" sz="1400" dirty="0" smtClean="0">
                        <a:latin typeface="Albertus" pitchFamily="34" charset="0"/>
                      </a:endParaRPr>
                    </a:p>
                    <a:p>
                      <a:endParaRPr lang="en-US" sz="1400" dirty="0" smtClean="0">
                        <a:latin typeface="Albertus" pitchFamily="34" charset="0"/>
                      </a:endParaRPr>
                    </a:p>
                    <a:p>
                      <a:endParaRPr lang="en-US" sz="1400" dirty="0" smtClean="0">
                        <a:latin typeface="Albertus" pitchFamily="34" charset="0"/>
                      </a:endParaRPr>
                    </a:p>
                    <a:p>
                      <a:r>
                        <a:rPr lang="en-US" sz="1400" dirty="0" smtClean="0">
                          <a:latin typeface="Albertus" pitchFamily="34" charset="0"/>
                        </a:rPr>
                        <a:t>    265</a:t>
                      </a:r>
                      <a:endParaRPr lang="en-US" sz="1400" dirty="0">
                        <a:latin typeface="Albertus" pitchFamily="34" charset="0"/>
                      </a:endParaRPr>
                    </a:p>
                  </a:txBody>
                  <a:tcPr marL="68562" marR="68562" marT="0" marB="0"/>
                </a:tc>
              </a:tr>
              <a:tr h="3549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Albertus" pitchFamily="34" charset="0"/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latin typeface="Albertus" pitchFamily="34" charset="0"/>
                        </a:rPr>
                        <a:t>2010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Albertus" pitchFamily="34" charset="0"/>
                        </a:rPr>
                        <a:t>B.Sc Nursing [Post Basic]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>
                          <a:latin typeface="Albertus" pitchFamily="34" charset="0"/>
                        </a:rPr>
                        <a:t>2 </a:t>
                      </a:r>
                      <a:r>
                        <a:rPr lang="en-IN" sz="1400" b="0" dirty="0" smtClean="0">
                          <a:latin typeface="Albertus" pitchFamily="34" charset="0"/>
                        </a:rPr>
                        <a:t>year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>
                          <a:latin typeface="Albertus" pitchFamily="34" charset="0"/>
                        </a:rPr>
                        <a:t>25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00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62" marR="68562" marT="0" marB="0"/>
                </a:tc>
              </a:tr>
              <a:tr h="15972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Albertus" pitchFamily="34" charset="0"/>
                        </a:rPr>
                        <a:t>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latin typeface="Albertus" pitchFamily="34" charset="0"/>
                        </a:rPr>
                        <a:t>2008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u="sng" dirty="0" smtClean="0">
                          <a:latin typeface="Albertus" pitchFamily="34" charset="0"/>
                        </a:rPr>
                        <a:t>M.Sc </a:t>
                      </a:r>
                      <a:r>
                        <a:rPr lang="en-IN" sz="1400" b="0" u="sng" dirty="0">
                          <a:latin typeface="Albertus" pitchFamily="34" charset="0"/>
                        </a:rPr>
                        <a:t>in Nursing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400" b="0" dirty="0" smtClean="0">
                          <a:latin typeface="Albertus" pitchFamily="34" charset="0"/>
                        </a:rPr>
                        <a:t>Medical surgical Nursing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400" b="0" dirty="0" smtClean="0">
                          <a:latin typeface="Albertus" pitchFamily="34" charset="0"/>
                        </a:rPr>
                        <a:t>Obst &amp; Gyne Nursing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400" b="0" dirty="0" smtClean="0">
                          <a:latin typeface="Albertus" pitchFamily="34" charset="0"/>
                        </a:rPr>
                        <a:t>Pediatric Nursing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400" b="0" dirty="0" smtClean="0">
                          <a:latin typeface="Albertus" pitchFamily="34" charset="0"/>
                        </a:rPr>
                        <a:t>Psychiatric Nursing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400" b="0" dirty="0" smtClean="0">
                          <a:latin typeface="Albertus" pitchFamily="34" charset="0"/>
                        </a:rPr>
                        <a:t>Community Health Nursing </a:t>
                      </a:r>
                      <a:endParaRPr lang="en-IN" sz="1400" b="0" dirty="0" smtClean="0">
                        <a:solidFill>
                          <a:schemeClr val="tx1"/>
                        </a:solidFill>
                        <a:latin typeface="Albertus" pitchFamily="34" charset="0"/>
                        <a:ea typeface="Times New Roman"/>
                        <a:cs typeface="Arial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Albertus" pitchFamily="34" charset="0"/>
                        </a:rPr>
                        <a:t>2 year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Albertus" pitchFamily="34" charset="0"/>
                        </a:rPr>
                        <a:t>25 [each 5</a:t>
                      </a:r>
                      <a:r>
                        <a:rPr lang="en-IN" sz="1400" b="0" baseline="0" dirty="0" smtClean="0">
                          <a:latin typeface="Albertus" pitchFamily="34" charset="0"/>
                        </a:rPr>
                        <a:t>]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01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62" marR="68562" marT="0" marB="0"/>
                </a:tc>
              </a:tr>
              <a:tr h="5829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4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2003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IN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Times New Roman"/>
                          <a:cs typeface="Arial"/>
                        </a:rPr>
                        <a:t>DGNM</a:t>
                      </a: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3 Year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56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62" marR="68562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37625" y="815927"/>
          <a:ext cx="8623495" cy="5888736"/>
        </p:xfrm>
        <a:graphic>
          <a:graphicData uri="http://schemas.openxmlformats.org/drawingml/2006/table">
            <a:tbl>
              <a:tblPr/>
              <a:tblGrid>
                <a:gridCol w="489179"/>
                <a:gridCol w="1048237"/>
                <a:gridCol w="1537414"/>
                <a:gridCol w="1327765"/>
                <a:gridCol w="1579343"/>
                <a:gridCol w="1211297"/>
                <a:gridCol w="1430260"/>
              </a:tblGrid>
              <a:tr h="3597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Albertus" pitchFamily="34" charset="0"/>
                          <a:ea typeface="Times New Roman"/>
                          <a:cs typeface="Times New Roman"/>
                        </a:rPr>
                        <a:t>Sl.no</a:t>
                      </a:r>
                      <a:endParaRPr lang="en-US" sz="12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Date 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Name of  the activity/event 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Place 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Resource person </a:t>
                      </a:r>
                      <a:endParaRPr lang="en-US" sz="12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Beneficiaries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No : of Beneficiaries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7352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03.11.2018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ORS Day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Community Area around the Acharya Campus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Community Awareness Program on Preparation of ORS for Preventing Diarrhea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Mothers of Under five children.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40 mothers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4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12.11.2018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Malaria Day Report (Theme – Ready to beat Malaria)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Community Area around the Acharya Campus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Awareness to general public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200" baseline="30000">
                          <a:latin typeface="Albertus" pitchFamily="34" charset="0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 B.Sc Nursing students and general public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105 no’s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4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14.11.2018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Rabies Day (Theme: Share the message. Save a life)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Community Area around the Acharya Campus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Survey of risk and Health education 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200" baseline="30000">
                          <a:latin typeface="Albertus" pitchFamily="34" charset="0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 B.Sc Nursing students and general public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100 no’s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08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01.12.2018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Aids Day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AIT Auditorium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Awareness by Prof. Devi Nanjappan, Principal &amp; Mrs. Elaiyarasi S, Asst. Professor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All Faculty and  students of Smt. Nagarathnamma School &amp; College of Nursing and Parents, 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170 Members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0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02.12.2018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National Pollution Prevention Day.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Govt. School premises, Abbigere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Sapling plantation under the coordination of NSS officer 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NSS volunteers (I GNM) &amp; School children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80 no’s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4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31.01.2019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Leprosy eradication Day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Lerprasorium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Visit to Central Lerprasorium and Awareness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IV B.Sc Nursing  and III GNM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19 B.Sc Nursing &amp; 13 GNM students and  90 Leprosy patients</a:t>
                      </a:r>
                    </a:p>
                  </a:txBody>
                  <a:tcPr marL="35736" marR="35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730326" y="58431"/>
            <a:ext cx="61897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DEPARTMENT of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Community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Activities /Seminar /projects of the academic year 2018-19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1356" y="457200"/>
          <a:ext cx="8679762" cy="5579808"/>
        </p:xfrm>
        <a:graphic>
          <a:graphicData uri="http://schemas.openxmlformats.org/drawingml/2006/table">
            <a:tbl>
              <a:tblPr/>
              <a:tblGrid>
                <a:gridCol w="492370"/>
                <a:gridCol w="1055077"/>
                <a:gridCol w="1547445"/>
                <a:gridCol w="1336430"/>
                <a:gridCol w="1589648"/>
                <a:gridCol w="1219199"/>
                <a:gridCol w="1439593"/>
              </a:tblGrid>
              <a:tr h="6641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10.02.2019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National Deworming Day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SNCON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Distribution Of Deworming Tab. Albendazole to all. 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Faculty and Students of SNCON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60 students and 10 faculty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98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24.03.2019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TB Day  in association with </a:t>
                      </a:r>
                      <a:r>
                        <a:rPr lang="en-US" sz="1200">
                          <a:solidFill>
                            <a:srgbClr val="222222"/>
                          </a:solidFill>
                          <a:latin typeface="Albertus" pitchFamily="34" charset="0"/>
                          <a:ea typeface="Times New Roman"/>
                          <a:cs typeface="Times New Roman"/>
                        </a:rPr>
                        <a:t>Karnataka State Tuberculosis Unit</a:t>
                      </a: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  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BMCRI.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 Rally from BMCRI to</a:t>
                      </a:r>
                      <a:r>
                        <a:rPr lang="en-US" sz="1200">
                          <a:solidFill>
                            <a:srgbClr val="222222"/>
                          </a:solidFill>
                          <a:latin typeface="Albertus" pitchFamily="34" charset="0"/>
                          <a:ea typeface="Times New Roman"/>
                          <a:cs typeface="Times New Roman"/>
                        </a:rPr>
                        <a:t> KR Market followed by street plays.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22222"/>
                          </a:solidFill>
                          <a:latin typeface="Albertus" pitchFamily="34" charset="0"/>
                          <a:ea typeface="Times New Roman"/>
                          <a:cs typeface="Times New Roman"/>
                        </a:rPr>
                        <a:t>Dr. Somashekar, Director, National Tuberculosis Institute, Dr. Prabhakar,  </a:t>
                      </a:r>
                      <a:endParaRPr lang="en-US" sz="12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222222"/>
                          </a:solidFill>
                          <a:latin typeface="Albertus" pitchFamily="34" charset="0"/>
                          <a:ea typeface="Times New Roman"/>
                          <a:cs typeface="Times New Roman"/>
                        </a:rPr>
                        <a:t>II Year B.Sc(N), II &amp; III Year GNM students 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70 Students and 1000 general public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1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22.04.2019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Earth Day on the theme Save Mother Earth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PHC Chikkabanavara, Bengaluru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Awareness to general public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III GNM students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50 no’s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1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25.04.2019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Malaria Day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PHC Abbigere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Awareness to general public through Rally and 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General public and Students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60 no’s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76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24.04.2019 to 30.04.2019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Immunization Week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Janatha Colony, PHC Chikkabanavara and PHC Abbigere Bengaluru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Active participation in Immunization, Health Education and  Awareness programme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General public and Students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32 students,120 Houses in Janatha Colony and 80 mothers at PHC’s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98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06.06.2019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Environmental Day -“NURTURE THE NATURE” 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200 mango plantations done at bio diversity park, IIHR. 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Mrs. Salumarada Timmakka, Padmashree Awardee by GOI, 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Final Year students of B.Sc Nursing, II B.Sc N students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52 students participated</a:t>
                      </a:r>
                    </a:p>
                  </a:txBody>
                  <a:tcPr marL="57828" marR="57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81355" y="576775"/>
          <a:ext cx="8567222" cy="6202779"/>
        </p:xfrm>
        <a:graphic>
          <a:graphicData uri="http://schemas.openxmlformats.org/drawingml/2006/table">
            <a:tbl>
              <a:tblPr/>
              <a:tblGrid>
                <a:gridCol w="676877"/>
                <a:gridCol w="686685"/>
                <a:gridCol w="1737968"/>
                <a:gridCol w="1158372"/>
                <a:gridCol w="1390539"/>
                <a:gridCol w="1275275"/>
                <a:gridCol w="1641506"/>
              </a:tblGrid>
              <a:tr h="3731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Sl.No</a:t>
                      </a:r>
                      <a:endParaRPr lang="en-US" sz="12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Date 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Name of  the activity/event 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Place 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Resource person </a:t>
                      </a:r>
                      <a:endParaRPr lang="en-US" sz="1200" dirty="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Beneficiaries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latin typeface="Albertus" pitchFamily="34" charset="0"/>
                          <a:ea typeface="Times New Roman"/>
                          <a:cs typeface="Times New Roman"/>
                        </a:rPr>
                        <a:t>No : of Beneficiaries</a:t>
                      </a:r>
                      <a:endParaRPr lang="en-US" sz="1200">
                        <a:latin typeface="Albertu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8769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01.10.2018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Blood Donation Awareness Day 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Achith Nagar, Acharya Campus, Bengaluru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Distributing pamphlets and creating awareness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NSS volunteers (III GNM) and General public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63 No’s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29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02.10.2018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Gandhi Jayanti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AIT  - Mechanical Dept. Auditorium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150th birth anniversary of Mahatma Gandhi is celebrated through Drawing competitions, Skits, speech, quiz, and dance.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NSS volunteers (I st GNM &amp; B.Sc Nursing)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123 no’s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10.12.2018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Human Rights day 2018 on theme “Stand Up for Human Rights”.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PHC, Abbigere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Awareness by health education and distribution of Pamphlets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NSS volunteers (I GNM) and General public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80 No’s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3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10.12.2018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International Volunteer Day- “Volunteers build Resilient Communities”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PHC, Abbigere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Dr.Somashekar, MO.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NSS volunteers (I GNM)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56 No’s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89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15.12.2018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A Walk against drug abuse  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MalleshwaraGround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Participated in A Walk against drug abuse organized by Helping hearts in association with G-Group Company.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lbertus" pitchFamily="34" charset="0"/>
                          <a:ea typeface="Times New Roman"/>
                          <a:cs typeface="Times New Roman"/>
                        </a:rPr>
                        <a:t>NSS volunteers (I B.Sc &amp;  GNM) and general public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1000 No’s</a:t>
                      </a:r>
                    </a:p>
                  </a:txBody>
                  <a:tcPr marL="39266" marR="392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125414" y="-63787"/>
            <a:ext cx="64289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3600" algn="r"/>
              </a:tabLst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Smt. Nagarathnamma College of Nursing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3600" algn="r"/>
              </a:tabLst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NSS Activities of the academic year 2018-19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1692" y="457200"/>
          <a:ext cx="8510953" cy="5590794"/>
        </p:xfrm>
        <a:graphic>
          <a:graphicData uri="http://schemas.openxmlformats.org/drawingml/2006/table">
            <a:tbl>
              <a:tblPr/>
              <a:tblGrid>
                <a:gridCol w="672430"/>
                <a:gridCol w="682175"/>
                <a:gridCol w="1726556"/>
                <a:gridCol w="1150765"/>
                <a:gridCol w="1381405"/>
                <a:gridCol w="1266898"/>
                <a:gridCol w="1630724"/>
              </a:tblGrid>
              <a:tr h="2918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12.01.2019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943600" algn="r"/>
                        </a:tabLs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National Youth day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SNCON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Prof. Devi Nanjappan, Principal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NSS Volunteers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120 no’s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97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17.01.2019.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Special Health Camp 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SNCON and Govt. Primary School, Sasuveghatta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Health Camp - consultation Dr. Emmanuel Kenneth David and Dr. Mary, Podiatrist, Baptist Hospital followed by Distribution of Free medicines.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Children of Construction workers, </a:t>
                      </a:r>
                      <a:r>
                        <a:rPr lang="en-US" sz="1100" dirty="0" err="1">
                          <a:latin typeface="Albertus" pitchFamily="34" charset="0"/>
                          <a:ea typeface="Times New Roman"/>
                          <a:cs typeface="Times New Roman"/>
                        </a:rPr>
                        <a:t>Madrasa</a:t>
                      </a: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 School children and Govt. Primary school Sasuveghatta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100 Children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1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07.04.2019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World health Day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PHC Abbigere &amp; Chikkabanavara and Janatha Colony, Chikkabanavara,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Demonstration of Hand washing &amp; oral Hygiene, General health assessment and Health Education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NSS volunteers (II, IV B.Sc &amp; III GNM) &amp; General Public,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140 no’s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0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21.06.2019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International Yoga Day- One day workshop on theme Yoga with Gurus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SNCON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One day workshop on theme Yoga with Gurus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NSS volunteers (I B.Sc &amp;  GNM)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123 No’s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3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26.06.2019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Blood Donation Camp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Gandhi Bhavan, Bengaluru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National NSS Cell in association with Indian Red Cross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NSS volunteers (II &amp; IV BSc Nursing)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62 No’s participated and 17 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99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29.06.2019 to 02.07.2019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Three day TOT on Strategic Engagement of Young volunteers for NSS for Social &amp; Behavioral change for rights of Children and Adolescents in Karnataka – NSS officers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Gandhi Bhavan, Bengaluru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Participated in TOT Organized by Karnataka state NSS cell in association with UNICEF &amp; RGUHS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Albertus" pitchFamily="34" charset="0"/>
                          <a:ea typeface="Times New Roman"/>
                          <a:cs typeface="Times New Roman"/>
                        </a:rPr>
                        <a:t>NSS programme officer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Albertus" pitchFamily="34" charset="0"/>
                          <a:ea typeface="Times New Roman"/>
                          <a:cs typeface="Times New Roman"/>
                        </a:rPr>
                        <a:t>25 No’s</a:t>
                      </a:r>
                    </a:p>
                  </a:txBody>
                  <a:tcPr marL="22653" marR="2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AutoShape 10"/>
          <p:cNvSpPr>
            <a:spLocks noChangeShapeType="1"/>
          </p:cNvSpPr>
          <p:nvPr/>
        </p:nvSpPr>
        <p:spPr bwMode="auto">
          <a:xfrm flipV="1">
            <a:off x="228600" y="6477000"/>
            <a:ext cx="89154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7" name="AutoShape 9"/>
          <p:cNvSpPr>
            <a:spLocks noChangeShapeType="1"/>
          </p:cNvSpPr>
          <p:nvPr/>
        </p:nvSpPr>
        <p:spPr bwMode="auto">
          <a:xfrm flipV="1">
            <a:off x="217170" y="685800"/>
            <a:ext cx="0" cy="58674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 rot="19631586">
            <a:off x="462121" y="2610269"/>
            <a:ext cx="8719395" cy="1823387"/>
          </a:xfrm>
          <a:prstGeom prst="rightArrow">
            <a:avLst>
              <a:gd name="adj1" fmla="val 50000"/>
              <a:gd name="adj2" fmla="val 95776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 rot="19605828" flipH="1">
            <a:off x="643645" y="5659014"/>
            <a:ext cx="281069" cy="8085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 rot="8860390">
            <a:off x="807909" y="3931759"/>
            <a:ext cx="1821518" cy="2858660"/>
          </a:xfrm>
          <a:prstGeom prst="leftArrow">
            <a:avLst>
              <a:gd name="adj1" fmla="val 50000"/>
              <a:gd name="adj2" fmla="val 11098"/>
            </a:avLst>
          </a:prstGeom>
          <a:solidFill>
            <a:schemeClr val="accent6">
              <a:lumMod val="20000"/>
              <a:lumOff val="80000"/>
              <a:alpha val="0"/>
            </a:schemeClr>
          </a:solidFill>
          <a:ln w="317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 rot="8885269">
            <a:off x="2606394" y="2804636"/>
            <a:ext cx="1645211" cy="298833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FF">
              <a:alpha val="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8925641">
            <a:off x="4609151" y="1658440"/>
            <a:ext cx="1358357" cy="3004204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FF">
              <a:alpha val="0"/>
            </a:srgbClr>
          </a:solidFill>
          <a:ln w="317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9" name="AutoShape 1"/>
          <p:cNvSpPr>
            <a:spLocks noChangeArrowheads="1"/>
          </p:cNvSpPr>
          <p:nvPr/>
        </p:nvSpPr>
        <p:spPr bwMode="auto">
          <a:xfrm rot="8822898">
            <a:off x="6176577" y="807761"/>
            <a:ext cx="2247501" cy="252608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00">
              <a:alpha val="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3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6616" y="369332"/>
            <a:ext cx="3162384" cy="400110"/>
          </a:xfrm>
          <a:prstGeom prst="rect">
            <a:avLst/>
          </a:prstGeom>
          <a:ln w="95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ROAD MAP  AY -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2019-2020  </a:t>
            </a:r>
            <a:endParaRPr lang="en-US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 rot="19605828" flipH="1">
            <a:off x="521727" y="6115387"/>
            <a:ext cx="124010" cy="3168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52173" y="6477000"/>
            <a:ext cx="125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     </a:t>
            </a:r>
            <a:r>
              <a:rPr lang="en-US" sz="1600" b="1" dirty="0" smtClean="0">
                <a:solidFill>
                  <a:schemeClr val="tx2"/>
                </a:solidFill>
              </a:rPr>
              <a:t>Oct-Dec</a:t>
            </a:r>
            <a:r>
              <a:rPr lang="en-US" sz="1600" b="1" dirty="0" smtClean="0">
                <a:solidFill>
                  <a:srgbClr val="0070C0"/>
                </a:solidFill>
              </a:rPr>
              <a:t> 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30657" y="6478488"/>
            <a:ext cx="159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  </a:t>
            </a:r>
            <a:r>
              <a:rPr lang="en-US" sz="1800" b="1" dirty="0" smtClean="0">
                <a:solidFill>
                  <a:schemeClr val="tx2"/>
                </a:solidFill>
              </a:rPr>
              <a:t>Jan-March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17121" y="6334780"/>
            <a:ext cx="139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</a:t>
            </a:r>
            <a:r>
              <a:rPr lang="en-US" sz="1800" b="1" dirty="0" smtClean="0">
                <a:solidFill>
                  <a:schemeClr val="tx2"/>
                </a:solidFill>
              </a:rPr>
              <a:t>Apr-June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16012" y="6478488"/>
            <a:ext cx="141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   </a:t>
            </a:r>
            <a:r>
              <a:rPr lang="en-US" sz="1800" b="1" dirty="0" smtClean="0">
                <a:solidFill>
                  <a:schemeClr val="tx2"/>
                </a:solidFill>
              </a:rPr>
              <a:t>Jul-Sep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48601" y="28194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2456898" y="2209800"/>
            <a:ext cx="171494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Curriculum enrichment Program 2 No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CNE Programme @ SIM  14 No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Ifield Visit 09 Nos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International  and national Workshop  1 No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Departmental Seminar-5 Nos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Certificate Course [Short] 2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E-Learning  Courses -2 Nos.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589649" y="5929906"/>
            <a:ext cx="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429000" y="5334000"/>
            <a:ext cx="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670346" y="4009292"/>
            <a:ext cx="0" cy="2315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353300" y="2908994"/>
            <a:ext cx="0" cy="34918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41798" y="2595620"/>
            <a:ext cx="2057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MoU  for Collaboration  1 no.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Student Exchange –Umes University ,Sweden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Value added Course  2 nos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ASNA Sport –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Clinical Linkages-Sapthagiri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Health Promotion Activities  as per  WHO Model  for Vulnerable group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Academic Module B -annual @ ERP [Student assessment and Faculty Performance]</a:t>
            </a: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29011" y="1524000"/>
            <a:ext cx="21151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Alumni Meet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Career Counseling Program-1 no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Campus Placement drive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Faculty Exchange  Programmes 1nos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NSS Residential Camp -1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Faculty enrollment for MOOC Courses [Min 2]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Funding  Research Projects  atleast 1Nos.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Budget Planning</a:t>
            </a: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01273" y="1154668"/>
            <a:ext cx="2529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Feedback  and SWOT Analysis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Faculty profiling ERP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Administrative  and  Academic Audit</a:t>
            </a:r>
            <a:endParaRPr lang="en-US" sz="11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Faculty Review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Academic Planning 2020-2021</a:t>
            </a:r>
            <a:endParaRPr lang="en-US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016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latin typeface="Albertus" pitchFamily="34" charset="0"/>
              </a:rPr>
              <a:t>Glimpses of Activities  </a:t>
            </a:r>
            <a:endParaRPr lang="en-US" sz="4000" dirty="0">
              <a:latin typeface="Albertu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6132" y="914400"/>
            <a:ext cx="3837842" cy="2576513"/>
          </a:xfrm>
          <a:prstGeom prst="rect">
            <a:avLst/>
          </a:prstGeom>
        </p:spPr>
      </p:pic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6264" y="1738936"/>
            <a:ext cx="3757613" cy="350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4925" y="3840480"/>
            <a:ext cx="3829049" cy="22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1214439" y="276998"/>
            <a:ext cx="711517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lbertus"/>
                <a:ea typeface="Garamond" pitchFamily="18" charset="0"/>
                <a:cs typeface="Times New Roman" pitchFamily="18" charset="0"/>
              </a:rPr>
              <a:t>GRADUATION DAY - CLASS OF 2018</a:t>
            </a:r>
            <a:endParaRPr kumimoji="0" lang="en-US" sz="2200" b="0" u="none" strike="noStrike" cap="none" normalizeH="0" baseline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lbertus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1" y="1145694"/>
            <a:ext cx="1928812" cy="2093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4838" y="3523795"/>
            <a:ext cx="3686175" cy="23145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600"/>
            <a:ext cx="2084852" cy="3090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0589" y="3238738"/>
            <a:ext cx="2121249" cy="2599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2934" y="964405"/>
            <a:ext cx="3376315" cy="200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24026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Albertus"/>
              </a:rPr>
              <a:t>TEACHERS DAY </a:t>
            </a:r>
            <a:endParaRPr lang="en-IN" sz="2200" b="1" dirty="0">
              <a:solidFill>
                <a:schemeClr val="accent6">
                  <a:lumMod val="50000"/>
                </a:schemeClr>
              </a:solidFill>
              <a:latin typeface="Albert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313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lbertus"/>
              </a:rPr>
              <a:t>SELF DEFENCE CAMP 	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4" y="1228724"/>
            <a:ext cx="3816634" cy="3514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28888"/>
            <a:ext cx="3905250" cy="334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313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rgbClr val="002060"/>
                </a:solidFill>
                <a:latin typeface="Albertus"/>
              </a:rPr>
              <a:t>NURSING DEDICATION CECREMONY </a:t>
            </a:r>
            <a:r>
              <a:rPr lang="en-IN" sz="2200" dirty="0" smtClean="0">
                <a:latin typeface="Albertus"/>
              </a:rPr>
              <a:t>	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560" y="2388514"/>
            <a:ext cx="3053928" cy="34836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8" y="900113"/>
            <a:ext cx="2732510" cy="3443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75" y="900113"/>
            <a:ext cx="2543174" cy="3443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6743" y="1041009"/>
            <a:ext cx="8708574" cy="436099"/>
          </a:xfr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Berlin Sans FB" pitchFamily="34" charset="0"/>
                <a:ea typeface="Times" charset="0"/>
                <a:cs typeface="Times" charset="0"/>
              </a:rPr>
              <a:t>Pass Percentage  </a:t>
            </a:r>
            <a:endParaRPr lang="en-US" sz="3200" dirty="0">
              <a:latin typeface="Berlin Sans FB" pitchFamily="34" charset="0"/>
              <a:ea typeface="Times" charset="0"/>
              <a:cs typeface="Times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46743" y="1741712"/>
          <a:ext cx="8708573" cy="3835428"/>
        </p:xfrm>
        <a:graphic>
          <a:graphicData uri="http://schemas.openxmlformats.org/drawingml/2006/table">
            <a:tbl>
              <a:tblPr/>
              <a:tblGrid>
                <a:gridCol w="687518"/>
                <a:gridCol w="2062157"/>
                <a:gridCol w="1069875"/>
                <a:gridCol w="687518"/>
                <a:gridCol w="611128"/>
                <a:gridCol w="611128"/>
                <a:gridCol w="611128"/>
                <a:gridCol w="534737"/>
                <a:gridCol w="611128"/>
                <a:gridCol w="611128"/>
                <a:gridCol w="611128"/>
              </a:tblGrid>
              <a:tr h="372805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S.N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Components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Program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Academic Year </a:t>
                      </a:r>
                      <a:r>
                        <a:rPr lang="en-US" sz="1600" b="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2017-2018</a:t>
                      </a:r>
                      <a:endParaRPr lang="en-US" sz="1600" b="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1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  Yr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Pass%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 2Yr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Pass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 b="0" baseline="300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rd</a:t>
                      </a: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 Yr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Pass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400" b="0" baseline="300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 Yr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Pass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7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Tot. No  of students appeared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M.Sc N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02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02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7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Tot. No  of students appeared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DGNM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17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13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13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en-US" sz="16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7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Tot. No  of students appeared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P.B.B.Sc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7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en-US" sz="16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Tot. No  of students appeared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B.Sc 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SNA SPORTS &amp; CULTURALS 	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689" y="1000126"/>
            <a:ext cx="3387297" cy="24574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" y="3643312"/>
            <a:ext cx="2218475" cy="2057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3988" y="4348163"/>
            <a:ext cx="2588512" cy="15668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2113" y="1000126"/>
            <a:ext cx="3398987" cy="31146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2446" y="3643312"/>
            <a:ext cx="2080123" cy="2271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3212" y="257175"/>
            <a:ext cx="66399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Smt. NAGARATHNAMMA JAYANTHI 	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197767"/>
            <a:ext cx="4571319" cy="2774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0" y="2814638"/>
            <a:ext cx="4314825" cy="31051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6789" y="0"/>
            <a:ext cx="605299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SWACHCHTA PAKHWADA </a:t>
            </a:r>
          </a:p>
          <a:p>
            <a:pPr algn="ctr"/>
            <a:r>
              <a:rPr lang="en-IN" sz="2400" dirty="0" smtClean="0"/>
              <a:t>   </a:t>
            </a:r>
            <a:r>
              <a:rPr lang="en-IN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CLEAN INDIA MOVEMENT </a:t>
            </a:r>
            <a:r>
              <a:rPr lang="en-IN" sz="2400" dirty="0" smtClean="0"/>
              <a:t>	</a:t>
            </a:r>
          </a:p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	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788" y="2638426"/>
            <a:ext cx="3381375" cy="2705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5862" y="1276351"/>
            <a:ext cx="3690938" cy="2714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4666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INTERNATIONAL DAY OF YOGA 	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1728788"/>
            <a:ext cx="2175872" cy="3469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9839" y="1728788"/>
            <a:ext cx="2568018" cy="3469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1763" y="1120709"/>
            <a:ext cx="3343275" cy="2151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1762" y="3607879"/>
            <a:ext cx="3343275" cy="2164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7175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INTERNATIONAL NURSES DAY 	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1" y="1157287"/>
            <a:ext cx="4367212" cy="2271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57287"/>
            <a:ext cx="4012407" cy="2271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8864" y="3714750"/>
            <a:ext cx="4729162" cy="232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7175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WORLD LITERACY DAY &amp; INTERNATIONAL WOMEN’S DAY </a:t>
            </a:r>
            <a:r>
              <a:rPr lang="en-IN" sz="2400" dirty="0" smtClean="0"/>
              <a:t>	</a:t>
            </a:r>
          </a:p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	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228" y="1057394"/>
            <a:ext cx="3593306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0288" y="2877038"/>
            <a:ext cx="1885950" cy="305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1975" y="1057394"/>
            <a:ext cx="2171700" cy="356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26" y="2514600"/>
            <a:ext cx="2271008" cy="323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1228" y="2877038"/>
            <a:ext cx="179665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466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NURSING CAREER – A GATEWAY TO BRIGHT FUTURE 	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400175"/>
            <a:ext cx="3743325" cy="3905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863" y="1400175"/>
            <a:ext cx="3843337" cy="3905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PRIMARY INITIAL ASSESSMENT IN TRAUMA CARE &amp; 	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1033225"/>
            <a:ext cx="4329112" cy="2238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2038" y="1033224"/>
            <a:ext cx="3886201" cy="2067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0" y="43088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SKILL TRAINING WORKSHOP 	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791" y="3514727"/>
            <a:ext cx="3086100" cy="21860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5" y="3514727"/>
            <a:ext cx="2528888" cy="21860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7891" y="3271839"/>
            <a:ext cx="2800347" cy="2428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7188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COMMUNITY AND OUTREACH ACTIVITIES 	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3135988"/>
            <a:ext cx="3824288" cy="2464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1123496"/>
            <a:ext cx="3824288" cy="1776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7156" y="1123496"/>
            <a:ext cx="4016769" cy="2248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7155" y="3505200"/>
            <a:ext cx="4016770" cy="2095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466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EDUCATIONAL VISIT FORTIS ESCORTS &amp; INDIAN RED CROSS 	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954107"/>
            <a:ext cx="4914899" cy="263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650" y="3586162"/>
            <a:ext cx="4900613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9085" y="253219"/>
            <a:ext cx="8633898" cy="57677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latin typeface="Albertus" pitchFamily="34" charset="0"/>
              </a:rPr>
              <a:t> </a:t>
            </a:r>
            <a:r>
              <a:rPr lang="en-US" sz="2400" dirty="0" smtClean="0">
                <a:latin typeface="Albertus" pitchFamily="34" charset="0"/>
              </a:rPr>
              <a:t>RESEARCH PROJECTS AND PUBLICATIONS 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99084" y="1111350"/>
          <a:ext cx="8436953" cy="4775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467"/>
                <a:gridCol w="2912012"/>
                <a:gridCol w="3446585"/>
                <a:gridCol w="1223889"/>
              </a:tblGrid>
              <a:tr h="58402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Sl.No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Name of the Department 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Projects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Publication 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75088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1.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Medical –Surgical Nursing 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University Grants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Applied:1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Faculty Projects:3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Student Project :PG:01:UG:04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02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75088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2.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Community Health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Nursing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University Grants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Applied:1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Faculty  Projects :1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Student Project :PG:0:UG:01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19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75088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3.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Child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Health Nursing 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University Grants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Applied:1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Faculty Projects:3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Student Project :PG:0:UG:01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02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75088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4.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OBG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University Grants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Applied:1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Faculty Projects:01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Student Project :PG:1:UG:01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01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84373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5.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Mental Health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Nursing 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University Grants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Applied:1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Faculty Projects:02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Student Project :PG:0:UG:01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06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28938" y="215443"/>
            <a:ext cx="116747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FOREIGN UNIVERSITY VISIT &amp; STATE LEVEL CONFERENCE 	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730" y="2654709"/>
            <a:ext cx="2767330" cy="316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982" y="1004890"/>
            <a:ext cx="3042566" cy="303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658" y="2197508"/>
            <a:ext cx="2595715" cy="2548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573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JOURNAL CLUB 	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6" y="1033303"/>
            <a:ext cx="2533649" cy="280380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1033302"/>
            <a:ext cx="2510311" cy="26957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2714625"/>
            <a:ext cx="3514725" cy="32432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288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ADMINISTRATIVE VISITS 	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4" y="1128713"/>
            <a:ext cx="4029074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3463" y="1128713"/>
            <a:ext cx="411089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" y="3524250"/>
            <a:ext cx="4405313" cy="2390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3962" y="3524250"/>
            <a:ext cx="3920396" cy="2390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1450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FIELD VISITS 	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2039" y="3714750"/>
            <a:ext cx="4036756" cy="2078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304" y="962026"/>
            <a:ext cx="3063396" cy="232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1680" y="962026"/>
            <a:ext cx="2587115" cy="2557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5923" y="962026"/>
            <a:ext cx="2672232" cy="232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304" y="3519489"/>
            <a:ext cx="4363560" cy="2355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7175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DEPARTMENTAL ACTIVITIES 	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2238" y="1014414"/>
            <a:ext cx="2412598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2" y="3557588"/>
            <a:ext cx="410051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14414"/>
            <a:ext cx="3228975" cy="25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8662" y="3505443"/>
            <a:ext cx="4346174" cy="240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7068" y="1019175"/>
            <a:ext cx="3083720" cy="232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145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AV AIDS EXHIBITION 	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1176339"/>
            <a:ext cx="3681413" cy="2366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6263" y="1176339"/>
            <a:ext cx="3986212" cy="2366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9102" y="3714752"/>
            <a:ext cx="4233135" cy="23002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002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FIRST AID TRAINING &amp; BASIC LIFE SUPPORT </a:t>
            </a:r>
          </a:p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	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1562" y="969466"/>
            <a:ext cx="4763738" cy="2188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8628" y="3423309"/>
            <a:ext cx="1937697" cy="2498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0638" y="3423308"/>
            <a:ext cx="3454147" cy="24985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0977" y="957264"/>
            <a:ext cx="2567626" cy="3486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5600130" y="26158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5750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NSS ACTIVITIES 	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" y="1000126"/>
            <a:ext cx="3014663" cy="183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" y="3806358"/>
            <a:ext cx="2777987" cy="205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2163" y="3200400"/>
            <a:ext cx="3100386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3724" y="2128837"/>
            <a:ext cx="2719171" cy="2428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2894" y="1000126"/>
            <a:ext cx="3289655" cy="183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432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WORLD HEALTH DAY &amp; </a:t>
            </a:r>
            <a:r>
              <a:rPr lang="en-US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WORLD ENVIRONMENT DAY</a:t>
            </a:r>
            <a:endParaRPr lang="en-IN" sz="2200" dirty="0" smtClean="0">
              <a:solidFill>
                <a:schemeClr val="accent2">
                  <a:lumMod val="60000"/>
                  <a:lumOff val="40000"/>
                </a:schemeClr>
              </a:solidFill>
              <a:latin typeface="Albertus"/>
            </a:endParaRPr>
          </a:p>
          <a:p>
            <a:pPr algn="ctr"/>
            <a:r>
              <a:rPr lang="en-IN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bertus"/>
              </a:rPr>
              <a:t>	</a:t>
            </a:r>
          </a:p>
        </p:txBody>
      </p:sp>
      <p:pic>
        <p:nvPicPr>
          <p:cNvPr id="3" name="image8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7928" y="2086644"/>
            <a:ext cx="2724197" cy="2225421"/>
          </a:xfrm>
          <a:prstGeom prst="rect">
            <a:avLst/>
          </a:prstGeom>
        </p:spPr>
      </p:pic>
      <p:pic>
        <p:nvPicPr>
          <p:cNvPr id="5" name="image8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4313" y="1203578"/>
            <a:ext cx="2386011" cy="1995777"/>
          </a:xfrm>
          <a:prstGeom prst="rect">
            <a:avLst/>
          </a:prstGeom>
        </p:spPr>
      </p:pic>
      <p:pic>
        <p:nvPicPr>
          <p:cNvPr id="6" name="image83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4313" y="3440926"/>
            <a:ext cx="2386012" cy="2159774"/>
          </a:xfrm>
          <a:prstGeom prst="rect">
            <a:avLst/>
          </a:prstGeom>
        </p:spPr>
      </p:pic>
      <p:pic>
        <p:nvPicPr>
          <p:cNvPr id="7" name="image84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3600" y="3440926"/>
            <a:ext cx="2814637" cy="1971923"/>
          </a:xfrm>
          <a:prstGeom prst="rect">
            <a:avLst/>
          </a:prstGeom>
        </p:spPr>
      </p:pic>
      <p:pic>
        <p:nvPicPr>
          <p:cNvPr id="8" name="image85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43600" y="1203578"/>
            <a:ext cx="2814638" cy="1963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lbertus"/>
                <a:ea typeface="Garamond" pitchFamily="18" charset="0"/>
                <a:cs typeface="Garamond" pitchFamily="18" charset="0"/>
              </a:rPr>
              <a:t>Farewell Batch of 2015-19</a:t>
            </a:r>
            <a:endParaRPr kumimoji="0" lang="en-US" sz="2200" u="none" strike="noStrike" cap="none" normalizeH="0" baseline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lbertus"/>
              <a:cs typeface="Arial" pitchFamily="34" charset="0"/>
            </a:endParaRPr>
          </a:p>
        </p:txBody>
      </p:sp>
      <p:pic>
        <p:nvPicPr>
          <p:cNvPr id="3" name="image86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338" y="3732515"/>
            <a:ext cx="3814762" cy="2347292"/>
          </a:xfrm>
          <a:prstGeom prst="rect">
            <a:avLst/>
          </a:prstGeom>
        </p:spPr>
      </p:pic>
      <p:pic>
        <p:nvPicPr>
          <p:cNvPr id="4" name="image8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1" y="3732515"/>
            <a:ext cx="4290830" cy="2347292"/>
          </a:xfrm>
          <a:prstGeom prst="rect">
            <a:avLst/>
          </a:prstGeom>
        </p:spPr>
      </p:pic>
      <p:pic>
        <p:nvPicPr>
          <p:cNvPr id="5" name="image88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4337" y="854269"/>
            <a:ext cx="3386137" cy="2631881"/>
          </a:xfrm>
          <a:prstGeom prst="rect">
            <a:avLst/>
          </a:prstGeom>
        </p:spPr>
      </p:pic>
      <p:pic>
        <p:nvPicPr>
          <p:cNvPr id="6" name="image89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46715" y="854269"/>
            <a:ext cx="4816115" cy="2639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9085" y="253219"/>
            <a:ext cx="8633898" cy="57677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latin typeface="Albertus" pitchFamily="34" charset="0"/>
              </a:rPr>
              <a:t> </a:t>
            </a:r>
            <a:r>
              <a:rPr lang="en-US" sz="2400" dirty="0" smtClean="0">
                <a:latin typeface="Albertus" pitchFamily="34" charset="0"/>
              </a:rPr>
              <a:t>RESEARCH THRUST AREAS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06437" y="1055077"/>
          <a:ext cx="8426546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537"/>
                <a:gridCol w="2732239"/>
                <a:gridCol w="2540021"/>
                <a:gridCol w="2553749"/>
              </a:tblGrid>
              <a:tr h="44159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Sl.No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Name of the Department 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Research Thrust Area 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INNOVATION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 IN TEACHING 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23131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1.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Medical –Surgical Nursing 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>
                          <a:latin typeface="Albertus" pitchFamily="34" charset="0"/>
                        </a:rPr>
                        <a:t>     NUTRITION </a:t>
                      </a:r>
                    </a:p>
                    <a:p>
                      <a:r>
                        <a:rPr lang="en-US" dirty="0" smtClean="0">
                          <a:latin typeface="Albertus" pitchFamily="34" charset="0"/>
                        </a:rPr>
                        <a:t>     Aging  with        Umes</a:t>
                      </a:r>
                      <a:r>
                        <a:rPr lang="en-US" baseline="0" dirty="0" smtClean="0">
                          <a:latin typeface="Albertus" pitchFamily="34" charset="0"/>
                        </a:rPr>
                        <a:t> University ,Sweden</a:t>
                      </a:r>
                    </a:p>
                    <a:p>
                      <a:endParaRPr lang="en-US" dirty="0">
                        <a:latin typeface="Albertus" pitchFamily="34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SIMULATION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PBL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OSCE 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FIPPED CLASSROOM 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MICRO TEACHING 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e –Learning </a:t>
                      </a: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38240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2.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Community Health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Nursing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23131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3.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Child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Health Nursing 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23131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4.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OBG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63442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5.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Mental Health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Nursing 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00332" y="4600135"/>
            <a:ext cx="5240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lbertus" pitchFamily="34" charset="0"/>
              </a:rPr>
              <a:t>Faculty and Student Exchange –Umes University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Albertus" pitchFamily="34" charset="0"/>
              </a:rPr>
              <a:t>Thank You </a:t>
            </a:r>
            <a:endParaRPr lang="en-US" sz="4400" dirty="0">
              <a:latin typeface="Albertu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37625" y="1181686"/>
            <a:ext cx="8384344" cy="39389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Albertus" pitchFamily="34" charset="0"/>
              </a:rPr>
              <a:t>PLACEMENT last 2 year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bertus" pitchFamily="34" charset="0"/>
              <a:ea typeface="Times" charset="0"/>
              <a:cs typeface="Times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7625" y="1665191"/>
          <a:ext cx="8384344" cy="2979957"/>
        </p:xfrm>
        <a:graphic>
          <a:graphicData uri="http://schemas.openxmlformats.org/drawingml/2006/table">
            <a:tbl>
              <a:tblPr/>
              <a:tblGrid>
                <a:gridCol w="3503459"/>
                <a:gridCol w="1732130"/>
                <a:gridCol w="3148755"/>
              </a:tblGrid>
              <a:tr h="613524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Name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of the Organization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Year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Tot. Students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7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HCG Consultant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2016-2017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01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 in B.Sc[N] &amp; 01 in GNM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31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Vyedhi 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Institute of </a:t>
                      </a: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MedicalSciencse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Bangalore 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2016-17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01 B.Sc[N]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7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BRS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2016-17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01  From  B.Sc[N]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7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Columbia Asia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 Hospital 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2017-2018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04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37625" y="984739"/>
            <a:ext cx="8384344" cy="39389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lbertus" pitchFamily="34" charset="0"/>
                <a:ea typeface="Times" charset="0"/>
                <a:cs typeface="Times" charset="0"/>
              </a:rPr>
              <a:t>Affiliated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lbertus" pitchFamily="34" charset="0"/>
                <a:ea typeface="Times" charset="0"/>
                <a:cs typeface="Times" charset="0"/>
              </a:rPr>
              <a:t> Hospital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bertus" pitchFamily="34" charset="0"/>
              <a:ea typeface="Times" charset="0"/>
              <a:cs typeface="Times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37626" y="1665192"/>
          <a:ext cx="8384343" cy="2896881"/>
        </p:xfrm>
        <a:graphic>
          <a:graphicData uri="http://schemas.openxmlformats.org/drawingml/2006/table">
            <a:tbl>
              <a:tblPr/>
              <a:tblGrid>
                <a:gridCol w="8384343"/>
              </a:tblGrid>
              <a:tr h="37069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Dr.Ambedkar Medical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College and  Hospital, Bengaluru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lbertus" pitchFamily="34" charset="0"/>
                        <a:cs typeface="Shonar Bangla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25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ESIC Hospital ,Peenya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, Bengaluru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lbertus" pitchFamily="34" charset="0"/>
                        <a:cs typeface="Shonar Bangla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8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Sapthagiri Institute of Medical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science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and Hospital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6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DHO for Primary Health Centre of Urban and Rural area for Community Training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Victoria and Vanivilas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 and KIDWAI  Hospital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lbertus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19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CND-Centre for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Nursing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Development  for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Joint Programme and faculty development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02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Old age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Home ,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Hospice car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Centre 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and Rehabilitation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Centre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for Extension and Outreach Community Services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Adopted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 Village and School for Extension  Activity  Selected NGOs for Community Out reach Programme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lbertus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30" y="886265"/>
            <a:ext cx="8776389" cy="764736"/>
          </a:xfr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>
                <a:latin typeface="Berlin Sans FB" pitchFamily="34" charset="0"/>
                <a:ea typeface="Times" charset="0"/>
                <a:cs typeface="Times" charset="0"/>
              </a:rPr>
              <a:t>SNCN Placement : Corporate, MNC, Consultancy ,Marketing &amp; Placement agencies</a:t>
            </a:r>
            <a:endParaRPr lang="en-US" sz="2400" dirty="0">
              <a:latin typeface="Berlin Sans FB" pitchFamily="34" charset="0"/>
              <a:ea typeface="Times" charset="0"/>
              <a:cs typeface="Times" charset="0"/>
            </a:endParaRPr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Content Placeholder 11" descr="Columbia Asi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773" y="2006693"/>
            <a:ext cx="14859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dhanpal.dhanpal-PC\Desktop\placement\narayana-health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774" y="2919730"/>
            <a:ext cx="1718786" cy="50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Vydehi Institute of Medical Science and Research centre 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773" y="4040372"/>
            <a:ext cx="1643784" cy="4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https://www.jupiterhospital.com/images/log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773" y="4933508"/>
            <a:ext cx="1354455" cy="49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dhanpal.dhanpal-PC\Desktop\placement\logo-demo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773" y="5858288"/>
            <a:ext cx="946309" cy="53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Psychiatric Hospital in chennai, De addiction centres in chennai, Alcohol Rehabilitation centres in chennai :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2910" y="2006692"/>
            <a:ext cx="2351286" cy="9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63727" y="3128963"/>
            <a:ext cx="1670051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I-AIM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63727" y="4242929"/>
            <a:ext cx="1484615" cy="47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haya Super Speciality Hospital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2911" y="4933508"/>
            <a:ext cx="1545431" cy="63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dhanpal.dhanpal-PC\Desktop\placement\main-logo.gif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22480" y="2269655"/>
            <a:ext cx="1332097" cy="4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http://www.emri.in/wp-content/uploads/2014/06/gvk-emri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22480" y="3104197"/>
            <a:ext cx="1571149" cy="62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Milann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22480" y="4242930"/>
            <a:ext cx="1067753" cy="37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22480" y="5267980"/>
            <a:ext cx="767004" cy="59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02910" y="5858289"/>
            <a:ext cx="1947671" cy="53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atos acquires anthelio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90233" y="4933508"/>
            <a:ext cx="1600381" cy="111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93629" y="2160103"/>
            <a:ext cx="1250246" cy="56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7161028" y="3104197"/>
            <a:ext cx="118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RA </a:t>
            </a:r>
            <a:r>
              <a:rPr lang="en-US" b="1" dirty="0" err="1" smtClean="0"/>
              <a:t>Infotech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714495" y="4040372"/>
            <a:ext cx="224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SAGITUS solutions Pvt. ltd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420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0153" y="281354"/>
            <a:ext cx="5483355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lbertus" pitchFamily="34" charset="0"/>
              </a:rPr>
              <a:t>ACHIEVEMENTS </a:t>
            </a:r>
            <a:endParaRPr lang="en-US" sz="2400" b="1" dirty="0">
              <a:latin typeface="Albertus" pitchFamily="34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37623" y="638432"/>
            <a:ext cx="292608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endParaRPr lang="en-US" sz="1400" dirty="0" smtClean="0">
              <a:latin typeface="Albertus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International seminar    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02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State level seminar       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01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Field visits                  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09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Educational tour          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01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Administrative visits     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03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CNEs                        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02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Continuous nursing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development (CND)       05                                                  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Faculty development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Programme                 </a:t>
            </a:r>
            <a:r>
              <a:rPr lang="en-US" sz="1600" dirty="0" smtClean="0"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02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Faculty workshops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conferences (attended)   08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Departmental seminars  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05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Journal presentations-    21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Placement activity        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02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Workshops                  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01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SNA programmes         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08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 rot="10800000" flipV="1">
            <a:off x="3432516" y="993302"/>
            <a:ext cx="419217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lang="en-US" dirty="0" smtClean="0">
                <a:solidFill>
                  <a:srgbClr val="0070C0"/>
                </a:solidFill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Research and Publication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Research events                     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02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Advanced Research methods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Poster presentation awards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 01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research workshop                 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02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 rot="10800000" flipV="1">
            <a:off x="3432515" y="3200143"/>
            <a:ext cx="375607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Extension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Activity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NSS programmes                    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21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Women’s cell                         </a:t>
            </a:r>
            <a:r>
              <a:rPr lang="en-US" sz="1600" dirty="0" smtClean="0"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04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Community outreach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programmes                           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05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Custom 2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000080"/>
      </a:accent2>
      <a:accent3>
        <a:srgbClr val="FF8000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3092</TotalTime>
  <Words>3451</Words>
  <Application>Microsoft Office PowerPoint</Application>
  <PresentationFormat>On-screen Show (4:3)</PresentationFormat>
  <Paragraphs>975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Angles</vt:lpstr>
      <vt:lpstr>ANNUAL REPORT 2018-2019</vt:lpstr>
      <vt:lpstr>Slide 2</vt:lpstr>
      <vt:lpstr>Pass Percentage  </vt:lpstr>
      <vt:lpstr>Slide 4</vt:lpstr>
      <vt:lpstr>Slide 5</vt:lpstr>
      <vt:lpstr>Slide 6</vt:lpstr>
      <vt:lpstr>Slide 7</vt:lpstr>
      <vt:lpstr>SNCN Placement : Corporate, MNC, Consultancy ,Marketing &amp; Placement agencies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Glimpses of Activities  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Thank You </vt:lpstr>
    </vt:vector>
  </TitlesOfParts>
  <Company>Acharya Institutes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Acharya institute of technology</dc:title>
  <dc:creator>Vishesh Chandrashekar</dc:creator>
  <cp:lastModifiedBy>nursing</cp:lastModifiedBy>
  <cp:revision>434</cp:revision>
  <dcterms:created xsi:type="dcterms:W3CDTF">2017-10-02T09:47:13Z</dcterms:created>
  <dcterms:modified xsi:type="dcterms:W3CDTF">2019-08-01T05:09:35Z</dcterms:modified>
</cp:coreProperties>
</file>