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7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77" r:id="rId29"/>
    <p:sldId id="275" r:id="rId30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3F889-FF6E-4C1A-A82B-757FF2B4FB3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BB74D-203C-46E3-9F2A-7FB17B58B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111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4B7FA7-4936-4C1C-AFAA-A7FC78CD8A03}" type="datetimeFigureOut">
              <a:rPr lang="ar-OM" smtClean="0"/>
              <a:pPr/>
              <a:t>23/08/1442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EEB1B67-2B92-47F2-8EF6-9FBEDE703935}" type="slidenum">
              <a:rPr lang="ar-OM" smtClean="0"/>
              <a:pPr/>
              <a:t>‹#›</a:t>
            </a:fld>
            <a:endParaRPr 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54576" y="725088"/>
            <a:ext cx="5503321" cy="151793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Evidence  Based  Practice &amp;journal club &amp;          referencing </a:t>
            </a:r>
            <a:endParaRPr lang="ar-OM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Dr. </a:t>
            </a:r>
            <a:r>
              <a:rPr lang="en-US" sz="2400" b="1" dirty="0" err="1" smtClean="0">
                <a:solidFill>
                  <a:srgbClr val="00B0F0"/>
                </a:solidFill>
              </a:rPr>
              <a:t>T.S.Bheemaraju</a:t>
            </a:r>
            <a:r>
              <a:rPr lang="en-US" sz="2400" b="1" dirty="0" smtClean="0">
                <a:solidFill>
                  <a:srgbClr val="00B0F0"/>
                </a:solidFill>
              </a:rPr>
              <a:t> : </a:t>
            </a:r>
            <a:endParaRPr lang="ar-OM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6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Quantitative Research  studies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0" dirty="0"/>
              <a:t>Descriptive Research </a:t>
            </a:r>
          </a:p>
          <a:p>
            <a:pPr algn="l" rtl="0"/>
            <a:r>
              <a:rPr lang="en-US" sz="2400" b="0" dirty="0"/>
              <a:t>Correlational </a:t>
            </a:r>
            <a:r>
              <a:rPr lang="en-US" sz="2400" b="0" dirty="0" smtClean="0"/>
              <a:t>research </a:t>
            </a:r>
            <a:endParaRPr lang="en-US" sz="2400" b="0" dirty="0"/>
          </a:p>
          <a:p>
            <a:pPr algn="l" rtl="0"/>
            <a:r>
              <a:rPr lang="en-US" sz="2400" b="0" dirty="0"/>
              <a:t>Quasi </a:t>
            </a:r>
            <a:r>
              <a:rPr lang="en-US" sz="2400" b="0" dirty="0" smtClean="0"/>
              <a:t>Experimental  </a:t>
            </a:r>
            <a:r>
              <a:rPr lang="en-US" sz="2400" b="0" dirty="0"/>
              <a:t>Research </a:t>
            </a:r>
          </a:p>
          <a:p>
            <a:pPr algn="l" rtl="0"/>
            <a:r>
              <a:rPr lang="en-US" sz="2400" b="0" dirty="0"/>
              <a:t>Experimental  Research 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9092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Qualitative  Research</a:t>
            </a:r>
            <a:r>
              <a:rPr lang="en-US" dirty="0" smtClean="0"/>
              <a:t> </a:t>
            </a:r>
            <a:r>
              <a:rPr lang="ar-OM" dirty="0" smtClean="0"/>
              <a:t/>
            </a:r>
            <a:br>
              <a:rPr lang="ar-OM" dirty="0" smtClean="0"/>
            </a:br>
            <a:endParaRPr lang="ar-O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dirty="0" smtClean="0"/>
              <a:t>A systematic ,  Subjective ,  Interactive,   Life  Experience,   observed the  particular  situation. Develops   a Theory .  Identify  relationship  among  the  variables.</a:t>
            </a:r>
          </a:p>
          <a:p>
            <a:pPr marL="0" indent="0" algn="l">
              <a:buNone/>
            </a:pPr>
            <a:r>
              <a:rPr lang="en-US" sz="2400" b="0" dirty="0" smtClean="0"/>
              <a:t>Unstructured Interviews  and    Records  Reports &amp; Incidents</a:t>
            </a:r>
            <a:r>
              <a:rPr lang="en-US" sz="2400" dirty="0" smtClean="0"/>
              <a:t> </a:t>
            </a:r>
            <a:endParaRPr lang="ar-OM" sz="2400" dirty="0"/>
          </a:p>
        </p:txBody>
      </p:sp>
    </p:spTree>
    <p:extLst>
      <p:ext uri="{BB962C8B-B14F-4D97-AF65-F5344CB8AC3E}">
        <p14:creationId xmlns="" xmlns:p14="http://schemas.microsoft.com/office/powerpoint/2010/main" val="12853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Qualitative  Research   Studies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b="0" dirty="0" smtClean="0"/>
              <a:t>Historical </a:t>
            </a:r>
            <a:endParaRPr lang="en-US" sz="2400" b="0" dirty="0"/>
          </a:p>
          <a:p>
            <a:pPr algn="l" rtl="0"/>
            <a:r>
              <a:rPr lang="en-US" sz="2400" b="0" dirty="0"/>
              <a:t>Cultural </a:t>
            </a:r>
          </a:p>
          <a:p>
            <a:pPr algn="l" rtl="0"/>
            <a:r>
              <a:rPr lang="en-US" sz="2400" b="0" dirty="0"/>
              <a:t>Based  on the  Theory </a:t>
            </a:r>
          </a:p>
          <a:p>
            <a:pPr algn="l" rtl="0"/>
            <a:r>
              <a:rPr lang="en-US" sz="2400" b="0" dirty="0"/>
              <a:t>Interpretation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12055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Descriptive  Research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400" b="0" dirty="0"/>
              <a:t>It  provides an  accurate account  of  Characteristics of  particular  individual , situation or group. </a:t>
            </a:r>
          </a:p>
          <a:p>
            <a:pPr marL="0" indent="0" algn="l">
              <a:buNone/>
            </a:pPr>
            <a:r>
              <a:rPr lang="en-US" sz="2400" b="0" dirty="0"/>
              <a:t>Uses </a:t>
            </a:r>
            <a:r>
              <a:rPr lang="en-US" sz="2400" b="0" dirty="0" smtClean="0"/>
              <a:t>structured  </a:t>
            </a:r>
            <a:r>
              <a:rPr lang="en-US" sz="2400" b="0" dirty="0"/>
              <a:t>observations , </a:t>
            </a:r>
            <a:r>
              <a:rPr lang="en-US" sz="2400" b="0" dirty="0" smtClean="0"/>
              <a:t>checklist </a:t>
            </a:r>
            <a:r>
              <a:rPr lang="en-US" sz="2400" b="0" dirty="0"/>
              <a:t>Questionnaire, scales</a:t>
            </a:r>
            <a:r>
              <a:rPr lang="en-US" dirty="0"/>
              <a:t>.</a:t>
            </a:r>
            <a:endParaRPr lang="ar-OM" dirty="0"/>
          </a:p>
        </p:txBody>
      </p:sp>
    </p:spTree>
    <p:extLst>
      <p:ext uri="{BB962C8B-B14F-4D97-AF65-F5344CB8AC3E}">
        <p14:creationId xmlns="" xmlns:p14="http://schemas.microsoft.com/office/powerpoint/2010/main" val="35186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Types of  quantitative  Studies  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dirty="0"/>
              <a:t>Correlational  Research </a:t>
            </a:r>
            <a:endParaRPr lang="ar-OM" sz="2400" b="0" dirty="0" smtClean="0"/>
          </a:p>
          <a:p>
            <a:pPr marL="0" indent="0" algn="l">
              <a:buNone/>
            </a:pPr>
            <a:r>
              <a:rPr lang="en-US" sz="2400" b="0" dirty="0" smtClean="0"/>
              <a:t>it </a:t>
            </a:r>
            <a:r>
              <a:rPr lang="en-US" sz="2400" b="0" dirty="0"/>
              <a:t>Investigate the  relationship between  two or </a:t>
            </a:r>
            <a:r>
              <a:rPr lang="en-US" sz="2400" b="0" dirty="0" smtClean="0"/>
              <a:t>more variables</a:t>
            </a:r>
          </a:p>
          <a:p>
            <a:pPr marL="0" indent="0" algn="l">
              <a:buNone/>
            </a:pPr>
            <a:r>
              <a:rPr lang="en-US" sz="2400" b="0" dirty="0"/>
              <a:t>Experimental  </a:t>
            </a:r>
            <a:r>
              <a:rPr lang="en-US" sz="2400" b="0" dirty="0" smtClean="0"/>
              <a:t>Research</a:t>
            </a:r>
          </a:p>
          <a:p>
            <a:pPr marL="0" indent="0" algn="l">
              <a:buNone/>
            </a:pPr>
            <a:r>
              <a:rPr lang="en-US" sz="2400" b="0" dirty="0"/>
              <a:t>It is an objective, systematic ,controlled Investigation for purpose of predicting and  controlling phenomena</a:t>
            </a:r>
            <a:r>
              <a:rPr lang="en-US" sz="2400" dirty="0"/>
              <a:t>.</a:t>
            </a:r>
            <a:r>
              <a:rPr lang="en-US" sz="2400" dirty="0" smtClean="0"/>
              <a:t>.</a:t>
            </a:r>
            <a:endParaRPr lang="ar-OM" sz="2400" dirty="0"/>
          </a:p>
        </p:txBody>
      </p:sp>
    </p:spTree>
    <p:extLst>
      <p:ext uri="{BB962C8B-B14F-4D97-AF65-F5344CB8AC3E}">
        <p14:creationId xmlns="" xmlns:p14="http://schemas.microsoft.com/office/powerpoint/2010/main" val="4778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Quasi Experimental  </a:t>
            </a:r>
            <a:r>
              <a:rPr lang="en-US" sz="2400" dirty="0" smtClean="0">
                <a:solidFill>
                  <a:schemeClr val="accent2"/>
                </a:solidFill>
              </a:rPr>
              <a:t>Research </a:t>
            </a:r>
            <a:r>
              <a:rPr lang="en-US" dirty="0"/>
              <a:t/>
            </a:r>
            <a:br>
              <a:rPr lang="en-US" dirty="0"/>
            </a:br>
            <a:endParaRPr lang="ar-O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0" dirty="0"/>
              <a:t>Quasi Experimental  </a:t>
            </a:r>
            <a:r>
              <a:rPr lang="en-US" sz="2400" b="0" dirty="0" smtClean="0"/>
              <a:t>Research</a:t>
            </a:r>
          </a:p>
          <a:p>
            <a:pPr algn="l" rtl="0"/>
            <a:r>
              <a:rPr lang="en-US" sz="2400" b="0" dirty="0"/>
              <a:t>It  exams  causal  relationship  and clarify  why  </a:t>
            </a:r>
            <a:r>
              <a:rPr lang="en-US" sz="2400" b="0" dirty="0" smtClean="0"/>
              <a:t>certain events </a:t>
            </a:r>
            <a:r>
              <a:rPr lang="en-US" sz="2400" b="0" dirty="0"/>
              <a:t>happened </a:t>
            </a:r>
            <a:r>
              <a:rPr lang="en-US" sz="2400" b="0" dirty="0" smtClean="0"/>
              <a:t>.</a:t>
            </a:r>
          </a:p>
          <a:p>
            <a:pPr algn="l" rtl="0"/>
            <a:endParaRPr lang="ar-OM" sz="2400" dirty="0"/>
          </a:p>
        </p:txBody>
      </p:sp>
    </p:spTree>
    <p:extLst>
      <p:ext uri="{BB962C8B-B14F-4D97-AF65-F5344CB8AC3E}">
        <p14:creationId xmlns="" xmlns:p14="http://schemas.microsoft.com/office/powerpoint/2010/main" val="1101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Research  Process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dirty="0"/>
              <a:t>Formulate  the problem </a:t>
            </a:r>
          </a:p>
          <a:p>
            <a:pPr marL="0" indent="0" algn="l">
              <a:buNone/>
            </a:pPr>
            <a:r>
              <a:rPr lang="en-US" sz="2400" b="0" dirty="0"/>
              <a:t>Design  the  study </a:t>
            </a:r>
          </a:p>
          <a:p>
            <a:pPr marL="0" indent="0" algn="l">
              <a:buNone/>
            </a:pPr>
            <a:r>
              <a:rPr lang="en-US" sz="2400" b="0" dirty="0"/>
              <a:t>Implement the  plan </a:t>
            </a:r>
          </a:p>
          <a:p>
            <a:pPr marL="0" indent="0" algn="l">
              <a:buNone/>
            </a:pPr>
            <a:r>
              <a:rPr lang="en-US" sz="2400" b="0" dirty="0"/>
              <a:t>Communication Findings</a:t>
            </a:r>
            <a:r>
              <a:rPr lang="en-US" sz="2400" dirty="0"/>
              <a:t> </a:t>
            </a:r>
          </a:p>
          <a:p>
            <a:pPr marL="0" indent="0" algn="l">
              <a:buNone/>
            </a:pPr>
            <a:endParaRPr lang="ar-OM" sz="2400" dirty="0"/>
          </a:p>
        </p:txBody>
      </p:sp>
    </p:spTree>
    <p:extLst>
      <p:ext uri="{BB962C8B-B14F-4D97-AF65-F5344CB8AC3E}">
        <p14:creationId xmlns="" xmlns:p14="http://schemas.microsoft.com/office/powerpoint/2010/main" val="35421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Formulating  Research  Problem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520940" cy="3579849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0" dirty="0"/>
              <a:t>A situation  is  need of  a solution  or  improvement. </a:t>
            </a:r>
          </a:p>
          <a:p>
            <a:pPr marL="0" indent="0" algn="l" rtl="0">
              <a:buNone/>
            </a:pPr>
            <a:r>
              <a:rPr lang="en-US" b="0" dirty="0"/>
              <a:t>Observation </a:t>
            </a:r>
          </a:p>
          <a:p>
            <a:pPr marL="0" indent="0" algn="l" rtl="0">
              <a:buNone/>
            </a:pPr>
            <a:r>
              <a:rPr lang="en-US" b="0" dirty="0"/>
              <a:t>Literature</a:t>
            </a:r>
          </a:p>
          <a:p>
            <a:pPr marL="0" indent="0" algn="l" rtl="0">
              <a:buNone/>
            </a:pPr>
            <a:r>
              <a:rPr lang="en-US" b="0" dirty="0"/>
              <a:t>Previous  research  studies </a:t>
            </a:r>
          </a:p>
          <a:p>
            <a:pPr marL="0" indent="0" algn="l" rtl="0">
              <a:buNone/>
            </a:pPr>
            <a:r>
              <a:rPr lang="en-US" b="0" dirty="0"/>
              <a:t>Nursing  practice </a:t>
            </a:r>
          </a:p>
          <a:p>
            <a:pPr marL="0" indent="0" algn="l" rtl="0">
              <a:buNone/>
            </a:pPr>
            <a:r>
              <a:rPr lang="en-US" b="0" dirty="0"/>
              <a:t>Personal  experience</a:t>
            </a:r>
          </a:p>
          <a:p>
            <a:pPr marL="0" indent="0" algn="l" rtl="0">
              <a:buNone/>
            </a:pPr>
            <a:r>
              <a:rPr lang="en-US" b="0" dirty="0"/>
              <a:t>Expert  opinion </a:t>
            </a:r>
          </a:p>
          <a:p>
            <a:pPr marL="0" indent="0" algn="l" rtl="0">
              <a:buNone/>
            </a:pPr>
            <a:r>
              <a:rPr lang="en-US" b="0" dirty="0"/>
              <a:t>Existing  Theories  </a:t>
            </a:r>
          </a:p>
          <a:p>
            <a:pPr marL="0" indent="0" algn="l" rtl="0">
              <a:buNone/>
            </a:pPr>
            <a:r>
              <a:rPr lang="en-US" b="0" dirty="0"/>
              <a:t>Purpose </a:t>
            </a:r>
          </a:p>
          <a:p>
            <a:pPr marL="0" indent="0" algn="l" rtl="0">
              <a:buNone/>
            </a:pPr>
            <a:r>
              <a:rPr lang="en-US" b="0" dirty="0"/>
              <a:t>Health  promotion </a:t>
            </a:r>
          </a:p>
          <a:p>
            <a:pPr marL="0" indent="0" algn="l" rtl="0">
              <a:buNone/>
            </a:pPr>
            <a:r>
              <a:rPr lang="en-US" b="0" dirty="0"/>
              <a:t> Quality of Life &amp;  care </a:t>
            </a:r>
          </a:p>
          <a:p>
            <a:pPr marL="0" indent="0" algn="l" rtl="0">
              <a:buNone/>
            </a:pPr>
            <a:r>
              <a:rPr lang="en-US" b="0" dirty="0"/>
              <a:t>Altered  pattern</a:t>
            </a:r>
            <a:endParaRPr lang="ar-OM" b="0" dirty="0"/>
          </a:p>
        </p:txBody>
      </p:sp>
    </p:spTree>
    <p:extLst>
      <p:ext uri="{BB962C8B-B14F-4D97-AF65-F5344CB8AC3E}">
        <p14:creationId xmlns="" xmlns:p14="http://schemas.microsoft.com/office/powerpoint/2010/main" val="975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Factors for  Considering  Appropriate  Research  Study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816424"/>
          </a:xfrm>
        </p:spPr>
        <p:txBody>
          <a:bodyPr>
            <a:noAutofit/>
          </a:bodyPr>
          <a:lstStyle/>
          <a:p>
            <a:pPr algn="l" rtl="0"/>
            <a:r>
              <a:rPr lang="en-US" sz="2400" b="0" dirty="0"/>
              <a:t>Ethical Issues </a:t>
            </a:r>
          </a:p>
          <a:p>
            <a:pPr algn="l" rtl="0"/>
            <a:r>
              <a:rPr lang="en-US" sz="2400" b="0" dirty="0"/>
              <a:t>Significance </a:t>
            </a:r>
          </a:p>
          <a:p>
            <a:pPr algn="l" rtl="0"/>
            <a:r>
              <a:rPr lang="en-US" sz="2400" b="0" dirty="0"/>
              <a:t>Personal Motivation </a:t>
            </a:r>
          </a:p>
          <a:p>
            <a:pPr algn="l" rtl="0"/>
            <a:r>
              <a:rPr lang="en-US" sz="2400" b="0" dirty="0"/>
              <a:t>Qualification </a:t>
            </a:r>
          </a:p>
          <a:p>
            <a:pPr algn="l" rtl="0"/>
            <a:r>
              <a:rPr lang="en-US" sz="2400" b="0" dirty="0"/>
              <a:t>Feasibility</a:t>
            </a:r>
          </a:p>
          <a:p>
            <a:pPr algn="l" rtl="0"/>
            <a:r>
              <a:rPr lang="en-US" sz="2400" b="0" dirty="0" smtClean="0"/>
              <a:t>Time, </a:t>
            </a:r>
            <a:r>
              <a:rPr lang="en-US" sz="2400" b="0" dirty="0"/>
              <a:t>Money  &amp;  Support </a:t>
            </a:r>
          </a:p>
          <a:p>
            <a:pPr algn="l" rtl="0"/>
            <a:r>
              <a:rPr lang="en-US" sz="2400" b="0" dirty="0"/>
              <a:t>Availability of  Subjects </a:t>
            </a:r>
          </a:p>
          <a:p>
            <a:pPr algn="l" rtl="0"/>
            <a:r>
              <a:rPr lang="en-US" sz="2400" b="0" dirty="0"/>
              <a:t>Facilities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32307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Problem   Statement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b="0" dirty="0"/>
              <a:t>A statement  should  be  indicating  need  for the  study.</a:t>
            </a:r>
          </a:p>
          <a:p>
            <a:pPr algn="l" rtl="0"/>
            <a:r>
              <a:rPr lang="en-US" sz="2400" b="0" dirty="0"/>
              <a:t>It  should  address  nature , context ,  central concern  </a:t>
            </a:r>
            <a:r>
              <a:rPr lang="en-US" sz="2400" b="0" dirty="0" smtClean="0"/>
              <a:t>&amp; significance  </a:t>
            </a:r>
            <a:r>
              <a:rPr lang="en-US" sz="2400" b="0" dirty="0"/>
              <a:t>of the  problem</a:t>
            </a:r>
            <a:r>
              <a:rPr lang="en-US" b="0" dirty="0"/>
              <a:t>.</a:t>
            </a:r>
            <a:endParaRPr lang="ar-OM" b="0" dirty="0"/>
          </a:p>
        </p:txBody>
      </p:sp>
    </p:spTree>
    <p:extLst>
      <p:ext uri="{BB962C8B-B14F-4D97-AF65-F5344CB8AC3E}">
        <p14:creationId xmlns="" xmlns:p14="http://schemas.microsoft.com/office/powerpoint/2010/main" val="39796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Evidence  Based  Practice 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410445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At the end of course  the  staff  will be able to 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Discuss  about  EBP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Definition 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Research  Terminology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Types  of Research 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Selection  of Problem 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Research  Steps 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Factors  Considering   Formulating   Research  Problems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Journal Club &amp; Referencing</a:t>
            </a:r>
          </a:p>
          <a:p>
            <a:pPr marL="0" indent="0" algn="l">
              <a:buNone/>
            </a:pPr>
            <a:r>
              <a:rPr lang="en-US" sz="2400" b="0" dirty="0" smtClean="0">
                <a:latin typeface="+mj-lt"/>
              </a:rPr>
              <a:t>Conclusion  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OM" dirty="0"/>
          </a:p>
        </p:txBody>
      </p:sp>
    </p:spTree>
    <p:extLst>
      <p:ext uri="{BB962C8B-B14F-4D97-AF65-F5344CB8AC3E}">
        <p14:creationId xmlns="" xmlns:p14="http://schemas.microsoft.com/office/powerpoint/2010/main" val="9984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Statement  Purpose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0" dirty="0"/>
              <a:t>The  summary  of  the overall   study goal </a:t>
            </a:r>
          </a:p>
          <a:p>
            <a:pPr algn="l" rtl="0"/>
            <a:r>
              <a:rPr lang="en-US" sz="2400" b="0" dirty="0"/>
              <a:t>Variables , </a:t>
            </a:r>
          </a:p>
          <a:p>
            <a:pPr algn="l" rtl="0"/>
            <a:r>
              <a:rPr lang="en-US" sz="2400" b="0" dirty="0"/>
              <a:t>Relationship  among the  variable </a:t>
            </a:r>
          </a:p>
          <a:p>
            <a:pPr algn="l" rtl="0"/>
            <a:r>
              <a:rPr lang="en-US" sz="2400" b="0" dirty="0"/>
              <a:t>Interest  of the  people, group, community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984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Research steps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2875788"/>
              </p:ext>
            </p:extLst>
          </p:nvPr>
        </p:nvGraphicFramePr>
        <p:xfrm>
          <a:off x="827584" y="1124744"/>
          <a:ext cx="7521576" cy="3600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00400"/>
                <a:gridCol w="3921176"/>
              </a:tblGrid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Problem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Development  0f the  Tool </a:t>
                      </a:r>
                      <a:endParaRPr lang="en-US" b="0" dirty="0"/>
                    </a:p>
                  </a:txBody>
                  <a:tcPr/>
                </a:tc>
              </a:tr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Introduction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Sampling  Techniques </a:t>
                      </a:r>
                      <a:endParaRPr lang="en-US" dirty="0"/>
                    </a:p>
                  </a:txBody>
                  <a:tcPr/>
                </a:tc>
              </a:tr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Objective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Pilot  Study </a:t>
                      </a:r>
                      <a:endParaRPr lang="en-US" dirty="0"/>
                    </a:p>
                  </a:txBody>
                  <a:tcPr/>
                </a:tc>
              </a:tr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Limitation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Data Collection </a:t>
                      </a:r>
                      <a:endParaRPr lang="en-US" dirty="0"/>
                    </a:p>
                  </a:txBody>
                  <a:tcPr/>
                </a:tc>
              </a:tr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Hypothesis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Analysis </a:t>
                      </a:r>
                      <a:endParaRPr lang="en-US" dirty="0"/>
                    </a:p>
                  </a:txBody>
                  <a:tcPr/>
                </a:tc>
              </a:tr>
              <a:tr h="466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Review of Literature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Discussion </a:t>
                      </a:r>
                      <a:endParaRPr lang="en-US" dirty="0"/>
                    </a:p>
                  </a:txBody>
                  <a:tcPr/>
                </a:tc>
              </a:tr>
              <a:tr h="80434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Method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Conclusion , Recommendation:</a:t>
                      </a:r>
                      <a:r>
                        <a:rPr lang="en-US" baseline="0" dirty="0" smtClean="0"/>
                        <a:t> Reference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553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Journal club  &amp; referencing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 Cover Page  with followings</a:t>
            </a:r>
            <a:r>
              <a:rPr lang="en-US" dirty="0" smtClean="0"/>
              <a:t> </a:t>
            </a:r>
          </a:p>
          <a:p>
            <a:pPr marL="0" indent="0" algn="l"/>
            <a:r>
              <a:rPr lang="en-US" dirty="0" smtClean="0"/>
              <a:t>Address :  DGKH . DNA – MATERNITY UNIT</a:t>
            </a:r>
          </a:p>
          <a:p>
            <a:pPr marL="0" indent="0" algn="l"/>
            <a:r>
              <a:rPr lang="en-US" dirty="0" smtClean="0"/>
              <a:t>Presenter’s Name  --------------------------</a:t>
            </a:r>
          </a:p>
          <a:p>
            <a:pPr marL="0" indent="0" algn="l"/>
            <a:r>
              <a:rPr lang="en-US" dirty="0" smtClean="0"/>
              <a:t>Topic : ----------------------------------------------</a:t>
            </a:r>
          </a:p>
          <a:p>
            <a:pPr marL="0" indent="0" algn="l"/>
            <a:r>
              <a:rPr lang="en-US" dirty="0" smtClean="0"/>
              <a:t>Learning  objectives </a:t>
            </a:r>
          </a:p>
          <a:p>
            <a:pPr marL="0" indent="0" algn="l"/>
            <a:r>
              <a:rPr lang="en-US" dirty="0" smtClean="0"/>
              <a:t>Teaching   Outlines </a:t>
            </a:r>
          </a:p>
          <a:p>
            <a:pPr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532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Journal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Selection of  Article for Journal Club  Presentation </a:t>
            </a:r>
          </a:p>
          <a:p>
            <a:pPr algn="l"/>
            <a:r>
              <a:rPr lang="en-US" dirty="0" smtClean="0"/>
              <a:t>Article  - 1 – 5 years </a:t>
            </a:r>
          </a:p>
          <a:p>
            <a:pPr algn="l"/>
            <a:r>
              <a:rPr lang="en-US" dirty="0" smtClean="0"/>
              <a:t>Article  Controversial ( Avoid )</a:t>
            </a:r>
          </a:p>
          <a:p>
            <a:pPr algn="l"/>
            <a:r>
              <a:rPr lang="en-US" dirty="0" smtClean="0"/>
              <a:t>Not   Previously  discussed  at Journal club  </a:t>
            </a:r>
          </a:p>
          <a:p>
            <a:pPr algn="l"/>
            <a:r>
              <a:rPr lang="en-US" dirty="0" smtClean="0"/>
              <a:t>Article must impact on clinical practice </a:t>
            </a:r>
          </a:p>
          <a:p>
            <a:pPr algn="l"/>
            <a:r>
              <a:rPr lang="en-US" dirty="0" smtClean="0"/>
              <a:t>Journal club copy  for Accreditation </a:t>
            </a:r>
          </a:p>
          <a:p>
            <a:pPr algn="l"/>
            <a:r>
              <a:rPr lang="en-US" dirty="0" smtClean="0"/>
              <a:t>Reference : Author . Place – volume – Article Number </a:t>
            </a:r>
          </a:p>
          <a:p>
            <a:pPr algn="l"/>
            <a:r>
              <a:rPr lang="en-US" dirty="0" smtClean="0"/>
              <a:t>Submit article  for review  before   Presentation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9269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 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To  enhance the interest  of the  participants  in reading  journal </a:t>
            </a:r>
          </a:p>
          <a:p>
            <a:pPr algn="l"/>
            <a:r>
              <a:rPr lang="en-US" dirty="0" smtClean="0"/>
              <a:t>To  develop the interest  in Nursing  Research  and appraise  research  findings </a:t>
            </a:r>
          </a:p>
          <a:p>
            <a:pPr algn="l"/>
            <a:r>
              <a:rPr lang="en-US" dirty="0" smtClean="0"/>
              <a:t>To  stimulate the  habit of reading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525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I</a:t>
            </a:r>
            <a:r>
              <a:rPr lang="en-US" dirty="0" smtClean="0"/>
              <a:t>ntroduction </a:t>
            </a:r>
          </a:p>
          <a:p>
            <a:pPr algn="l"/>
            <a:r>
              <a:rPr lang="en-US" dirty="0" smtClean="0"/>
              <a:t>Definition </a:t>
            </a:r>
          </a:p>
          <a:p>
            <a:pPr algn="l"/>
            <a:r>
              <a:rPr lang="en-US" dirty="0" smtClean="0"/>
              <a:t>Background </a:t>
            </a:r>
          </a:p>
          <a:p>
            <a:pPr algn="l"/>
            <a:r>
              <a:rPr lang="en-US" dirty="0" smtClean="0"/>
              <a:t>Objectives </a:t>
            </a:r>
          </a:p>
          <a:p>
            <a:pPr algn="l"/>
            <a:r>
              <a:rPr lang="en-US" dirty="0" smtClean="0"/>
              <a:t>Results </a:t>
            </a:r>
          </a:p>
          <a:p>
            <a:pPr algn="l"/>
            <a:r>
              <a:rPr lang="en-US" dirty="0" smtClean="0"/>
              <a:t>Brief Summary </a:t>
            </a:r>
          </a:p>
          <a:p>
            <a:pPr algn="l"/>
            <a:r>
              <a:rPr lang="en-US" dirty="0" smtClean="0"/>
              <a:t>Critique </a:t>
            </a:r>
          </a:p>
          <a:p>
            <a:pPr algn="l"/>
            <a:r>
              <a:rPr lang="en-US" dirty="0" smtClean="0"/>
              <a:t>Conclusion </a:t>
            </a:r>
          </a:p>
          <a:p>
            <a:pPr algn="l"/>
            <a:r>
              <a:rPr lang="en-US" dirty="0" smtClean="0"/>
              <a:t>Reference </a:t>
            </a:r>
          </a:p>
          <a:p>
            <a:pPr algn="l"/>
            <a:r>
              <a:rPr lang="en-US" dirty="0" smtClean="0"/>
              <a:t>Prepared By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7405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 </a:t>
            </a:r>
            <a:r>
              <a:rPr lang="en-US" dirty="0" smtClean="0"/>
              <a:t>Text  referencing :</a:t>
            </a:r>
          </a:p>
          <a:p>
            <a:pPr algn="l"/>
            <a:r>
              <a:rPr lang="en-US" dirty="0" smtClean="0"/>
              <a:t>One Author :  Topic  (  </a:t>
            </a:r>
            <a:r>
              <a:rPr lang="en-US" dirty="0" err="1" smtClean="0"/>
              <a:t>Glasser</a:t>
            </a:r>
            <a:r>
              <a:rPr lang="en-US" dirty="0" smtClean="0"/>
              <a:t>, 2019)</a:t>
            </a:r>
          </a:p>
          <a:p>
            <a:pPr algn="l"/>
            <a:r>
              <a:rPr lang="en-US" dirty="0" smtClean="0"/>
              <a:t>Two   Author : Topic : (Saba &amp; Mc </a:t>
            </a:r>
            <a:r>
              <a:rPr lang="en-US" dirty="0" err="1" smtClean="0"/>
              <a:t>Cromic</a:t>
            </a:r>
            <a:r>
              <a:rPr lang="en-US" dirty="0" smtClean="0"/>
              <a:t> , 2019 )</a:t>
            </a:r>
          </a:p>
          <a:p>
            <a:pPr algn="l"/>
            <a:r>
              <a:rPr lang="en-US" dirty="0" smtClean="0"/>
              <a:t>Three to five Author : ( </a:t>
            </a:r>
            <a:r>
              <a:rPr lang="en-US" dirty="0" err="1" smtClean="0"/>
              <a:t>Lunney</a:t>
            </a:r>
            <a:r>
              <a:rPr lang="en-US" dirty="0" smtClean="0"/>
              <a:t>  et al., 2019)</a:t>
            </a:r>
          </a:p>
          <a:p>
            <a:pPr algn="l"/>
            <a:r>
              <a:rPr lang="en-US" dirty="0" smtClean="0"/>
              <a:t>Organization :</a:t>
            </a:r>
          </a:p>
          <a:p>
            <a:pPr algn="l"/>
            <a:r>
              <a:rPr lang="en-US" dirty="0" smtClean="0"/>
              <a:t>American  Nurses  Association { ANA }, 2007</a:t>
            </a:r>
          </a:p>
          <a:p>
            <a:pPr algn="l"/>
            <a:r>
              <a:rPr lang="en-US" dirty="0" smtClean="0"/>
              <a:t>Quote : </a:t>
            </a:r>
          </a:p>
          <a:p>
            <a:pPr algn="l"/>
            <a:r>
              <a:rPr lang="en-US" dirty="0" smtClean="0"/>
              <a:t>“ Leadership and management are  related  subjects “</a:t>
            </a:r>
          </a:p>
          <a:p>
            <a:pPr algn="l"/>
            <a:r>
              <a:rPr lang="en-US" dirty="0" smtClean="0"/>
              <a:t> (Huber, 2007, chap. 1,p 25)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29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Reference from  Book</a:t>
            </a:r>
          </a:p>
          <a:p>
            <a:pPr algn="l"/>
            <a:r>
              <a:rPr lang="en-US" dirty="0" smtClean="0"/>
              <a:t>Saba, V., &amp; Mc </a:t>
            </a:r>
            <a:r>
              <a:rPr lang="en-US" dirty="0" err="1" smtClean="0"/>
              <a:t>Cromic</a:t>
            </a:r>
            <a:r>
              <a:rPr lang="en-US" dirty="0" smtClean="0"/>
              <a:t> , K.(2006) Essentials of nursing  informatics ( 4</a:t>
            </a:r>
            <a:r>
              <a:rPr lang="en-US" baseline="30000" dirty="0" smtClean="0"/>
              <a:t>th</a:t>
            </a:r>
            <a:r>
              <a:rPr lang="en-US" dirty="0" smtClean="0"/>
              <a:t> Ed,).New York :  Mc </a:t>
            </a:r>
            <a:r>
              <a:rPr lang="en-US" dirty="0" err="1" smtClean="0"/>
              <a:t>Graw</a:t>
            </a:r>
            <a:r>
              <a:rPr lang="en-US" dirty="0" smtClean="0"/>
              <a:t> – Hill .</a:t>
            </a:r>
          </a:p>
          <a:p>
            <a:pPr algn="l"/>
            <a:r>
              <a:rPr lang="en-US" dirty="0" smtClean="0"/>
              <a:t>Journal Article :</a:t>
            </a:r>
          </a:p>
          <a:p>
            <a:pPr algn="l"/>
            <a:r>
              <a:rPr lang="en-US" dirty="0" err="1" smtClean="0"/>
              <a:t>Thoroddsen</a:t>
            </a:r>
            <a:r>
              <a:rPr lang="en-US" dirty="0" smtClean="0"/>
              <a:t>, A. &amp; </a:t>
            </a:r>
            <a:r>
              <a:rPr lang="en-US" dirty="0" err="1" smtClean="0"/>
              <a:t>Thorsteinsson</a:t>
            </a:r>
            <a:r>
              <a:rPr lang="en-US" dirty="0" smtClean="0"/>
              <a:t>, H. (2002). Nursing  diagnosis taxonomy. </a:t>
            </a:r>
            <a:r>
              <a:rPr lang="en-US" i="1" dirty="0" smtClean="0"/>
              <a:t>Journal of Advanced Nursing . </a:t>
            </a:r>
            <a:r>
              <a:rPr lang="en-US" dirty="0" smtClean="0"/>
              <a:t>37(4), 372- 381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Internet :</a:t>
            </a:r>
          </a:p>
          <a:p>
            <a:pPr algn="l"/>
            <a:r>
              <a:rPr lang="en-US" dirty="0" smtClean="0"/>
              <a:t>Keenan, G., (2004) Use of  Standardized Nursing  Language  will  Make Nursing  Visible. Retrieved February  4, 2008 from </a:t>
            </a:r>
          </a:p>
          <a:p>
            <a:pPr algn="l"/>
            <a:r>
              <a:rPr lang="en-US" u="sng" dirty="0" smtClean="0"/>
              <a:t>http://www.minuarses.org/prac/snl/snlvisible.shtml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358641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52736"/>
            <a:ext cx="7205424" cy="388843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           </a:t>
            </a:r>
          </a:p>
          <a:p>
            <a:pPr algn="l"/>
            <a:endParaRPr lang="en-US" sz="3200" dirty="0" smtClean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3620886"/>
              </p:ext>
            </p:extLst>
          </p:nvPr>
        </p:nvGraphicFramePr>
        <p:xfrm>
          <a:off x="971600" y="1052736"/>
          <a:ext cx="7560840" cy="388843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672408"/>
                <a:gridCol w="3888432"/>
              </a:tblGrid>
              <a:tr h="521793">
                <a:tc>
                  <a:txBody>
                    <a:bodyPr/>
                    <a:lstStyle/>
                    <a:p>
                      <a:pPr lvl="1" algn="l"/>
                      <a:r>
                        <a:rPr lang="en-US" dirty="0" smtClean="0"/>
                        <a:t>Promote  Patient  Health care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endParaRPr lang="en-US" dirty="0"/>
                    </a:p>
                  </a:txBody>
                  <a:tcPr/>
                </a:tc>
              </a:tr>
              <a:tr h="5217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Prevent  Bias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Review of  Literature </a:t>
                      </a:r>
                      <a:endParaRPr lang="en-US" dirty="0"/>
                    </a:p>
                  </a:txBody>
                  <a:tcPr/>
                </a:tc>
              </a:tr>
              <a:tr h="5217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Promote  Research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Provide  Evidence </a:t>
                      </a:r>
                      <a:endParaRPr lang="en-US" dirty="0"/>
                    </a:p>
                  </a:txBody>
                  <a:tcPr/>
                </a:tc>
              </a:tr>
              <a:tr h="90063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Effective  Health  Care  Budget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Compare  with </a:t>
                      </a:r>
                      <a:r>
                        <a:rPr lang="en-US" baseline="0" dirty="0" smtClean="0"/>
                        <a:t> International     Morbidity &amp; Mortality  Statistics </a:t>
                      </a:r>
                      <a:endParaRPr lang="en-US" dirty="0"/>
                    </a:p>
                  </a:txBody>
                  <a:tcPr/>
                </a:tc>
              </a:tr>
              <a:tr h="90063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 Effective  Care  in the  health  care  System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Maintain  Effective</a:t>
                      </a:r>
                      <a:r>
                        <a:rPr lang="en-US" baseline="0" dirty="0" smtClean="0"/>
                        <a:t>  health  care  measures </a:t>
                      </a:r>
                      <a:endParaRPr lang="en-US" dirty="0"/>
                    </a:p>
                  </a:txBody>
                  <a:tcPr/>
                </a:tc>
              </a:tr>
              <a:tr h="52179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58289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6000" dirty="0" smtClean="0">
                <a:solidFill>
                  <a:schemeClr val="accent3"/>
                </a:solidFill>
                <a:latin typeface="Algerian" pitchFamily="82" charset="0"/>
              </a:rPr>
              <a:t>Thank  you </a:t>
            </a:r>
            <a:endParaRPr lang="ar-OM" sz="6000" dirty="0">
              <a:solidFill>
                <a:schemeClr val="accent3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5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EBP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520940" cy="357984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</a:p>
          <a:p>
            <a:pPr marL="0" indent="0" algn="l">
              <a:buNone/>
            </a:pPr>
            <a:r>
              <a:rPr lang="en-US" sz="2800" b="0" dirty="0" smtClean="0"/>
              <a:t>Is an Inter disciplinary Approach  to clinical  practice</a:t>
            </a:r>
          </a:p>
          <a:p>
            <a:pPr marL="0" indent="0" algn="l">
              <a:buNone/>
            </a:pPr>
            <a:r>
              <a:rPr lang="en-US" sz="2800" b="0" dirty="0" smtClean="0"/>
              <a:t>It  started  in the year 1992  in  Medicine  EBM</a:t>
            </a:r>
          </a:p>
          <a:p>
            <a:pPr marL="0" indent="0" algn="l">
              <a:buNone/>
            </a:pPr>
            <a:r>
              <a:rPr lang="en-US" sz="2800" b="0" dirty="0" smtClean="0"/>
              <a:t>Later Dentistry, Nursing, Psychiatry, Education &amp;  Library  sciences. 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endParaRPr lang="ar-OM" dirty="0"/>
          </a:p>
        </p:txBody>
      </p:sp>
    </p:spTree>
    <p:extLst>
      <p:ext uri="{BB962C8B-B14F-4D97-AF65-F5344CB8AC3E}">
        <p14:creationId xmlns="" xmlns:p14="http://schemas.microsoft.com/office/powerpoint/2010/main" val="29474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What  is  EBP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It is comprised of research findings </a:t>
            </a:r>
          </a:p>
          <a:p>
            <a:pPr marL="0" indent="0" algn="l"/>
            <a:r>
              <a:rPr lang="en-US" sz="2000" dirty="0" smtClean="0"/>
              <a:t>Systematic  collection of data </a:t>
            </a:r>
          </a:p>
          <a:p>
            <a:pPr marL="0" indent="0" algn="l"/>
            <a:r>
              <a:rPr lang="en-US" sz="2000" dirty="0" smtClean="0"/>
              <a:t>Observation </a:t>
            </a:r>
          </a:p>
          <a:p>
            <a:pPr marL="0" indent="0" algn="l"/>
            <a:r>
              <a:rPr lang="en-US" sz="2000" dirty="0" smtClean="0"/>
              <a:t>Experiment</a:t>
            </a:r>
          </a:p>
          <a:p>
            <a:pPr marL="0" indent="0" algn="l"/>
            <a:r>
              <a:rPr lang="en-US" sz="2000" dirty="0" smtClean="0"/>
              <a:t>Formulation of Question </a:t>
            </a:r>
          </a:p>
          <a:p>
            <a:pPr marL="0" indent="0" algn="l"/>
            <a:r>
              <a:rPr lang="en-US" sz="2000" dirty="0" smtClean="0"/>
              <a:t>Testing  Hypothesis </a:t>
            </a:r>
          </a:p>
          <a:p>
            <a:pPr marL="0" indent="0" algn="l"/>
            <a:r>
              <a:rPr lang="en-US" sz="2000" dirty="0" smtClean="0"/>
              <a:t>Patient  character </a:t>
            </a:r>
          </a:p>
          <a:p>
            <a:pPr marL="0" indent="0" algn="l"/>
            <a:r>
              <a:rPr lang="en-US" sz="2000" dirty="0" smtClean="0"/>
              <a:t>Client needs </a:t>
            </a:r>
          </a:p>
          <a:p>
            <a:pPr marL="0" indent="0" algn="l"/>
            <a:r>
              <a:rPr lang="en-US" sz="2000" dirty="0" smtClean="0"/>
              <a:t>Situation 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OM" dirty="0"/>
          </a:p>
        </p:txBody>
      </p:sp>
    </p:spTree>
    <p:extLst>
      <p:ext uri="{BB962C8B-B14F-4D97-AF65-F5344CB8AC3E}">
        <p14:creationId xmlns="" xmlns:p14="http://schemas.microsoft.com/office/powerpoint/2010/main" val="5287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goal of EBP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3816424"/>
          </a:xfrm>
        </p:spPr>
        <p:txBody>
          <a:bodyPr/>
          <a:lstStyle/>
          <a:p>
            <a:pPr algn="l"/>
            <a:r>
              <a:rPr lang="en-US" sz="2400" b="0" dirty="0"/>
              <a:t>I</a:t>
            </a:r>
            <a:r>
              <a:rPr lang="en-US" sz="2400" b="0" dirty="0" smtClean="0"/>
              <a:t>ntegration </a:t>
            </a:r>
            <a:r>
              <a:rPr lang="en-US" sz="2400" b="0" dirty="0"/>
              <a:t>of:</a:t>
            </a:r>
            <a:r>
              <a:rPr lang="en-US" b="0" dirty="0"/>
              <a:t> </a:t>
            </a:r>
            <a:endParaRPr lang="en-US" sz="2400" b="0" dirty="0" smtClean="0"/>
          </a:p>
          <a:p>
            <a:pPr algn="l">
              <a:buAutoNum type="alphaLcParenBoth"/>
            </a:pPr>
            <a:r>
              <a:rPr lang="en-US" sz="2400" b="0" dirty="0" smtClean="0"/>
              <a:t>Clinical expertise/expert opinion, </a:t>
            </a:r>
          </a:p>
          <a:p>
            <a:pPr algn="l">
              <a:buAutoNum type="alphaLcParenBoth"/>
            </a:pPr>
            <a:r>
              <a:rPr lang="en-US" sz="2400" b="0" dirty="0" smtClean="0"/>
              <a:t>External</a:t>
            </a:r>
            <a:r>
              <a:rPr lang="en-US" sz="2400" b="0" dirty="0"/>
              <a:t> scientific evidence, </a:t>
            </a:r>
            <a:endParaRPr lang="en-US" sz="2400" b="0" dirty="0" smtClean="0"/>
          </a:p>
          <a:p>
            <a:pPr algn="l">
              <a:buAutoNum type="alphaLcParenBoth"/>
            </a:pPr>
            <a:r>
              <a:rPr lang="en-US" sz="2400" b="0" dirty="0" smtClean="0"/>
              <a:t>Client/patient/caregiver</a:t>
            </a:r>
            <a:r>
              <a:rPr lang="en-US" sz="2400" b="0" dirty="0"/>
              <a:t> perspectives to provide high-quality services </a:t>
            </a:r>
            <a:endParaRPr lang="en-US" sz="2400" b="0" dirty="0" smtClean="0"/>
          </a:p>
          <a:p>
            <a:pPr algn="l">
              <a:buAutoNum type="alphaLcParenBoth"/>
            </a:pPr>
            <a:r>
              <a:rPr lang="en-US" sz="2400" b="0" dirty="0" smtClean="0"/>
              <a:t>The </a:t>
            </a:r>
            <a:r>
              <a:rPr lang="en-US" sz="2400" b="0" dirty="0"/>
              <a:t>interests, values, needs, and choices of the individuals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9610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Definition 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0" dirty="0"/>
              <a:t>Evidence  based  practice  means  collective  research  findings  to implementing   effective  interventions,  </a:t>
            </a:r>
            <a:r>
              <a:rPr lang="en-US" sz="2400" b="0" dirty="0" smtClean="0"/>
              <a:t>Promote  </a:t>
            </a:r>
            <a:r>
              <a:rPr lang="en-US" sz="2400" b="0" dirty="0"/>
              <a:t>patient  health and  provide </a:t>
            </a:r>
            <a:r>
              <a:rPr lang="en-US" sz="2400" b="0" dirty="0" smtClean="0"/>
              <a:t>quality, </a:t>
            </a:r>
            <a:r>
              <a:rPr lang="en-US" sz="2400" b="0" dirty="0"/>
              <a:t>cost  effective  care  in the  health  care  system.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  <a:r>
              <a:rPr lang="en-US" sz="2400" dirty="0" smtClean="0">
                <a:solidFill>
                  <a:schemeClr val="accent2"/>
                </a:solidFill>
              </a:rPr>
              <a:t>EBP </a:t>
            </a:r>
            <a:r>
              <a:rPr lang="en-US" sz="2400" dirty="0">
                <a:solidFill>
                  <a:schemeClr val="accent2"/>
                </a:solidFill>
              </a:rPr>
              <a:t>based  on 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marL="0" indent="0" algn="l" rtl="0">
              <a:buNone/>
            </a:pPr>
            <a:r>
              <a:rPr lang="en-US" sz="2400" b="0" dirty="0" smtClean="0"/>
              <a:t>Description </a:t>
            </a:r>
            <a:endParaRPr lang="en-US" sz="2400" b="0" dirty="0"/>
          </a:p>
          <a:p>
            <a:pPr marL="0" indent="0" algn="l" rtl="0">
              <a:buNone/>
            </a:pPr>
            <a:r>
              <a:rPr lang="en-US" sz="2400" b="0" dirty="0" smtClean="0"/>
              <a:t> Explanation </a:t>
            </a:r>
          </a:p>
          <a:p>
            <a:pPr marL="0" indent="0" algn="l" rtl="0">
              <a:buNone/>
            </a:pPr>
            <a:r>
              <a:rPr lang="en-US" sz="2400" b="0" dirty="0" smtClean="0"/>
              <a:t> Prediction </a:t>
            </a:r>
          </a:p>
          <a:p>
            <a:pPr marL="0" indent="0" algn="l">
              <a:buNone/>
            </a:pPr>
            <a:r>
              <a:rPr lang="en-US" sz="2400" b="0" dirty="0" smtClean="0"/>
              <a:t> Control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41654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chemeClr val="accent2"/>
                </a:solidFill>
              </a:rPr>
              <a:t>5A’S of  EBP Process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0" dirty="0" smtClean="0"/>
              <a:t>Ask</a:t>
            </a:r>
          </a:p>
          <a:p>
            <a:pPr algn="l" rtl="0"/>
            <a:r>
              <a:rPr lang="en-US" sz="2400" b="0" dirty="0" smtClean="0"/>
              <a:t>Acquire</a:t>
            </a:r>
          </a:p>
          <a:p>
            <a:pPr algn="l" rtl="0"/>
            <a:r>
              <a:rPr lang="en-US" sz="2400" b="0" dirty="0" smtClean="0"/>
              <a:t>Appraise</a:t>
            </a:r>
          </a:p>
          <a:p>
            <a:pPr algn="l" rtl="0"/>
            <a:r>
              <a:rPr lang="en-US" sz="2400" b="0" dirty="0" smtClean="0"/>
              <a:t>Apply </a:t>
            </a:r>
          </a:p>
          <a:p>
            <a:pPr algn="l" rtl="0"/>
            <a:r>
              <a:rPr lang="en-US" sz="2400" b="0" dirty="0" smtClean="0"/>
              <a:t>Analysis 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4143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Research 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sz="2400" b="0" dirty="0" smtClean="0"/>
              <a:t>Research </a:t>
            </a:r>
            <a:r>
              <a:rPr lang="en-US" sz="2400" b="0" dirty="0"/>
              <a:t>means to </a:t>
            </a:r>
            <a:endParaRPr lang="en-US" sz="2400" b="0" dirty="0" smtClean="0"/>
          </a:p>
          <a:p>
            <a:pPr marL="0" indent="0" algn="l" rtl="0">
              <a:buNone/>
            </a:pPr>
            <a:r>
              <a:rPr lang="en-US" sz="2400" b="0" dirty="0" smtClean="0"/>
              <a:t>Search  or </a:t>
            </a:r>
            <a:r>
              <a:rPr lang="en-US" sz="2400" b="0" dirty="0"/>
              <a:t>Examine </a:t>
            </a:r>
            <a:r>
              <a:rPr lang="en-US" sz="2400" b="0" dirty="0" smtClean="0"/>
              <a:t>Carefully</a:t>
            </a:r>
            <a:endParaRPr lang="en-US" sz="2400" b="0" dirty="0"/>
          </a:p>
          <a:p>
            <a:pPr marL="0" indent="0" algn="l" rtl="0">
              <a:buNone/>
            </a:pPr>
            <a:r>
              <a:rPr lang="en-US" sz="2400" b="0" dirty="0"/>
              <a:t>It is Systematic inquiry to answer questions </a:t>
            </a:r>
            <a:r>
              <a:rPr lang="en-US" sz="2400" b="0" dirty="0" smtClean="0"/>
              <a:t> or </a:t>
            </a:r>
            <a:r>
              <a:rPr lang="en-US" sz="2400" b="0" dirty="0"/>
              <a:t>Solve problems. </a:t>
            </a:r>
            <a:endParaRPr lang="ar-OM" sz="2400" b="0" dirty="0"/>
          </a:p>
        </p:txBody>
      </p:sp>
    </p:spTree>
    <p:extLst>
      <p:ext uri="{BB962C8B-B14F-4D97-AF65-F5344CB8AC3E}">
        <p14:creationId xmlns="" xmlns:p14="http://schemas.microsoft.com/office/powerpoint/2010/main" val="39270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Quantitative Research </a:t>
            </a:r>
            <a:endParaRPr lang="ar-OM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400" b="0" dirty="0" smtClean="0"/>
              <a:t>It  </a:t>
            </a:r>
            <a:r>
              <a:rPr lang="en-US" sz="2400" b="0" dirty="0"/>
              <a:t>is </a:t>
            </a:r>
            <a:r>
              <a:rPr lang="en-US" sz="2400" b="0" dirty="0" smtClean="0"/>
              <a:t>formal, objective , based  </a:t>
            </a:r>
            <a:r>
              <a:rPr lang="en-US" sz="2400" b="0" dirty="0"/>
              <a:t>on Numerical  data . Exam  variables &amp; cause and  effective  relationship. Test  a  Theory.  Uses Structured  Interviews  , questionnaire, observation , scales &amp; Statistical  Analysis</a:t>
            </a:r>
            <a:r>
              <a:rPr lang="en-US" b="0" dirty="0"/>
              <a:t>. </a:t>
            </a:r>
            <a:endParaRPr lang="en-US" b="0" dirty="0" smtClean="0"/>
          </a:p>
          <a:p>
            <a:pPr algn="l" rtl="0"/>
            <a:r>
              <a:rPr lang="en-US" b="0" dirty="0"/>
              <a:t> </a:t>
            </a:r>
            <a:endParaRPr lang="ar-OM" b="0" dirty="0"/>
          </a:p>
        </p:txBody>
      </p:sp>
    </p:spTree>
    <p:extLst>
      <p:ext uri="{BB962C8B-B14F-4D97-AF65-F5344CB8AC3E}">
        <p14:creationId xmlns="" xmlns:p14="http://schemas.microsoft.com/office/powerpoint/2010/main" val="34816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342</TotalTime>
  <Words>824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Angles</vt:lpstr>
      <vt:lpstr>Evidence  Based  Practice &amp;journal club &amp;          referencing </vt:lpstr>
      <vt:lpstr>Evidence  Based  Practice </vt:lpstr>
      <vt:lpstr>EBP</vt:lpstr>
      <vt:lpstr>What  is  EBP</vt:lpstr>
      <vt:lpstr>The goal of EBP</vt:lpstr>
      <vt:lpstr>Definition </vt:lpstr>
      <vt:lpstr>5A’S of  EBP Process</vt:lpstr>
      <vt:lpstr>Research </vt:lpstr>
      <vt:lpstr>Quantitative Research </vt:lpstr>
      <vt:lpstr>Quantitative Research  studies</vt:lpstr>
      <vt:lpstr>Qualitative  Research  </vt:lpstr>
      <vt:lpstr>Qualitative  Research   Studies</vt:lpstr>
      <vt:lpstr>Descriptive  Research</vt:lpstr>
      <vt:lpstr>Types of  quantitative  Studies  </vt:lpstr>
      <vt:lpstr>Quasi Experimental  Research  </vt:lpstr>
      <vt:lpstr>Research  Process</vt:lpstr>
      <vt:lpstr>Formulating  Research  Problem</vt:lpstr>
      <vt:lpstr>Factors for  Considering  Appropriate  Research  Study</vt:lpstr>
      <vt:lpstr>Problem   Statement</vt:lpstr>
      <vt:lpstr>Statement  Purpose</vt:lpstr>
      <vt:lpstr>Research steps</vt:lpstr>
      <vt:lpstr>Journal club  &amp; referencing </vt:lpstr>
      <vt:lpstr>Journal club</vt:lpstr>
      <vt:lpstr>Learning  objectives</vt:lpstr>
      <vt:lpstr>Content </vt:lpstr>
      <vt:lpstr>Referencing </vt:lpstr>
      <vt:lpstr>Referencing </vt:lpstr>
      <vt:lpstr>conclusion</vt:lpstr>
      <vt:lpstr>Slide 29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 Based  Practice</dc:title>
  <dc:creator>Al Masarah Alshifa 3+ Common User</dc:creator>
  <cp:lastModifiedBy>library</cp:lastModifiedBy>
  <cp:revision>65</cp:revision>
  <cp:lastPrinted>2016-02-16T10:31:53Z</cp:lastPrinted>
  <dcterms:created xsi:type="dcterms:W3CDTF">2013-03-20T04:58:50Z</dcterms:created>
  <dcterms:modified xsi:type="dcterms:W3CDTF">2021-04-05T07:06:15Z</dcterms:modified>
</cp:coreProperties>
</file>