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3/31/2021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3/31/2021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r"/>
            <a:r>
              <a:rPr lang="en-US" dirty="0" smtClean="0">
                <a:solidFill>
                  <a:schemeClr val="tx1"/>
                </a:solidFill>
              </a:rPr>
              <a:t>By: </a:t>
            </a:r>
            <a:r>
              <a:rPr lang="en-US" dirty="0" err="1" smtClean="0">
                <a:solidFill>
                  <a:schemeClr val="tx1"/>
                </a:solidFill>
              </a:rPr>
              <a:t>Mrs.Mercy</a:t>
            </a:r>
            <a:r>
              <a:rPr lang="en-US" dirty="0" smtClean="0">
                <a:solidFill>
                  <a:schemeClr val="tx1"/>
                </a:solidFill>
              </a:rPr>
              <a:t> </a:t>
            </a:r>
          </a:p>
          <a:p>
            <a:pPr algn="r"/>
            <a:r>
              <a:rPr lang="en-US" dirty="0" err="1" smtClean="0">
                <a:solidFill>
                  <a:schemeClr val="tx1"/>
                </a:solidFill>
              </a:rPr>
              <a:t>Asst.Prof.Dept</a:t>
            </a:r>
            <a:r>
              <a:rPr lang="en-US" dirty="0" smtClean="0">
                <a:solidFill>
                  <a:schemeClr val="tx1"/>
                </a:solidFill>
              </a:rPr>
              <a:t> of MHN</a:t>
            </a:r>
            <a:endParaRPr lang="en-IN" dirty="0">
              <a:solidFill>
                <a:schemeClr val="tx1"/>
              </a:solidFill>
            </a:endParaRPr>
          </a:p>
        </p:txBody>
      </p:sp>
      <p:sp>
        <p:nvSpPr>
          <p:cNvPr id="2" name="Title 1"/>
          <p:cNvSpPr>
            <a:spLocks noGrp="1"/>
          </p:cNvSpPr>
          <p:nvPr>
            <p:ph type="ctrTitle"/>
          </p:nvPr>
        </p:nvSpPr>
        <p:spPr/>
        <p:txBody>
          <a:bodyPr/>
          <a:lstStyle/>
          <a:p>
            <a:r>
              <a:rPr lang="en-US" dirty="0" smtClean="0"/>
              <a:t>RIGHTS OF MENTALLY ILL PATIENTS</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HUMAN RIGHTS :-</a:t>
            </a:r>
            <a:endParaRPr lang="en-IN" dirty="0"/>
          </a:p>
        </p:txBody>
      </p:sp>
      <p:sp>
        <p:nvSpPr>
          <p:cNvPr id="3" name="Content Placeholder 2"/>
          <p:cNvSpPr>
            <a:spLocks noGrp="1"/>
          </p:cNvSpPr>
          <p:nvPr>
            <p:ph sz="quarter" idx="1"/>
          </p:nvPr>
        </p:nvSpPr>
        <p:spPr/>
        <p:txBody>
          <a:bodyPr/>
          <a:lstStyle/>
          <a:p>
            <a:pPr algn="just"/>
            <a:r>
              <a:rPr lang="en-IN" dirty="0" smtClean="0"/>
              <a:t>The simplest way defining human rights is that they are about balancing the inalienable rights of all of us as human being within the community regardless differences in birth ,social origin, gender ,</a:t>
            </a:r>
            <a:r>
              <a:rPr lang="en-IN" dirty="0" err="1" smtClean="0"/>
              <a:t>physcial</a:t>
            </a:r>
            <a:r>
              <a:rPr lang="en-IN" dirty="0" smtClean="0"/>
              <a:t> differences ,faith and belief ,ideology ,nationality and so on.</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dirty="0" smtClean="0"/>
              <a:t>THE PSYCHIATRIC PATIENTS CURRENTLY HAVE THE FOLLOWING RIGHTS:-</a:t>
            </a:r>
            <a:endParaRPr lang="en-IN" sz="3600" dirty="0"/>
          </a:p>
        </p:txBody>
      </p:sp>
      <p:sp>
        <p:nvSpPr>
          <p:cNvPr id="3" name="Content Placeholder 2"/>
          <p:cNvSpPr>
            <a:spLocks noGrp="1"/>
          </p:cNvSpPr>
          <p:nvPr>
            <p:ph sz="quarter" idx="1"/>
          </p:nvPr>
        </p:nvSpPr>
        <p:spPr/>
        <p:txBody>
          <a:bodyPr>
            <a:normAutofit/>
          </a:bodyPr>
          <a:lstStyle/>
          <a:p>
            <a:r>
              <a:rPr lang="en-IN" dirty="0" smtClean="0"/>
              <a:t>Right to communicate with people outside the hospital through correspondence, telephone, and personal visits. </a:t>
            </a:r>
          </a:p>
          <a:p>
            <a:r>
              <a:rPr lang="en-IN" dirty="0" smtClean="0"/>
              <a:t>Right to wear clothing and personal effects with them in the hospital </a:t>
            </a:r>
          </a:p>
          <a:p>
            <a:r>
              <a:rPr lang="en-IN" dirty="0" smtClean="0"/>
              <a:t> Right to religious freedom </a:t>
            </a:r>
          </a:p>
          <a:p>
            <a:r>
              <a:rPr lang="en-IN" dirty="0" smtClean="0"/>
              <a:t> Right to be employed if possible </a:t>
            </a:r>
          </a:p>
          <a:p>
            <a:r>
              <a:rPr lang="en-IN" dirty="0" smtClean="0"/>
              <a:t>Right to manage and dispose of property </a:t>
            </a:r>
          </a:p>
          <a:p>
            <a:r>
              <a:rPr lang="en-IN" dirty="0" smtClean="0"/>
              <a:t>Right to execute bills</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943600"/>
          </a:xfrm>
        </p:spPr>
        <p:txBody>
          <a:bodyPr>
            <a:normAutofit/>
          </a:bodyPr>
          <a:lstStyle/>
          <a:p>
            <a:r>
              <a:rPr lang="en-IN" dirty="0" smtClean="0"/>
              <a:t> Right to education </a:t>
            </a:r>
          </a:p>
          <a:p>
            <a:r>
              <a:rPr lang="en-IN" dirty="0" smtClean="0"/>
              <a:t> Right to habeas corpus </a:t>
            </a:r>
          </a:p>
          <a:p>
            <a:r>
              <a:rPr lang="en-IN" dirty="0" smtClean="0"/>
              <a:t>Right to independent psychiatric examination</a:t>
            </a:r>
          </a:p>
          <a:p>
            <a:r>
              <a:rPr lang="en-IN" dirty="0" smtClean="0"/>
              <a:t> Right to civil service status </a:t>
            </a:r>
          </a:p>
          <a:p>
            <a:r>
              <a:rPr lang="en-IN" dirty="0" smtClean="0"/>
              <a:t>Right to retain licences, privileges, or permits established by law, such as a driver’s or professional licence </a:t>
            </a:r>
          </a:p>
          <a:p>
            <a:r>
              <a:rPr lang="en-IN" dirty="0" smtClean="0"/>
              <a:t> Right to sue or be sued </a:t>
            </a:r>
          </a:p>
          <a:p>
            <a:r>
              <a:rPr lang="en-IN" dirty="0" smtClean="0"/>
              <a:t> Right to marry and divorce </a:t>
            </a:r>
          </a:p>
          <a:p>
            <a:r>
              <a:rPr lang="en-IN" dirty="0" smtClean="0"/>
              <a:t> Right to make purchase </a:t>
            </a:r>
          </a:p>
          <a:p>
            <a:r>
              <a:rPr lang="en-IN" dirty="0" smtClean="0"/>
              <a:t>Right to hygienic condition</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8229600" cy="5364163"/>
          </a:xfrm>
        </p:spPr>
        <p:txBody>
          <a:bodyPr/>
          <a:lstStyle/>
          <a:p>
            <a:r>
              <a:rPr lang="en-IN" dirty="0" smtClean="0"/>
              <a:t>Right not to be subject to unnecessary mechanical restraints </a:t>
            </a:r>
          </a:p>
          <a:p>
            <a:r>
              <a:rPr lang="en-IN" dirty="0" smtClean="0"/>
              <a:t>Right to periodic review of status </a:t>
            </a:r>
          </a:p>
          <a:p>
            <a:r>
              <a:rPr lang="en-IN" dirty="0" smtClean="0"/>
              <a:t>Right to legal representation</a:t>
            </a:r>
          </a:p>
          <a:p>
            <a:r>
              <a:rPr lang="en-IN" dirty="0" smtClean="0"/>
              <a:t> Right to privacy </a:t>
            </a:r>
          </a:p>
          <a:p>
            <a:r>
              <a:rPr lang="en-IN" dirty="0" smtClean="0"/>
              <a:t>Right to informed consent  Right to treatment </a:t>
            </a:r>
          </a:p>
          <a:p>
            <a:r>
              <a:rPr lang="en-IN" dirty="0" smtClean="0"/>
              <a:t>Right to refuse treatment </a:t>
            </a:r>
          </a:p>
          <a:p>
            <a:r>
              <a:rPr lang="en-IN" dirty="0" smtClean="0"/>
              <a:t> Right to treatment in the least restrictive setting</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LEGAL ASPECTS:-</a:t>
            </a:r>
            <a:endParaRPr lang="en-IN" dirty="0"/>
          </a:p>
        </p:txBody>
      </p:sp>
      <p:sp>
        <p:nvSpPr>
          <p:cNvPr id="3" name="Content Placeholder 2"/>
          <p:cNvSpPr>
            <a:spLocks noGrp="1"/>
          </p:cNvSpPr>
          <p:nvPr>
            <p:ph sz="quarter" idx="1"/>
          </p:nvPr>
        </p:nvSpPr>
        <p:spPr/>
        <p:txBody>
          <a:bodyPr/>
          <a:lstStyle/>
          <a:p>
            <a:r>
              <a:rPr lang="en-IN" dirty="0" smtClean="0"/>
              <a:t>Legal aspects of mentally ill : </a:t>
            </a:r>
          </a:p>
          <a:p>
            <a:r>
              <a:rPr lang="en-IN" dirty="0" smtClean="0"/>
              <a:t> Civil commitment </a:t>
            </a:r>
          </a:p>
          <a:p>
            <a:r>
              <a:rPr lang="en-IN" dirty="0" smtClean="0"/>
              <a:t>Competence and informed consent to treatment </a:t>
            </a:r>
          </a:p>
          <a:p>
            <a:r>
              <a:rPr lang="en-IN" dirty="0" smtClean="0"/>
              <a:t> Confidentiality and the coordination of care </a:t>
            </a:r>
          </a:p>
          <a:p>
            <a:r>
              <a:rPr lang="en-IN" dirty="0" smtClean="0"/>
              <a:t> Right to treatment in the Hospital and community </a:t>
            </a:r>
          </a:p>
          <a:p>
            <a:r>
              <a:rPr lang="en-IN" dirty="0" err="1" smtClean="0"/>
              <a:t>Recommnedations</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ROLE OF NURSE IN PATIENT’S RIGHTS: </a:t>
            </a:r>
            <a:endParaRPr lang="en-IN" dirty="0"/>
          </a:p>
        </p:txBody>
      </p:sp>
      <p:sp>
        <p:nvSpPr>
          <p:cNvPr id="3" name="Content Placeholder 2"/>
          <p:cNvSpPr>
            <a:spLocks noGrp="1"/>
          </p:cNvSpPr>
          <p:nvPr>
            <p:ph sz="quarter" idx="1"/>
          </p:nvPr>
        </p:nvSpPr>
        <p:spPr/>
        <p:txBody>
          <a:bodyPr>
            <a:normAutofit/>
          </a:bodyPr>
          <a:lstStyle/>
          <a:p>
            <a:r>
              <a:rPr lang="en-IN" dirty="0" smtClean="0"/>
              <a:t>Right to health care that is accessible and meets professional standards , regardless of the setting </a:t>
            </a:r>
          </a:p>
          <a:p>
            <a:r>
              <a:rPr lang="en-IN" dirty="0" smtClean="0"/>
              <a:t>Right to courteous and individualized health care that is equitable, human , and given without discrimination based on race, colour, creed, sex, national origin, source of payment, or ethical or political beliefs </a:t>
            </a:r>
          </a:p>
          <a:p>
            <a:r>
              <a:rPr lang="en-IN" dirty="0" smtClean="0"/>
              <a:t> Right to information about their diagnosis, prognosis, and treatment , including alternatives to care and risks involved</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516563"/>
          </a:xfrm>
        </p:spPr>
        <p:txBody>
          <a:bodyPr>
            <a:normAutofit/>
          </a:bodyPr>
          <a:lstStyle/>
          <a:p>
            <a:r>
              <a:rPr lang="en-IN" dirty="0" smtClean="0"/>
              <a:t>Right to information about the qualifications, names, and titles of healthcare personnel </a:t>
            </a:r>
          </a:p>
          <a:p>
            <a:r>
              <a:rPr lang="en-IN" dirty="0" smtClean="0"/>
              <a:t>Right to refuse observation by those not directly involved in their care </a:t>
            </a:r>
          </a:p>
          <a:p>
            <a:r>
              <a:rPr lang="en-IN" dirty="0" smtClean="0"/>
              <a:t>Right to coordination and continuity of health care </a:t>
            </a:r>
          </a:p>
          <a:p>
            <a:r>
              <a:rPr lang="en-IN" dirty="0" smtClean="0"/>
              <a:t>Right to information on the charges for services, including the rights to challenge these charges</a:t>
            </a:r>
          </a:p>
          <a:p>
            <a:r>
              <a:rPr lang="en-IN" dirty="0" smtClean="0"/>
              <a:t> Above all, the right to be fully informed about all their rights in all health care settings.</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a:buNone/>
            </a:pPr>
            <a:r>
              <a:rPr lang="en-IN" sz="4000" dirty="0" smtClean="0"/>
              <a:t>THANK YOU</a:t>
            </a:r>
            <a:endParaRPr lang="en-IN" sz="4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TotalTime>
  <Words>356</Words>
  <Application>Microsoft Office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RIGHTS OF MENTALLY ILL PATIENTS</vt:lpstr>
      <vt:lpstr>HUMAN RIGHTS :-</vt:lpstr>
      <vt:lpstr>THE PSYCHIATRIC PATIENTS CURRENTLY HAVE THE FOLLOWING RIGHTS:-</vt:lpstr>
      <vt:lpstr>Slide 4</vt:lpstr>
      <vt:lpstr>Slide 5</vt:lpstr>
      <vt:lpstr>LEGAL ASPECTS:-</vt:lpstr>
      <vt:lpstr>ROLE OF NURSE IN PATIENT’S RIGHTS: </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RIGHTS OF MENTALLY ILL PATIENTS</dc:title>
  <dc:creator>Mercy</dc:creator>
  <cp:lastModifiedBy>library</cp:lastModifiedBy>
  <cp:revision>9</cp:revision>
  <dcterms:created xsi:type="dcterms:W3CDTF">2006-08-16T00:00:00Z</dcterms:created>
  <dcterms:modified xsi:type="dcterms:W3CDTF">2021-03-31T06:27:05Z</dcterms:modified>
</cp:coreProperties>
</file>