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metadata" ContentType="application/binary"/>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2160">
          <p15:clr>
            <a:srgbClr val="000000"/>
          </p15:clr>
        </p15:guide>
        <p15:guide id="2" pos="2880">
          <p15:clr>
            <a:srgbClr val="000000"/>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2" roundtripDataSignature="AMtx7mix3ItL2j5ykhVtvvLvmF9KFFFVXw=="/>
    </p:ext>
  </p:extLst>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customschemas.google.com/relationships/presentationmetadata" Target="metadata"/><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5" Type="http://schemas.openxmlformats.org/officeDocument/2006/relationships/theme" Target="theme/theme1.xml"/><Relationship Id="rId4" Type="http://schemas.openxmlformats.org/officeDocument/2006/relationships/slide" Target="slides/slide3.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8" name="Google Shape;88;p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4" name="Google Shape;94;p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9" name="Google Shape;99;p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5" name="Google Shape;105;p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1" name="Google Shape;111;p6: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8"/>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8"/>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14" name="Google Shape;14;p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N"/>
              <a:pPr marL="0" lvl="0" indent="0" algn="r" rtl="0">
                <a:spcBef>
                  <a:spcPts val="0"/>
                </a:spcBef>
                <a:spcAft>
                  <a:spcPts val="0"/>
                </a:spcAft>
                <a:buNone/>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7"/>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1" name="Google Shape;71;p1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N"/>
              <a:pPr marL="0" lvl="0" indent="0" algn="r" rtl="0">
                <a:spcBef>
                  <a:spcPts val="0"/>
                </a:spcBef>
                <a:spcAft>
                  <a:spcPts val="0"/>
                </a:spcAft>
                <a:buNone/>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18"/>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8"/>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7" name="Google Shape;77;p1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N"/>
              <a:pPr marL="0" lvl="0" indent="0" algn="r"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9"/>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9"/>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0" name="Google Shape;20;p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N"/>
              <a:pPr marL="0" lvl="0" indent="0" algn="r"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3"/>
        <p:cNvGrpSpPr/>
        <p:nvPr/>
      </p:nvGrpSpPr>
      <p:grpSpPr>
        <a:xfrm>
          <a:off x="0" y="0"/>
          <a:ext cx="0" cy="0"/>
          <a:chOff x="0" y="0"/>
          <a:chExt cx="0" cy="0"/>
        </a:xfrm>
      </p:grpSpPr>
      <p:sp>
        <p:nvSpPr>
          <p:cNvPr id="24" name="Google Shape;24;p1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1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1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N"/>
              <a:pPr marL="0" lvl="0" indent="0" algn="r" rtl="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11"/>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11"/>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30" name="Google Shape;30;p1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1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1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N"/>
              <a:pPr marL="0" lvl="0" indent="0" algn="r"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1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12"/>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6" name="Google Shape;36;p12"/>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7" name="Google Shape;37;p1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1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1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N"/>
              <a:pPr marL="0" lvl="0" indent="0" algn="r" rtl="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1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13"/>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3" name="Google Shape;43;p13"/>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4" name="Google Shape;44;p13"/>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5" name="Google Shape;45;p13"/>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6" name="Google Shape;46;p1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1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N"/>
              <a:pPr marL="0" lvl="0" indent="0" algn="r" rtl="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1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N"/>
              <a:pPr marL="0" lvl="0" indent="0" algn="r" rtl="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15"/>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15"/>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57" name="Google Shape;57;p15"/>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58" name="Google Shape;58;p1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1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N"/>
              <a:pPr marL="0" lvl="0" indent="0" algn="r" rtl="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6"/>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6"/>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normAutofit/>
          </a:bodyPr>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4" name="Google Shape;64;p16"/>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5" name="Google Shape;65;p1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N"/>
              <a:pPr marL="0" lvl="0" indent="0" algn="r" rtl="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7"/>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 name="Google Shape;8;p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IN"/>
              <a:pPr marL="0" lvl="0" indent="0" algn="r" rtl="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
          <p:cNvSpPr txBox="1">
            <a:spLocks noGrp="1"/>
          </p:cNvSpPr>
          <p:nvPr>
            <p:ph type="ctrTitle"/>
          </p:nvPr>
        </p:nvSpPr>
        <p:spPr>
          <a:xfrm>
            <a:off x="685800" y="2130425"/>
            <a:ext cx="7772400" cy="1470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en-IN"/>
              <a:t>STANDARDS OF PSYCHIATRIC NURSING PRACTICE </a:t>
            </a:r>
            <a:endParaRPr/>
          </a:p>
        </p:txBody>
      </p:sp>
      <p:sp>
        <p:nvSpPr>
          <p:cNvPr id="85" name="Google Shape;85;p1"/>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p>
            <a:pPr marL="0" lvl="0" indent="0" algn="r" rtl="0">
              <a:spcBef>
                <a:spcPts val="0"/>
              </a:spcBef>
              <a:spcAft>
                <a:spcPts val="0"/>
              </a:spcAft>
              <a:buClr>
                <a:schemeClr val="dk1"/>
              </a:buClr>
              <a:buSzPts val="3200"/>
              <a:buNone/>
            </a:pPr>
            <a:r>
              <a:rPr lang="en-IN">
                <a:solidFill>
                  <a:schemeClr val="dk1"/>
                </a:solidFill>
              </a:rPr>
              <a:t>By: Mrs.Mercy Deva Priya </a:t>
            </a:r>
            <a:endParaRPr/>
          </a:p>
          <a:p>
            <a:pPr marL="0" lvl="0" indent="0" algn="r" rtl="0">
              <a:spcBef>
                <a:spcPts val="640"/>
              </a:spcBef>
              <a:spcAft>
                <a:spcPts val="0"/>
              </a:spcAft>
              <a:buClr>
                <a:schemeClr val="dk1"/>
              </a:buClr>
              <a:buSzPts val="3200"/>
              <a:buNone/>
            </a:pPr>
            <a:r>
              <a:rPr lang="en-IN">
                <a:solidFill>
                  <a:schemeClr val="dk1"/>
                </a:solidFill>
              </a:rPr>
              <a:t>Asst.Prof.</a:t>
            </a:r>
            <a:endParaRPr/>
          </a:p>
          <a:p>
            <a:pPr marL="0" lvl="0" indent="0" algn="r" rtl="0">
              <a:spcBef>
                <a:spcPts val="640"/>
              </a:spcBef>
              <a:spcAft>
                <a:spcPts val="0"/>
              </a:spcAft>
              <a:buClr>
                <a:schemeClr val="dk1"/>
              </a:buClr>
              <a:buSzPts val="3200"/>
              <a:buNone/>
            </a:pPr>
            <a:r>
              <a:rPr lang="en-IN">
                <a:solidFill>
                  <a:schemeClr val="dk1"/>
                </a:solidFill>
              </a:rPr>
              <a:t>Dept of MHN</a:t>
            </a:r>
            <a:endParaRPr>
              <a:solidFill>
                <a:schemeClr val="dk1"/>
              </a:solidFill>
            </a:endParaRPr>
          </a:p>
          <a:p>
            <a:pPr marL="0" lvl="0" indent="0" algn="ctr" rtl="0">
              <a:spcBef>
                <a:spcPts val="640"/>
              </a:spcBef>
              <a:spcAft>
                <a:spcPts val="0"/>
              </a:spcAft>
              <a:buClr>
                <a:srgbClr val="888888"/>
              </a:buClr>
              <a:buSzPts val="3200"/>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en-IN"/>
              <a:t>PURPOSE</a:t>
            </a:r>
            <a:endParaRPr/>
          </a:p>
        </p:txBody>
      </p:sp>
      <p:sp>
        <p:nvSpPr>
          <p:cNvPr id="91" name="Google Shape;91;p2"/>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Clr>
                <a:schemeClr val="dk1"/>
              </a:buClr>
              <a:buSzPts val="3200"/>
              <a:buChar char="•"/>
            </a:pPr>
            <a:r>
              <a:rPr lang="en-IN"/>
              <a:t> Fulfill the profession’s obligation </a:t>
            </a:r>
            <a:endParaRPr/>
          </a:p>
          <a:p>
            <a:pPr marL="342900" lvl="0" indent="-342900" algn="l" rtl="0">
              <a:spcBef>
                <a:spcPts val="640"/>
              </a:spcBef>
              <a:spcAft>
                <a:spcPts val="0"/>
              </a:spcAft>
              <a:buClr>
                <a:schemeClr val="dk1"/>
              </a:buClr>
              <a:buSzPts val="3200"/>
              <a:buChar char="•"/>
            </a:pPr>
            <a:r>
              <a:rPr lang="en-IN"/>
              <a:t> to provide a means of improving the quality of care. </a:t>
            </a:r>
            <a:endParaRPr/>
          </a:p>
          <a:p>
            <a:pPr marL="342900" lvl="0" indent="-342900" algn="l" rtl="0">
              <a:spcBef>
                <a:spcPts val="640"/>
              </a:spcBef>
              <a:spcAft>
                <a:spcPts val="0"/>
              </a:spcAft>
              <a:buClr>
                <a:schemeClr val="dk1"/>
              </a:buClr>
              <a:buSzPts val="3200"/>
              <a:buChar char="•"/>
            </a:pPr>
            <a:r>
              <a:rPr lang="en-IN"/>
              <a:t> This standards are a revision of the standards enunciated by the Division on psychiatric and mental health nursing practice in 1973.</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pic>
        <p:nvPicPr>
          <p:cNvPr id="96" name="Google Shape;96;p3" descr="C:\Users\prince\Desktop\sherin project\1A.jpg"/>
          <p:cNvPicPr preferRelativeResize="0"/>
          <p:nvPr/>
        </p:nvPicPr>
        <p:blipFill rotWithShape="1">
          <a:blip r:embed="rId3">
            <a:alphaModFix/>
          </a:blip>
          <a:srcRect/>
          <a:stretch/>
        </p:blipFill>
        <p:spPr>
          <a:xfrm>
            <a:off x="685800" y="381000"/>
            <a:ext cx="7848600" cy="5943599"/>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en-IN"/>
              <a:t>Professional practice standards</a:t>
            </a:r>
            <a:endParaRPr/>
          </a:p>
        </p:txBody>
      </p:sp>
      <p:sp>
        <p:nvSpPr>
          <p:cNvPr id="102" name="Google Shape;102;p4"/>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fontScale="92500" lnSpcReduction="20000"/>
          </a:bodyPr>
          <a:lstStyle/>
          <a:p>
            <a:pPr marL="342900" lvl="0" indent="-342900" algn="l" rtl="0">
              <a:spcBef>
                <a:spcPts val="0"/>
              </a:spcBef>
              <a:spcAft>
                <a:spcPts val="0"/>
              </a:spcAft>
              <a:buClr>
                <a:schemeClr val="dk1"/>
              </a:buClr>
              <a:buSzPct val="100000"/>
              <a:buChar char="•"/>
            </a:pPr>
            <a:r>
              <a:rPr lang="en-IN"/>
              <a:t>1</a:t>
            </a:r>
            <a:r>
              <a:rPr lang="en-IN" b="1"/>
              <a:t>. standard- I Theory </a:t>
            </a:r>
            <a:endParaRPr b="1"/>
          </a:p>
          <a:p>
            <a:pPr marL="342900" lvl="0" indent="-342900" algn="l" rtl="0">
              <a:spcBef>
                <a:spcPts val="592"/>
              </a:spcBef>
              <a:spcAft>
                <a:spcPts val="0"/>
              </a:spcAft>
              <a:buClr>
                <a:schemeClr val="dk1"/>
              </a:buClr>
              <a:buSzPct val="100000"/>
              <a:buChar char="•"/>
            </a:pPr>
            <a:r>
              <a:rPr lang="en-IN"/>
              <a:t>1. Application of relevant theory to explain the phenomena of concern and provide a basis for intervention. </a:t>
            </a:r>
            <a:endParaRPr/>
          </a:p>
          <a:p>
            <a:pPr marL="342900" lvl="0" indent="-342900" algn="l" rtl="0">
              <a:spcBef>
                <a:spcPts val="592"/>
              </a:spcBef>
              <a:spcAft>
                <a:spcPts val="0"/>
              </a:spcAft>
              <a:buClr>
                <a:schemeClr val="dk1"/>
              </a:buClr>
              <a:buSzPct val="100000"/>
              <a:buChar char="•"/>
            </a:pPr>
            <a:r>
              <a:rPr lang="en-IN"/>
              <a:t>2. </a:t>
            </a:r>
            <a:r>
              <a:rPr lang="en-IN" b="1"/>
              <a:t>standard- II Data collection </a:t>
            </a:r>
            <a:r>
              <a:rPr lang="en-IN"/>
              <a:t>– Comprehensive, accurate and systematic assessment enable the nurse to reach sound concussions and plan apt interventions with the client. </a:t>
            </a:r>
            <a:endParaRPr/>
          </a:p>
          <a:p>
            <a:pPr marL="342900" lvl="0" indent="-342900" algn="l" rtl="0">
              <a:spcBef>
                <a:spcPts val="592"/>
              </a:spcBef>
              <a:spcAft>
                <a:spcPts val="0"/>
              </a:spcAft>
              <a:buClr>
                <a:schemeClr val="dk1"/>
              </a:buClr>
              <a:buSzPct val="100000"/>
              <a:buChar char="•"/>
            </a:pPr>
            <a:r>
              <a:rPr lang="en-IN"/>
              <a:t>3. </a:t>
            </a:r>
            <a:r>
              <a:rPr lang="en-IN" b="1"/>
              <a:t>standard- III Diagnosis Based </a:t>
            </a:r>
            <a:r>
              <a:rPr lang="en-IN"/>
              <a:t>on classification of disease to express conclusions supported by recorded assessment data.</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endParaRPr/>
          </a:p>
        </p:txBody>
      </p:sp>
      <p:sp>
        <p:nvSpPr>
          <p:cNvPr id="108" name="Google Shape;108;p5"/>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fontScale="92500" lnSpcReduction="10000"/>
          </a:bodyPr>
          <a:lstStyle/>
          <a:p>
            <a:pPr marL="342900" lvl="0" indent="-342900" algn="just" rtl="0">
              <a:spcBef>
                <a:spcPts val="0"/>
              </a:spcBef>
              <a:spcAft>
                <a:spcPts val="0"/>
              </a:spcAft>
              <a:buClr>
                <a:schemeClr val="dk1"/>
              </a:buClr>
              <a:buSzPct val="100000"/>
              <a:buChar char="•"/>
            </a:pPr>
            <a:r>
              <a:rPr lang="en-IN"/>
              <a:t>4. </a:t>
            </a:r>
            <a:r>
              <a:rPr lang="en-IN" b="1"/>
              <a:t>standard- IV Planning </a:t>
            </a:r>
            <a:r>
              <a:rPr lang="en-IN"/>
              <a:t>With specific goals and interventions develops a nursing care plan</a:t>
            </a:r>
            <a:endParaRPr/>
          </a:p>
          <a:p>
            <a:pPr marL="342900" lvl="0" indent="-342900" algn="just" rtl="0">
              <a:spcBef>
                <a:spcPts val="592"/>
              </a:spcBef>
              <a:spcAft>
                <a:spcPts val="0"/>
              </a:spcAft>
              <a:buClr>
                <a:schemeClr val="dk1"/>
              </a:buClr>
              <a:buSzPct val="100000"/>
              <a:buChar char="•"/>
            </a:pPr>
            <a:r>
              <a:rPr lang="en-IN"/>
              <a:t>5. </a:t>
            </a:r>
            <a:r>
              <a:rPr lang="en-IN" b="1"/>
              <a:t>standard- V Intervention </a:t>
            </a:r>
            <a:r>
              <a:rPr lang="en-IN"/>
              <a:t>a) psychotherapeutic intervention • Improving their previous coping abilities and to prevent further disabilities b) health teaching To satisfy and provide productive living pattern c) Activities of daily living d) Somatic therapy e) Therapeutic environment f) Psychotherapy </a:t>
            </a:r>
            <a:endParaRPr/>
          </a:p>
          <a:p>
            <a:pPr marL="342900" lvl="0" indent="-342900" algn="just" rtl="0">
              <a:spcBef>
                <a:spcPts val="592"/>
              </a:spcBef>
              <a:spcAft>
                <a:spcPts val="0"/>
              </a:spcAft>
              <a:buClr>
                <a:schemeClr val="dk1"/>
              </a:buClr>
              <a:buSzPct val="100000"/>
              <a:buChar char="•"/>
            </a:pPr>
            <a:r>
              <a:rPr lang="en-IN"/>
              <a:t>6. </a:t>
            </a:r>
            <a:r>
              <a:rPr lang="en-IN" b="1"/>
              <a:t>standard- VI Evaluation</a:t>
            </a:r>
            <a:endParaRPr b="1"/>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Clr>
                <a:schemeClr val="dk1"/>
              </a:buClr>
              <a:buSzPct val="100000"/>
              <a:buFont typeface="Calibri"/>
              <a:buNone/>
            </a:pPr>
            <a:r>
              <a:rPr lang="en-IN"/>
              <a:t>Professional performance standards</a:t>
            </a:r>
            <a:endParaRPr/>
          </a:p>
        </p:txBody>
      </p:sp>
      <p:sp>
        <p:nvSpPr>
          <p:cNvPr id="114" name="Google Shape;114;p6"/>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Clr>
                <a:schemeClr val="dk1"/>
              </a:buClr>
              <a:buSzPts val="3200"/>
              <a:buChar char="•"/>
            </a:pPr>
            <a:r>
              <a:rPr lang="en-IN" b="1"/>
              <a:t>Standards –VII Peer review </a:t>
            </a:r>
            <a:r>
              <a:rPr lang="en-IN"/>
              <a:t>– To assure quality care </a:t>
            </a:r>
            <a:endParaRPr/>
          </a:p>
          <a:p>
            <a:pPr marL="342900" lvl="0" indent="-342900" algn="l" rtl="0">
              <a:spcBef>
                <a:spcPts val="640"/>
              </a:spcBef>
              <a:spcAft>
                <a:spcPts val="0"/>
              </a:spcAft>
              <a:buClr>
                <a:schemeClr val="dk1"/>
              </a:buClr>
              <a:buSzPts val="3200"/>
              <a:buChar char="•"/>
            </a:pPr>
            <a:r>
              <a:rPr lang="en-IN"/>
              <a:t> </a:t>
            </a:r>
            <a:r>
              <a:rPr lang="en-IN" b="1"/>
              <a:t>Standards –VIII Continuing education </a:t>
            </a:r>
            <a:r>
              <a:rPr lang="en-IN"/>
              <a:t> </a:t>
            </a:r>
            <a:r>
              <a:rPr lang="en-IN" b="1"/>
              <a:t>Standards – IX Interdisciplinary collaboration  Standards – X Utilization of community health system</a:t>
            </a:r>
            <a:r>
              <a:rPr lang="en-IN"/>
              <a:t> </a:t>
            </a:r>
            <a:endParaRPr/>
          </a:p>
          <a:p>
            <a:pPr marL="342900" lvl="0" indent="-342900" algn="l" rtl="0">
              <a:spcBef>
                <a:spcPts val="640"/>
              </a:spcBef>
              <a:spcAft>
                <a:spcPts val="0"/>
              </a:spcAft>
              <a:buClr>
                <a:schemeClr val="dk1"/>
              </a:buClr>
              <a:buSzPts val="3200"/>
              <a:buChar char="•"/>
            </a:pPr>
            <a:r>
              <a:rPr lang="en-IN" b="1"/>
              <a:t>Standards – XI Research</a:t>
            </a:r>
            <a:endParaRPr b="1"/>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234</Words>
  <PresentationFormat>On-screen Show (4:3)</PresentationFormat>
  <Paragraphs>20</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STANDARDS OF PSYCHIATRIC NURSING PRACTICE </vt:lpstr>
      <vt:lpstr>PURPOSE</vt:lpstr>
      <vt:lpstr>Slide 3</vt:lpstr>
      <vt:lpstr>Professional practice standards</vt:lpstr>
      <vt:lpstr>Slide 5</vt:lpstr>
      <vt:lpstr>Professional performance standards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STANDARDS OF PSYCHIATRIC NURSING PRACTICE </dc:title>
  <dc:creator>Mercy</dc:creator>
  <cp:lastModifiedBy>library</cp:lastModifiedBy>
  <cp:revision>1</cp:revision>
  <dcterms:created xsi:type="dcterms:W3CDTF">2006-08-16T00:00:00Z</dcterms:created>
  <dcterms:modified xsi:type="dcterms:W3CDTF">2021-03-31T06:22:25Z</dcterms:modified>
</cp:coreProperties>
</file>