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nxiety_disord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SRIs" TargetMode="External"/><Relationship Id="rId2" Type="http://schemas.openxmlformats.org/officeDocument/2006/relationships/hyperlink" Target="http://en.wikipedia.org/wiki/Cognitive_behavioral_therap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aroxetine" TargetMode="External"/><Relationship Id="rId2" Type="http://schemas.openxmlformats.org/officeDocument/2006/relationships/hyperlink" Target="http://en.wikipedia.org/wiki/Selective_serotonin_reuptake_inhibito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Sertraline" TargetMode="External"/><Relationship Id="rId4" Type="http://schemas.openxmlformats.org/officeDocument/2006/relationships/hyperlink" Target="http://en.wikipedia.org/wiki/Escitalopram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Imipramine" TargetMode="External"/><Relationship Id="rId13" Type="http://schemas.openxmlformats.org/officeDocument/2006/relationships/hyperlink" Target="http://en.wikipedia.org/wiki/Norepinephrine" TargetMode="External"/><Relationship Id="rId3" Type="http://schemas.openxmlformats.org/officeDocument/2006/relationships/hyperlink" Target="http://en.wikipedia.org/wiki/Serotonin" TargetMode="External"/><Relationship Id="rId7" Type="http://schemas.openxmlformats.org/officeDocument/2006/relationships/hyperlink" Target="http://en.wikipedia.org/wiki/Duloxetine" TargetMode="External"/><Relationship Id="rId12" Type="http://schemas.openxmlformats.org/officeDocument/2006/relationships/hyperlink" Target="http://en.wikipedia.org/wiki/Serotonin-norepinephrine_reuptake_inhibitor" TargetMode="External"/><Relationship Id="rId2" Type="http://schemas.openxmlformats.org/officeDocument/2006/relationships/hyperlink" Target="http://en.wikipedia.org/wiki/Buspiro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zaspirodecanedione" TargetMode="External"/><Relationship Id="rId11" Type="http://schemas.openxmlformats.org/officeDocument/2006/relationships/hyperlink" Target="http://en.wikipedia.org/wiki/Venlafaxine" TargetMode="External"/><Relationship Id="rId5" Type="http://schemas.openxmlformats.org/officeDocument/2006/relationships/hyperlink" Target="http://en.wikipedia.org/wiki/Agonist" TargetMode="External"/><Relationship Id="rId10" Type="http://schemas.openxmlformats.org/officeDocument/2006/relationships/hyperlink" Target="http://en.wikipedia.org/wiki/Dopamine" TargetMode="External"/><Relationship Id="rId4" Type="http://schemas.openxmlformats.org/officeDocument/2006/relationships/hyperlink" Target="http://en.wikipedia.org/wiki/Receptor_(biochemistry)" TargetMode="External"/><Relationship Id="rId9" Type="http://schemas.openxmlformats.org/officeDocument/2006/relationships/hyperlink" Target="http://en.wikipedia.org/wiki/Tricyclic_antidepressant" TargetMode="External"/><Relationship Id="rId14" Type="http://schemas.openxmlformats.org/officeDocument/2006/relationships/hyperlink" Target="http://en.wikipedia.org/wiki/Propranolo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hlordiazepoxide" TargetMode="External"/><Relationship Id="rId7" Type="http://schemas.openxmlformats.org/officeDocument/2006/relationships/hyperlink" Target="http://en.wikipedia.org/wiki/Lorazepam" TargetMode="External"/><Relationship Id="rId2" Type="http://schemas.openxmlformats.org/officeDocument/2006/relationships/hyperlink" Target="http://en.wikipedia.org/wiki/Alprazola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Diazepam" TargetMode="External"/><Relationship Id="rId5" Type="http://schemas.openxmlformats.org/officeDocument/2006/relationships/hyperlink" Target="http://en.wikipedia.org/wiki/Clorazepate" TargetMode="External"/><Relationship Id="rId4" Type="http://schemas.openxmlformats.org/officeDocument/2006/relationships/hyperlink" Target="http://en.wikipedia.org/wiki/Clonazepa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/>
              <a:t>Generalized anxiety disorder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err="1" smtClean="0"/>
              <a:t>Mrs.Mercy</a:t>
            </a:r>
            <a:r>
              <a:rPr lang="en-US" dirty="0" smtClean="0"/>
              <a:t> </a:t>
            </a:r>
            <a:r>
              <a:rPr lang="en-US" dirty="0" err="1" smtClean="0"/>
              <a:t>Deva</a:t>
            </a:r>
            <a:r>
              <a:rPr lang="en-US" dirty="0" smtClean="0"/>
              <a:t> </a:t>
            </a:r>
            <a:r>
              <a:rPr lang="en-US" dirty="0" err="1" smtClean="0"/>
              <a:t>Priya</a:t>
            </a:r>
            <a:r>
              <a:rPr lang="en-US" dirty="0" smtClean="0"/>
              <a:t> </a:t>
            </a:r>
          </a:p>
          <a:p>
            <a:pPr algn="r"/>
            <a:r>
              <a:rPr lang="en-US" dirty="0" err="1" smtClean="0"/>
              <a:t>Asst.Prof</a:t>
            </a:r>
            <a:endParaRPr lang="en-US" dirty="0" smtClean="0"/>
          </a:p>
          <a:p>
            <a:pPr algn="r"/>
            <a:r>
              <a:rPr lang="en-US" dirty="0" smtClean="0"/>
              <a:t>Dept .of MHN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b="1" dirty="0" smtClean="0"/>
              <a:t>Ego Integrity</a:t>
            </a:r>
            <a:endParaRPr lang="en-IN" dirty="0" smtClean="0"/>
          </a:p>
          <a:p>
            <a:pPr lvl="0"/>
            <a:r>
              <a:rPr lang="en-IN" dirty="0" smtClean="0"/>
              <a:t>Excessive worry about a number of events/activities, occurring more days than not for at least 6 months</a:t>
            </a:r>
          </a:p>
          <a:p>
            <a:pPr lvl="0"/>
            <a:r>
              <a:rPr lang="en-IN" dirty="0" smtClean="0"/>
              <a:t>Complains vociferously about inner turmoil, has difficulty controlling worry</a:t>
            </a:r>
          </a:p>
          <a:p>
            <a:pPr lvl="0"/>
            <a:r>
              <a:rPr lang="en-IN" dirty="0" smtClean="0"/>
              <a:t>May demand help</a:t>
            </a:r>
          </a:p>
          <a:p>
            <a:pPr lvl="0"/>
            <a:r>
              <a:rPr lang="en-IN" dirty="0" smtClean="0"/>
              <a:t>Facial expression in keeping with level of anxiety felt (e.g., furrowed brow, strained face, eyelid twitch)</a:t>
            </a:r>
          </a:p>
          <a:p>
            <a:pPr lvl="0"/>
            <a:r>
              <a:rPr lang="en-IN" dirty="0" smtClean="0"/>
              <a:t>May report history of threat to either physical integrity (illness, inadequate food and housing, etc.) or self-concept (loss of significant other; assumption of new role)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Elimination</a:t>
            </a:r>
            <a:endParaRPr lang="en-IN" dirty="0" smtClean="0"/>
          </a:p>
          <a:p>
            <a:pPr lvl="0"/>
            <a:r>
              <a:rPr lang="en-IN" dirty="0" smtClean="0"/>
              <a:t>Frequent urination; </a:t>
            </a:r>
            <a:r>
              <a:rPr lang="en-IN" dirty="0" err="1" smtClean="0"/>
              <a:t>diarrhea</a:t>
            </a:r>
            <a:endParaRPr lang="en-IN" dirty="0" smtClean="0"/>
          </a:p>
          <a:p>
            <a:r>
              <a:rPr lang="en-IN" b="1" dirty="0" smtClean="0"/>
              <a:t>Food/Fluid</a:t>
            </a:r>
            <a:endParaRPr lang="en-IN" dirty="0" smtClean="0"/>
          </a:p>
          <a:p>
            <a:pPr lvl="0"/>
            <a:r>
              <a:rPr lang="en-IN" dirty="0" smtClean="0"/>
              <a:t>Lack of interest in food, dysfunctional eating pattern (e.g., responding to internal cues other than hunger)</a:t>
            </a:r>
          </a:p>
          <a:p>
            <a:pPr lvl="0"/>
            <a:r>
              <a:rPr lang="en-IN" dirty="0" smtClean="0"/>
              <a:t>Dry mouth, upset stomach, discomfort in the pit of the stomach, lump in the throat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N" sz="3800" b="1" dirty="0" err="1" smtClean="0"/>
              <a:t>Neurosensory</a:t>
            </a:r>
            <a:endParaRPr lang="en-IN" sz="3800" dirty="0" smtClean="0"/>
          </a:p>
          <a:p>
            <a:pPr lvl="0"/>
            <a:r>
              <a:rPr lang="en-IN" sz="3800" dirty="0" smtClean="0"/>
              <a:t>Absence of other mental disorder, such as depressive disorder or schizophrenia</a:t>
            </a:r>
          </a:p>
          <a:p>
            <a:pPr lvl="0"/>
            <a:r>
              <a:rPr lang="en-IN" sz="3800" dirty="0" smtClean="0"/>
              <a:t>Motor tension: shakiness, jitteriness, jumpiness, trembling, muscle tension, easily startled</a:t>
            </a:r>
          </a:p>
          <a:p>
            <a:pPr lvl="0"/>
            <a:r>
              <a:rPr lang="en-IN" sz="3800" dirty="0" smtClean="0"/>
              <a:t>Dizziness, </a:t>
            </a:r>
            <a:r>
              <a:rPr lang="en-IN" sz="3800" dirty="0" err="1" smtClean="0"/>
              <a:t>lightheadedness</a:t>
            </a:r>
            <a:r>
              <a:rPr lang="en-IN" sz="3800" dirty="0" smtClean="0"/>
              <a:t>, tingling hands or feet</a:t>
            </a:r>
          </a:p>
          <a:p>
            <a:pPr lvl="0"/>
            <a:r>
              <a:rPr lang="en-IN" sz="3800" dirty="0" smtClean="0"/>
              <a:t>Apprehensive expectation: anxiety, worry, fear, rumination, anticipation of misfortune to self or others, inability to act differently (feeling stuck)</a:t>
            </a:r>
          </a:p>
          <a:p>
            <a:pPr lvl="0"/>
            <a:r>
              <a:rPr lang="en-IN" sz="3800" dirty="0" smtClean="0"/>
              <a:t>Excessive vigilance/</a:t>
            </a:r>
            <a:r>
              <a:rPr lang="en-IN" sz="3800" dirty="0" err="1" smtClean="0"/>
              <a:t>hyperattentiveness</a:t>
            </a:r>
            <a:r>
              <a:rPr lang="en-IN" sz="3800" dirty="0" smtClean="0"/>
              <a:t> resulting in distractibility, difficulty in concentrating or mind going blank, irritability, impatience</a:t>
            </a:r>
          </a:p>
          <a:p>
            <a:pPr lvl="0"/>
            <a:r>
              <a:rPr lang="en-IN" sz="3800" dirty="0" smtClean="0"/>
              <a:t>Free-floating anxiety usually chronic or persisting over weeks/months</a:t>
            </a:r>
          </a:p>
          <a:p>
            <a:r>
              <a:rPr lang="en-IN" sz="3800" b="1" dirty="0" smtClean="0"/>
              <a:t>Pain/</a:t>
            </a:r>
            <a:r>
              <a:rPr lang="en-IN" sz="3800" b="1" dirty="0" err="1" smtClean="0"/>
              <a:t>Discomfort;</a:t>
            </a:r>
            <a:r>
              <a:rPr lang="en-IN" sz="3800" dirty="0" err="1" smtClean="0"/>
              <a:t>Muscle</a:t>
            </a:r>
            <a:r>
              <a:rPr lang="en-IN" sz="3800" dirty="0" smtClean="0"/>
              <a:t> aches, headaches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 smtClean="0"/>
              <a:t>Respiratory</a:t>
            </a:r>
            <a:endParaRPr lang="en-IN" dirty="0" smtClean="0"/>
          </a:p>
          <a:p>
            <a:pPr lvl="0"/>
            <a:r>
              <a:rPr lang="en-IN" dirty="0" smtClean="0"/>
              <a:t>Increased respiratory rate, shortness of breath, smothering sensation</a:t>
            </a:r>
          </a:p>
          <a:p>
            <a:r>
              <a:rPr lang="en-IN" b="1" dirty="0" smtClean="0"/>
              <a:t>Sexuality</a:t>
            </a:r>
            <a:endParaRPr lang="en-IN" dirty="0" smtClean="0"/>
          </a:p>
          <a:p>
            <a:pPr lvl="0"/>
            <a:r>
              <a:rPr lang="en-IN" dirty="0" smtClean="0"/>
              <a:t>Women twice as likely to be affected as men</a:t>
            </a:r>
          </a:p>
          <a:p>
            <a:r>
              <a:rPr lang="en-IN" b="1" dirty="0" smtClean="0"/>
              <a:t>Social Interactions</a:t>
            </a:r>
            <a:endParaRPr lang="en-IN" dirty="0" smtClean="0"/>
          </a:p>
          <a:p>
            <a:pPr lvl="0"/>
            <a:r>
              <a:rPr lang="en-IN" dirty="0" smtClean="0"/>
              <a:t>Significant impairment in social/occupational functioning</a:t>
            </a:r>
          </a:p>
          <a:p>
            <a:r>
              <a:rPr lang="en-IN" b="1" dirty="0" smtClean="0"/>
              <a:t>Teaching/Learning</a:t>
            </a:r>
            <a:endParaRPr lang="en-IN" dirty="0" smtClean="0"/>
          </a:p>
          <a:p>
            <a:pPr lvl="0"/>
            <a:r>
              <a:rPr lang="en-IN" dirty="0" smtClean="0"/>
              <a:t>Age of onset usually 20s and 30s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DIAGNOSTIC STUDIES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Drug Screen:</a:t>
            </a:r>
            <a:r>
              <a:rPr lang="en-IN" dirty="0" smtClean="0"/>
              <a:t> Rules out drugs as contribution to cause of symptoms.</a:t>
            </a:r>
          </a:p>
          <a:p>
            <a:r>
              <a:rPr lang="en-IN" dirty="0" smtClean="0"/>
              <a:t>Other diagnostic studies may be conducted to rule out physical disease as basis for individual symptoms (e.g., ECG for severe chest pain, echocardiogram for mitral valve </a:t>
            </a:r>
            <a:r>
              <a:rPr lang="en-IN" dirty="0" err="1" smtClean="0"/>
              <a:t>prolapse</a:t>
            </a:r>
            <a:r>
              <a:rPr lang="en-IN" dirty="0" smtClean="0"/>
              <a:t>; EEG to identify seizure activity; thyroid studies).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NURSING PRIORITIES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1. Assist client to recognize own anxiety.</a:t>
            </a:r>
          </a:p>
          <a:p>
            <a:r>
              <a:rPr lang="en-IN" dirty="0" smtClean="0"/>
              <a:t>2. Promote insight into anxiety and related factors.</a:t>
            </a:r>
          </a:p>
          <a:p>
            <a:r>
              <a:rPr lang="en-IN" dirty="0" smtClean="0"/>
              <a:t>3. Provide opportunity for learning new, adaptive coping responses.</a:t>
            </a:r>
          </a:p>
          <a:p>
            <a:r>
              <a:rPr lang="en-IN" dirty="0" smtClean="0"/>
              <a:t>4. Involve client and family in educational/support activities.</a:t>
            </a:r>
          </a:p>
          <a:p>
            <a:r>
              <a:rPr lang="en-IN" b="1" dirty="0" smtClean="0"/>
              <a:t> 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smtClean="0"/>
              <a:t>DISCHARGE GOALS</a:t>
            </a:r>
            <a:r>
              <a:rPr lang="en-IN" smtClean="0"/>
              <a:t/>
            </a:r>
            <a:br>
              <a:rPr lang="en-IN" smtClean="0"/>
            </a:b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1. Feelings of anxiety recognized and handled appropriately.</a:t>
            </a:r>
          </a:p>
          <a:p>
            <a:r>
              <a:rPr lang="en-IN" dirty="0" smtClean="0"/>
              <a:t>2. Coping skills developed to manage anxiety-provoking situations.</a:t>
            </a:r>
          </a:p>
          <a:p>
            <a:r>
              <a:rPr lang="en-IN" dirty="0" smtClean="0"/>
              <a:t>3. Resources identified and used effectively.</a:t>
            </a:r>
          </a:p>
          <a:p>
            <a:r>
              <a:rPr lang="en-IN" dirty="0" smtClean="0"/>
              <a:t>4. Client/family participating in ongoing therapy program.</a:t>
            </a:r>
          </a:p>
          <a:p>
            <a:r>
              <a:rPr lang="en-IN" dirty="0" smtClean="0"/>
              <a:t>5. Plan in place to meet needs after discharge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Generalized anxiety disorder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Generalized anxiety disorder</a:t>
            </a:r>
            <a:r>
              <a:rPr lang="en-IN" dirty="0" smtClean="0"/>
              <a:t> (</a:t>
            </a:r>
            <a:r>
              <a:rPr lang="en-IN" b="1" dirty="0" smtClean="0"/>
              <a:t>GAD</a:t>
            </a:r>
            <a:r>
              <a:rPr lang="en-IN" dirty="0" smtClean="0"/>
              <a:t>) is an </a:t>
            </a:r>
            <a:r>
              <a:rPr lang="en-IN" u="sng" dirty="0" smtClean="0">
                <a:hlinkClick r:id="rId2" tooltip="Anxiety disorder"/>
              </a:rPr>
              <a:t>anxiety disorder</a:t>
            </a:r>
            <a:r>
              <a:rPr lang="en-IN" dirty="0" smtClean="0"/>
              <a:t> that is characterized by excessive, uncontrollable and often irrational worry about everyday things that is disproportionate to the actual source of worry.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Symptoms of GAD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(present most days for at least 6mths)</a:t>
            </a:r>
          </a:p>
          <a:p>
            <a:r>
              <a:rPr lang="en-IN" dirty="0" smtClean="0"/>
              <a:t>      DSM-IV At least 3 (or 1 in children) out of: restlessness or feeling keyed up or on edge; easy </a:t>
            </a:r>
            <a:r>
              <a:rPr lang="en-IN" dirty="0" err="1" smtClean="0"/>
              <a:t>fatiguability</a:t>
            </a:r>
            <a:r>
              <a:rPr lang="en-IN" dirty="0" smtClean="0"/>
              <a:t>; concentration difficulties or mind going blank irritability; muscle tension; sleep disturbance.</a:t>
            </a:r>
          </a:p>
          <a:p>
            <a:r>
              <a:rPr lang="en-IN" dirty="0" smtClean="0"/>
              <a:t>ICD-10 At least 4 (with at least 1 from autonomic arousal out of:</a:t>
            </a:r>
          </a:p>
          <a:p>
            <a:pPr lvl="0"/>
            <a:r>
              <a:rPr lang="en-IN" dirty="0" smtClean="0"/>
              <a:t>Symptoms of autonomic arousal: palpitations/tachycardia; sweating; trembling/shaking; dry mouth.</a:t>
            </a:r>
          </a:p>
          <a:p>
            <a:pPr lvl="0"/>
            <a:r>
              <a:rPr lang="en-IN" dirty="0" smtClean="0"/>
              <a:t>Physical symptoms: breathing difficulties; choking sensation; chest pain/discomfort; nausea/abdominal distress.</a:t>
            </a:r>
          </a:p>
          <a:p>
            <a:pPr lvl="0"/>
            <a:r>
              <a:rPr lang="en-IN" dirty="0" smtClean="0"/>
              <a:t>Mental state symptoms: feeling dizzy, unsteady, faint or lightheaded; derealisation/depersonalisation; fear of losing control, going crazy, passing out, dying.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IN" dirty="0" smtClean="0"/>
              <a:t>General symptoms: hot flushes/cold chills; numbness or tingling sensations.</a:t>
            </a:r>
          </a:p>
          <a:p>
            <a:pPr lvl="0"/>
            <a:r>
              <a:rPr lang="en-IN" dirty="0" smtClean="0"/>
              <a:t>Symptoms of tension: muscle tension/aches and pains; restlessness/ inability to relax; feeling keyed up, on edge, or mentally tense; a sensation of a lump in the throat or difficulty swallowing.</a:t>
            </a:r>
          </a:p>
          <a:p>
            <a:pPr lvl="0"/>
            <a:r>
              <a:rPr lang="en-IN" dirty="0" smtClean="0"/>
              <a:t>Other: exaggerated responses to minor surprises/being startled; concentration </a:t>
            </a:r>
            <a:r>
              <a:rPr lang="en-IN" dirty="0" err="1" smtClean="0"/>
              <a:t>difficultiesmind</a:t>
            </a:r>
            <a:r>
              <a:rPr lang="en-IN" dirty="0" smtClean="0"/>
              <a:t> going blank due to worry or anxiety; persistent irritability; difficulty getting to sleep due to worrying.</a:t>
            </a:r>
          </a:p>
          <a:p>
            <a:r>
              <a:rPr lang="en-IN" dirty="0" smtClean="0"/>
              <a:t>      Course Chronic and disabling, prognosis generally poor, remission rates low (-30% after 3yrs, with treatment), 6yr </a:t>
            </a:r>
            <a:r>
              <a:rPr lang="en-IN" dirty="0" err="1" smtClean="0"/>
              <a:t>outcomeâ</a:t>
            </a:r>
            <a:r>
              <a:rPr lang="en-IN" dirty="0" smtClean="0"/>
              <a:t>€”68% mild residual symptoms, 9% severe persistent impairment. Often </a:t>
            </a:r>
            <a:r>
              <a:rPr lang="en-IN" dirty="0" err="1" smtClean="0"/>
              <a:t>comorbidity</a:t>
            </a:r>
            <a:r>
              <a:rPr lang="en-IN" dirty="0" smtClean="0"/>
              <a:t> becomes more significant (esp. alcohol misuse) and this worsens the prognosis</a:t>
            </a:r>
          </a:p>
          <a:p>
            <a:r>
              <a:rPr lang="en-IN" b="1" dirty="0" smtClean="0"/>
              <a:t> 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Treatment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meta-analysis of 35 studies shows </a:t>
            </a:r>
            <a:r>
              <a:rPr lang="en-IN" u="sng" dirty="0" smtClean="0">
                <a:hlinkClick r:id="rId2" tooltip="Cognitive behavioral therapy"/>
              </a:rPr>
              <a:t>cognitive </a:t>
            </a:r>
            <a:r>
              <a:rPr lang="en-IN" u="sng" dirty="0" err="1" smtClean="0">
                <a:hlinkClick r:id="rId2" tooltip="Cognitive behavioral therapy"/>
              </a:rPr>
              <a:t>behavioral</a:t>
            </a:r>
            <a:r>
              <a:rPr lang="en-IN" u="sng" dirty="0" smtClean="0">
                <a:hlinkClick r:id="rId2" tooltip="Cognitive behavioral therapy"/>
              </a:rPr>
              <a:t> therapy</a:t>
            </a:r>
            <a:r>
              <a:rPr lang="en-IN" dirty="0" smtClean="0"/>
              <a:t> to be more effective in the long term than pharmacologic treatment (drugs such as </a:t>
            </a:r>
            <a:r>
              <a:rPr lang="en-IN" u="sng" dirty="0" smtClean="0">
                <a:hlinkClick r:id="rId3" tooltip="SSRIs"/>
              </a:rPr>
              <a:t>SSRIs</a:t>
            </a:r>
            <a:r>
              <a:rPr lang="en-IN" dirty="0" smtClean="0"/>
              <a:t>), and while both treatments reduce anxiety, CBT is more effective in reducing depression.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Cognitive </a:t>
            </a:r>
            <a:r>
              <a:rPr lang="en-IN" b="1" dirty="0" err="1" smtClean="0"/>
              <a:t>behavioral</a:t>
            </a:r>
            <a:r>
              <a:rPr lang="en-IN" b="1" dirty="0" smtClean="0"/>
              <a:t> therapy</a:t>
            </a:r>
            <a:endParaRPr lang="en-IN" dirty="0" smtClean="0"/>
          </a:p>
          <a:p>
            <a:r>
              <a:rPr lang="en-IN" dirty="0" smtClean="0"/>
              <a:t> </a:t>
            </a:r>
            <a:r>
              <a:rPr lang="en-IN" b="1" dirty="0" smtClean="0"/>
              <a:t>SSRIs  ( </a:t>
            </a:r>
            <a:r>
              <a:rPr lang="en-IN" u="sng" dirty="0" smtClean="0">
                <a:hlinkClick r:id="rId2" tooltip="Selective serotonin reuptake inhibitor"/>
              </a:rPr>
              <a:t>Selective serotonin reuptake inhibitor</a:t>
            </a:r>
            <a:r>
              <a:rPr lang="en-IN" dirty="0" smtClean="0"/>
              <a:t>)</a:t>
            </a:r>
          </a:p>
          <a:p>
            <a:pPr lvl="0"/>
            <a:r>
              <a:rPr lang="en-IN" u="sng" dirty="0" err="1" smtClean="0">
                <a:hlinkClick r:id="rId3" tooltip="Paroxetine"/>
              </a:rPr>
              <a:t>paroxetine</a:t>
            </a:r>
            <a:r>
              <a:rPr lang="en-IN" dirty="0" smtClean="0"/>
              <a:t> (Paxil, </a:t>
            </a:r>
            <a:r>
              <a:rPr lang="en-IN" dirty="0" err="1" smtClean="0"/>
              <a:t>Aropax</a:t>
            </a:r>
            <a:r>
              <a:rPr lang="en-IN" dirty="0" smtClean="0"/>
              <a:t>)</a:t>
            </a:r>
          </a:p>
          <a:p>
            <a:pPr lvl="0"/>
            <a:r>
              <a:rPr lang="en-IN" u="sng" dirty="0" err="1" smtClean="0">
                <a:hlinkClick r:id="rId4" tooltip="Escitalopram"/>
              </a:rPr>
              <a:t>escitalopram</a:t>
            </a:r>
            <a:r>
              <a:rPr lang="en-IN" dirty="0" smtClean="0"/>
              <a:t> (</a:t>
            </a:r>
            <a:r>
              <a:rPr lang="en-IN" dirty="0" err="1" smtClean="0"/>
              <a:t>Lexapro</a:t>
            </a:r>
            <a:r>
              <a:rPr lang="en-IN" dirty="0" smtClean="0"/>
              <a:t>, </a:t>
            </a:r>
            <a:r>
              <a:rPr lang="en-IN" dirty="0" err="1" smtClean="0"/>
              <a:t>Cipralex</a:t>
            </a:r>
            <a:r>
              <a:rPr lang="en-IN" dirty="0" smtClean="0"/>
              <a:t>)</a:t>
            </a:r>
          </a:p>
          <a:p>
            <a:pPr lvl="0"/>
            <a:r>
              <a:rPr lang="en-IN" u="sng" dirty="0" err="1" smtClean="0">
                <a:hlinkClick r:id="rId5" tooltip="Sertraline"/>
              </a:rPr>
              <a:t>sertraline</a:t>
            </a:r>
            <a:r>
              <a:rPr lang="en-IN" dirty="0" smtClean="0"/>
              <a:t> (Zoloft)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b="1" dirty="0" smtClean="0"/>
              <a:t>Other Drugs</a:t>
            </a:r>
            <a:endParaRPr lang="en-IN" dirty="0" smtClean="0"/>
          </a:p>
          <a:p>
            <a:pPr lvl="0"/>
            <a:r>
              <a:rPr lang="en-IN" u="sng" dirty="0" err="1" smtClean="0">
                <a:hlinkClick r:id="rId2" tooltip="Buspirone"/>
              </a:rPr>
              <a:t>Buspirone</a:t>
            </a:r>
            <a:r>
              <a:rPr lang="en-IN" dirty="0" smtClean="0"/>
              <a:t> (</a:t>
            </a:r>
            <a:r>
              <a:rPr lang="en-IN" dirty="0" err="1" smtClean="0"/>
              <a:t>BuSpar</a:t>
            </a:r>
            <a:r>
              <a:rPr lang="en-IN" dirty="0" smtClean="0"/>
              <a:t>). </a:t>
            </a:r>
            <a:r>
              <a:rPr lang="en-IN" dirty="0" err="1" smtClean="0"/>
              <a:t>Buspirone</a:t>
            </a:r>
            <a:r>
              <a:rPr lang="en-IN" dirty="0" smtClean="0"/>
              <a:t> (</a:t>
            </a:r>
            <a:r>
              <a:rPr lang="en-IN" dirty="0" err="1" smtClean="0"/>
              <a:t>BuSpar</a:t>
            </a:r>
            <a:r>
              <a:rPr lang="en-IN" dirty="0" smtClean="0"/>
              <a:t>) is a </a:t>
            </a:r>
            <a:r>
              <a:rPr lang="en-IN" u="sng" dirty="0" smtClean="0">
                <a:hlinkClick r:id="rId3" tooltip="Serotonin"/>
              </a:rPr>
              <a:t>serotonin</a:t>
            </a:r>
            <a:r>
              <a:rPr lang="en-US" dirty="0" smtClean="0"/>
              <a:t> </a:t>
            </a:r>
            <a:r>
              <a:rPr lang="en-IN" u="sng" dirty="0" smtClean="0">
                <a:hlinkClick r:id="rId4" tooltip="Receptor (biochemistry)"/>
              </a:rPr>
              <a:t>receptor</a:t>
            </a:r>
            <a:r>
              <a:rPr lang="en-US" dirty="0" smtClean="0"/>
              <a:t> </a:t>
            </a:r>
            <a:r>
              <a:rPr lang="en-IN" u="sng" dirty="0" smtClean="0">
                <a:hlinkClick r:id="rId5" tooltip="Agonist"/>
              </a:rPr>
              <a:t>agonist</a:t>
            </a:r>
            <a:r>
              <a:rPr lang="en-IN" dirty="0" smtClean="0"/>
              <a:t> belonging to the </a:t>
            </a:r>
            <a:r>
              <a:rPr lang="en-IN" u="sng" dirty="0" err="1" smtClean="0">
                <a:hlinkClick r:id="rId6" tooltip="Azaspirodecanedione"/>
              </a:rPr>
              <a:t>azaspirodecanedione</a:t>
            </a:r>
            <a:r>
              <a:rPr lang="en-IN" dirty="0" smtClean="0"/>
              <a:t> class of compounds.</a:t>
            </a:r>
          </a:p>
          <a:p>
            <a:pPr lvl="0"/>
            <a:r>
              <a:rPr lang="en-IN" u="sng" dirty="0" err="1" smtClean="0">
                <a:hlinkClick r:id="rId7" tooltip="Duloxetine"/>
              </a:rPr>
              <a:t>Duloxetine</a:t>
            </a:r>
            <a:r>
              <a:rPr lang="en-IN" dirty="0" smtClean="0"/>
              <a:t> (</a:t>
            </a:r>
            <a:r>
              <a:rPr lang="en-IN" dirty="0" err="1" smtClean="0"/>
              <a:t>Cymbalta</a:t>
            </a:r>
            <a:r>
              <a:rPr lang="en-IN" dirty="0" smtClean="0"/>
              <a:t>)</a:t>
            </a:r>
          </a:p>
          <a:p>
            <a:pPr lvl="0"/>
            <a:r>
              <a:rPr lang="en-IN" u="sng" dirty="0" err="1" smtClean="0">
                <a:hlinkClick r:id="rId8" tooltip="Imipramine"/>
              </a:rPr>
              <a:t>Imipramine</a:t>
            </a:r>
            <a:r>
              <a:rPr lang="en-IN" dirty="0" smtClean="0"/>
              <a:t> (</a:t>
            </a:r>
            <a:r>
              <a:rPr lang="en-IN" dirty="0" err="1" smtClean="0"/>
              <a:t>Tofranil</a:t>
            </a:r>
            <a:r>
              <a:rPr lang="en-IN" dirty="0" smtClean="0"/>
              <a:t>). </a:t>
            </a:r>
            <a:r>
              <a:rPr lang="en-IN" dirty="0" err="1" smtClean="0"/>
              <a:t>Imipramine</a:t>
            </a:r>
            <a:r>
              <a:rPr lang="en-IN" dirty="0" smtClean="0"/>
              <a:t> (</a:t>
            </a:r>
            <a:r>
              <a:rPr lang="en-IN" dirty="0" err="1" smtClean="0"/>
              <a:t>Tofranil</a:t>
            </a:r>
            <a:r>
              <a:rPr lang="en-IN" dirty="0" smtClean="0"/>
              <a:t>) is a </a:t>
            </a:r>
            <a:r>
              <a:rPr lang="en-IN" u="sng" dirty="0" err="1" smtClean="0">
                <a:hlinkClick r:id="rId9" tooltip="Tricyclic antidepressant"/>
              </a:rPr>
              <a:t>tricyclic</a:t>
            </a:r>
            <a:r>
              <a:rPr lang="en-IN" u="sng" dirty="0" smtClean="0">
                <a:hlinkClick r:id="rId9" tooltip="Tricyclic antidepressant"/>
              </a:rPr>
              <a:t> antidepressant</a:t>
            </a:r>
            <a:r>
              <a:rPr lang="en-IN" dirty="0" smtClean="0"/>
              <a:t> (TCA). TCAs are thought to act on serotonin, </a:t>
            </a:r>
            <a:r>
              <a:rPr lang="en-IN" dirty="0" err="1" smtClean="0"/>
              <a:t>norepinephrine</a:t>
            </a:r>
            <a:r>
              <a:rPr lang="en-IN" dirty="0" smtClean="0"/>
              <a:t>, and </a:t>
            </a:r>
            <a:r>
              <a:rPr lang="en-IN" u="sng" dirty="0" smtClean="0">
                <a:hlinkClick r:id="rId10" tooltip="Dopamine"/>
              </a:rPr>
              <a:t>dopamine</a:t>
            </a:r>
            <a:r>
              <a:rPr lang="en-IN" dirty="0" smtClean="0"/>
              <a:t> in the brain.</a:t>
            </a:r>
          </a:p>
          <a:p>
            <a:pPr lvl="0"/>
            <a:r>
              <a:rPr lang="en-IN" u="sng" dirty="0" err="1" smtClean="0">
                <a:hlinkClick r:id="rId11" tooltip="Venlafaxine"/>
              </a:rPr>
              <a:t>Venlafaxine</a:t>
            </a:r>
            <a:r>
              <a:rPr lang="en-IN" dirty="0" smtClean="0"/>
              <a:t> (</a:t>
            </a:r>
            <a:r>
              <a:rPr lang="en-IN" dirty="0" err="1" smtClean="0"/>
              <a:t>Effexor</a:t>
            </a:r>
            <a:r>
              <a:rPr lang="en-IN" dirty="0" smtClean="0"/>
              <a:t>, </a:t>
            </a:r>
            <a:r>
              <a:rPr lang="en-IN" dirty="0" err="1" smtClean="0"/>
              <a:t>Effexor</a:t>
            </a:r>
            <a:r>
              <a:rPr lang="en-IN" dirty="0" smtClean="0"/>
              <a:t> XR). </a:t>
            </a:r>
            <a:r>
              <a:rPr lang="en-IN" dirty="0" err="1" smtClean="0"/>
              <a:t>Venlafaxine</a:t>
            </a:r>
            <a:r>
              <a:rPr lang="en-IN" dirty="0" smtClean="0"/>
              <a:t> (</a:t>
            </a:r>
            <a:r>
              <a:rPr lang="en-IN" dirty="0" err="1" smtClean="0"/>
              <a:t>Effexor</a:t>
            </a:r>
            <a:r>
              <a:rPr lang="en-IN" dirty="0" smtClean="0"/>
              <a:t>) is a </a:t>
            </a:r>
            <a:r>
              <a:rPr lang="en-IN" u="sng" dirty="0" smtClean="0">
                <a:hlinkClick r:id="rId12" tooltip="Serotonin-norepinephrine reuptake inhibitor"/>
              </a:rPr>
              <a:t>serotonin-</a:t>
            </a:r>
            <a:r>
              <a:rPr lang="en-IN" u="sng" dirty="0" err="1" smtClean="0">
                <a:hlinkClick r:id="rId12" tooltip="Serotonin-norepinephrine reuptake inhibitor"/>
              </a:rPr>
              <a:t>norepinephrine</a:t>
            </a:r>
            <a:r>
              <a:rPr lang="en-IN" u="sng" dirty="0" smtClean="0">
                <a:hlinkClick r:id="rId12" tooltip="Serotonin-norepinephrine reuptake inhibitor"/>
              </a:rPr>
              <a:t> reuptake inhibitor</a:t>
            </a:r>
            <a:r>
              <a:rPr lang="en-IN" dirty="0" smtClean="0"/>
              <a:t> (SNRI). SNRIs, a class of drugs related to the SSRIs, alter the chemistries of both </a:t>
            </a:r>
            <a:r>
              <a:rPr lang="en-IN" u="sng" dirty="0" err="1" smtClean="0">
                <a:hlinkClick r:id="rId13" tooltip="Norepinephrine"/>
              </a:rPr>
              <a:t>norepinephrine</a:t>
            </a:r>
            <a:r>
              <a:rPr lang="en-IN" dirty="0" smtClean="0"/>
              <a:t> and serotonin in the brain.</a:t>
            </a:r>
          </a:p>
          <a:p>
            <a:pPr lvl="0"/>
            <a:r>
              <a:rPr lang="en-IN" u="sng" dirty="0" err="1" smtClean="0">
                <a:hlinkClick r:id="rId14" tooltip="Propranolol"/>
              </a:rPr>
              <a:t>Propranolol</a:t>
            </a:r>
            <a:r>
              <a:rPr lang="en-IN" dirty="0" smtClean="0"/>
              <a:t> (</a:t>
            </a:r>
            <a:r>
              <a:rPr lang="en-IN" dirty="0" err="1" smtClean="0"/>
              <a:t>Inderal</a:t>
            </a:r>
            <a:r>
              <a:rPr lang="en-IN" dirty="0" smtClean="0"/>
              <a:t>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Benzodiazepines</a:t>
            </a:r>
            <a:endParaRPr lang="en-IN" dirty="0" smtClean="0"/>
          </a:p>
          <a:p>
            <a:pPr lvl="0"/>
            <a:r>
              <a:rPr lang="en-IN" u="sng" dirty="0" err="1" smtClean="0">
                <a:hlinkClick r:id="rId2" tooltip="Alprazolam"/>
              </a:rPr>
              <a:t>alprazolam</a:t>
            </a:r>
            <a:r>
              <a:rPr lang="en-IN" dirty="0" smtClean="0"/>
              <a:t> (</a:t>
            </a:r>
            <a:r>
              <a:rPr lang="en-IN" dirty="0" err="1" smtClean="0"/>
              <a:t>Xanax</a:t>
            </a:r>
            <a:r>
              <a:rPr lang="en-IN" dirty="0" smtClean="0"/>
              <a:t>, </a:t>
            </a:r>
            <a:r>
              <a:rPr lang="en-IN" dirty="0" err="1" smtClean="0"/>
              <a:t>Xanax</a:t>
            </a:r>
            <a:r>
              <a:rPr lang="en-IN" dirty="0" smtClean="0"/>
              <a:t> XR, </a:t>
            </a:r>
            <a:r>
              <a:rPr lang="en-IN" dirty="0" err="1" smtClean="0"/>
              <a:t>Niravam</a:t>
            </a:r>
            <a:r>
              <a:rPr lang="en-IN" dirty="0" smtClean="0"/>
              <a:t>)</a:t>
            </a:r>
          </a:p>
          <a:p>
            <a:pPr lvl="0"/>
            <a:r>
              <a:rPr lang="en-IN" u="sng" dirty="0" err="1" smtClean="0">
                <a:hlinkClick r:id="rId3" tooltip="Chlordiazepoxide"/>
              </a:rPr>
              <a:t>chlordiazepoxide</a:t>
            </a:r>
            <a:r>
              <a:rPr lang="en-IN" dirty="0" smtClean="0"/>
              <a:t> (Librium)</a:t>
            </a:r>
          </a:p>
          <a:p>
            <a:pPr lvl="0"/>
            <a:r>
              <a:rPr lang="en-IN" u="sng" dirty="0" err="1" smtClean="0">
                <a:hlinkClick r:id="rId4" tooltip="Clonazepam"/>
              </a:rPr>
              <a:t>clonazepam</a:t>
            </a:r>
            <a:r>
              <a:rPr lang="en-IN" dirty="0" smtClean="0"/>
              <a:t> (</a:t>
            </a:r>
            <a:r>
              <a:rPr lang="en-IN" dirty="0" err="1" smtClean="0"/>
              <a:t>Klonopin</a:t>
            </a:r>
            <a:r>
              <a:rPr lang="en-IN" dirty="0" smtClean="0"/>
              <a:t>)</a:t>
            </a:r>
          </a:p>
          <a:p>
            <a:pPr lvl="0"/>
            <a:r>
              <a:rPr lang="en-IN" u="sng" dirty="0" err="1" smtClean="0">
                <a:hlinkClick r:id="rId5" tooltip="Clorazepate"/>
              </a:rPr>
              <a:t>clorazepate</a:t>
            </a:r>
            <a:r>
              <a:rPr lang="en-IN" dirty="0" smtClean="0"/>
              <a:t> (</a:t>
            </a:r>
            <a:r>
              <a:rPr lang="en-IN" dirty="0" err="1" smtClean="0"/>
              <a:t>Tranxene</a:t>
            </a:r>
            <a:r>
              <a:rPr lang="en-IN" dirty="0" smtClean="0"/>
              <a:t>)</a:t>
            </a:r>
          </a:p>
          <a:p>
            <a:pPr lvl="0"/>
            <a:r>
              <a:rPr lang="en-IN" u="sng" dirty="0" smtClean="0">
                <a:hlinkClick r:id="rId6" tooltip="Diazepam"/>
              </a:rPr>
              <a:t>diazepam</a:t>
            </a:r>
            <a:r>
              <a:rPr lang="en-IN" dirty="0" smtClean="0"/>
              <a:t> (</a:t>
            </a:r>
            <a:r>
              <a:rPr lang="en-IN" dirty="0" err="1" smtClean="0"/>
              <a:t>Valium</a:t>
            </a:r>
            <a:r>
              <a:rPr lang="en-IN" dirty="0" smtClean="0"/>
              <a:t>)</a:t>
            </a:r>
          </a:p>
          <a:p>
            <a:pPr lvl="0"/>
            <a:r>
              <a:rPr lang="en-IN" u="sng" dirty="0" err="1" smtClean="0">
                <a:hlinkClick r:id="rId7" tooltip="Lorazepam"/>
              </a:rPr>
              <a:t>lorazepam</a:t>
            </a:r>
            <a:r>
              <a:rPr lang="en-IN" dirty="0" smtClean="0"/>
              <a:t> (</a:t>
            </a:r>
            <a:r>
              <a:rPr lang="en-IN" dirty="0" err="1" smtClean="0"/>
              <a:t>Ativan</a:t>
            </a:r>
            <a:r>
              <a:rPr lang="en-IN" dirty="0" smtClean="0"/>
              <a:t>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NURSING MANGMENT OF GAD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b="1" dirty="0" smtClean="0"/>
              <a:t> CLIENT ASSESSMENT DATA BASE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b="1" dirty="0" smtClean="0"/>
              <a:t>Activity/Rest</a:t>
            </a:r>
            <a:endParaRPr lang="en-IN" dirty="0" smtClean="0"/>
          </a:p>
          <a:p>
            <a:pPr lvl="0"/>
            <a:r>
              <a:rPr lang="en-IN" dirty="0" smtClean="0"/>
              <a:t>Restlessness, pacing anxiously, or, if seated, restlessly moving extremities</a:t>
            </a:r>
          </a:p>
          <a:p>
            <a:pPr lvl="0"/>
            <a:r>
              <a:rPr lang="en-IN" dirty="0" smtClean="0"/>
              <a:t>Feeling “keyed up”/“on edge,” unable to relax</a:t>
            </a:r>
          </a:p>
          <a:p>
            <a:pPr lvl="0"/>
            <a:r>
              <a:rPr lang="en-IN" dirty="0" smtClean="0"/>
              <a:t>Easily fatigued</a:t>
            </a:r>
          </a:p>
          <a:p>
            <a:pPr lvl="0"/>
            <a:r>
              <a:rPr lang="en-IN" dirty="0" smtClean="0"/>
              <a:t>Difficulty falling or staying asleep; restlessness, unsatisfying sleep</a:t>
            </a:r>
          </a:p>
          <a:p>
            <a:r>
              <a:rPr lang="en-IN" b="1" dirty="0" smtClean="0"/>
              <a:t>Circulation</a:t>
            </a:r>
            <a:endParaRPr lang="en-IN" dirty="0" smtClean="0"/>
          </a:p>
          <a:p>
            <a:pPr lvl="0"/>
            <a:r>
              <a:rPr lang="en-IN" dirty="0" smtClean="0"/>
              <a:t>Heart pounding or racing/palpitations; cold and clammy hands; hot or cold spells, sweating; flushing, pallor</a:t>
            </a:r>
          </a:p>
          <a:p>
            <a:pPr lvl="0"/>
            <a:r>
              <a:rPr lang="en-IN" dirty="0" smtClean="0"/>
              <a:t>High resting pulse, increased blood pressure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984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Generalized anxiety disorder </vt:lpstr>
      <vt:lpstr>Generalized anxiety disorder</vt:lpstr>
      <vt:lpstr>Symptoms of GAD </vt:lpstr>
      <vt:lpstr>Slide 4</vt:lpstr>
      <vt:lpstr>Treatment </vt:lpstr>
      <vt:lpstr>Slide 6</vt:lpstr>
      <vt:lpstr>Slide 7</vt:lpstr>
      <vt:lpstr>Slide 8</vt:lpstr>
      <vt:lpstr>NURSING MANGMENT OF GAD  CLIENT ASSESSMENT DATA BASE </vt:lpstr>
      <vt:lpstr>Slide 10</vt:lpstr>
      <vt:lpstr>Slide 11</vt:lpstr>
      <vt:lpstr>Slide 12</vt:lpstr>
      <vt:lpstr>Slide 13</vt:lpstr>
      <vt:lpstr>DIAGNOSTIC STUDIES </vt:lpstr>
      <vt:lpstr>NURSING PRIORITIES </vt:lpstr>
      <vt:lpstr>DISCHARGE GOALS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Generalized anxiety disorder</dc:title>
  <dc:creator>Mercy</dc:creator>
  <cp:lastModifiedBy>library</cp:lastModifiedBy>
  <cp:revision>3</cp:revision>
  <dcterms:created xsi:type="dcterms:W3CDTF">2006-08-16T00:00:00Z</dcterms:created>
  <dcterms:modified xsi:type="dcterms:W3CDTF">2021-03-31T05:27:24Z</dcterms:modified>
</cp:coreProperties>
</file>