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Phobic Anxiety disorders</a:t>
            </a:r>
            <a:r>
              <a:rPr lang="en-IN" dirty="0" smtClean="0"/>
              <a:t/>
            </a:r>
            <a:br>
              <a:rPr lang="en-IN" dirty="0" smtClean="0"/>
            </a:br>
            <a:endParaRPr lang="en-IN" dirty="0"/>
          </a:p>
        </p:txBody>
      </p:sp>
      <p:sp>
        <p:nvSpPr>
          <p:cNvPr id="3" name="Subtitle 2"/>
          <p:cNvSpPr>
            <a:spLocks noGrp="1"/>
          </p:cNvSpPr>
          <p:nvPr>
            <p:ph type="subTitle" idx="1"/>
          </p:nvPr>
        </p:nvSpPr>
        <p:spPr/>
        <p:txBody>
          <a:bodyPr/>
          <a:lstStyle/>
          <a:p>
            <a:pPr algn="r"/>
            <a:r>
              <a:rPr lang="en-US" dirty="0" err="1" smtClean="0"/>
              <a:t>Mrs.Mercy</a:t>
            </a:r>
            <a:r>
              <a:rPr lang="en-US" dirty="0" smtClean="0"/>
              <a:t> </a:t>
            </a:r>
            <a:r>
              <a:rPr lang="en-US" dirty="0" err="1" smtClean="0"/>
              <a:t>Deva</a:t>
            </a:r>
            <a:r>
              <a:rPr lang="en-US" dirty="0" smtClean="0"/>
              <a:t> </a:t>
            </a:r>
            <a:r>
              <a:rPr lang="en-US" dirty="0" err="1" smtClean="0"/>
              <a:t>Priya</a:t>
            </a:r>
            <a:r>
              <a:rPr lang="en-US" dirty="0" smtClean="0"/>
              <a:t> </a:t>
            </a:r>
          </a:p>
          <a:p>
            <a:pPr algn="r"/>
            <a:r>
              <a:rPr lang="en-US" dirty="0" err="1" smtClean="0"/>
              <a:t>Asst.Prof</a:t>
            </a:r>
            <a:r>
              <a:rPr lang="en-US" dirty="0" smtClean="0"/>
              <a:t> </a:t>
            </a:r>
          </a:p>
          <a:p>
            <a:pPr algn="r"/>
            <a:r>
              <a:rPr lang="en-US" dirty="0" smtClean="0"/>
              <a:t>Dept of MHN</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Etiology –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0000" lnSpcReduction="20000"/>
          </a:bodyPr>
          <a:lstStyle/>
          <a:p>
            <a:pPr lvl="0"/>
            <a:r>
              <a:rPr lang="en-US" b="1" dirty="0" smtClean="0"/>
              <a:t>Psychodynamic theory –</a:t>
            </a:r>
            <a:endParaRPr lang="en-IN" dirty="0" smtClean="0"/>
          </a:p>
          <a:p>
            <a:r>
              <a:rPr lang="en-US" dirty="0" smtClean="0"/>
              <a:t>According to this theory anxiety is usually dealt with repression. When repression fails to function adequately, other secondary defense mechanism (displacement) of ego come into action. </a:t>
            </a:r>
            <a:endParaRPr lang="en-IN" dirty="0" smtClean="0"/>
          </a:p>
          <a:p>
            <a:pPr lvl="0"/>
            <a:r>
              <a:rPr lang="en-US" b="1" dirty="0" smtClean="0"/>
              <a:t>Learning theory –</a:t>
            </a:r>
            <a:endParaRPr lang="en-IN" dirty="0" smtClean="0"/>
          </a:p>
          <a:p>
            <a:r>
              <a:rPr lang="en-US" dirty="0" smtClean="0"/>
              <a:t>According to classical conditioning a stressful stimulus produces an unconditioned response – fear. When the stressful stimulus is repeatedly paired with a harmless object, eventually the harmless object alone produces the fear, which </a:t>
            </a:r>
            <a:r>
              <a:rPr lang="en-US" dirty="0" err="1" smtClean="0"/>
              <a:t>i</a:t>
            </a:r>
            <a:endParaRPr lang="en-IN" dirty="0" smtClean="0"/>
          </a:p>
          <a:p>
            <a:pPr lvl="0"/>
            <a:r>
              <a:rPr lang="en-US" b="1" dirty="0" smtClean="0"/>
              <a:t>Cognitive theory –</a:t>
            </a:r>
            <a:endParaRPr lang="en-IN" dirty="0" smtClean="0"/>
          </a:p>
          <a:p>
            <a:r>
              <a:rPr lang="en-US" dirty="0" smtClean="0"/>
              <a:t>It believes that some individuals engage in negative and irrational thinking that produce anxiety reactions. The individual begins to seek out avoidance behavior to prevent the anxiety reactions, and phobia results.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Treatment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pPr lvl="0"/>
            <a:r>
              <a:rPr lang="en-US" b="1" dirty="0" smtClean="0"/>
              <a:t>Pharmacotherapy –</a:t>
            </a:r>
            <a:endParaRPr lang="en-IN" dirty="0" smtClean="0"/>
          </a:p>
          <a:p>
            <a:pPr lvl="0"/>
            <a:r>
              <a:rPr lang="en-US" dirty="0" smtClean="0"/>
              <a:t>Benzodiazepines – ex : </a:t>
            </a:r>
            <a:r>
              <a:rPr lang="en-US" dirty="0" err="1" smtClean="0"/>
              <a:t>Alprazolam</a:t>
            </a:r>
            <a:r>
              <a:rPr lang="en-US" dirty="0" smtClean="0"/>
              <a:t>, </a:t>
            </a:r>
            <a:r>
              <a:rPr lang="en-US" dirty="0" err="1" smtClean="0"/>
              <a:t>Clonazepam</a:t>
            </a:r>
            <a:r>
              <a:rPr lang="en-US" dirty="0" smtClean="0"/>
              <a:t>, </a:t>
            </a:r>
            <a:r>
              <a:rPr lang="en-US" dirty="0" err="1" smtClean="0"/>
              <a:t>Lorazepam</a:t>
            </a:r>
            <a:endParaRPr lang="en-IN" dirty="0" smtClean="0"/>
          </a:p>
          <a:p>
            <a:pPr lvl="0"/>
            <a:r>
              <a:rPr lang="en-US" dirty="0" smtClean="0"/>
              <a:t>Anti depressant – </a:t>
            </a:r>
            <a:r>
              <a:rPr lang="en-US" dirty="0" err="1" smtClean="0"/>
              <a:t>Impramine</a:t>
            </a:r>
            <a:r>
              <a:rPr lang="en-US" dirty="0" smtClean="0"/>
              <a:t>, </a:t>
            </a:r>
            <a:r>
              <a:rPr lang="en-US" dirty="0" err="1" smtClean="0"/>
              <a:t>Sertraline</a:t>
            </a:r>
            <a:endParaRPr lang="en-IN" dirty="0" smtClean="0"/>
          </a:p>
          <a:p>
            <a:pPr lvl="0"/>
            <a:r>
              <a:rPr lang="en-US" b="1" dirty="0" smtClean="0"/>
              <a:t>Behavioral therapy</a:t>
            </a:r>
            <a:endParaRPr lang="en-IN" dirty="0" smtClean="0"/>
          </a:p>
          <a:p>
            <a:pPr lvl="0"/>
            <a:r>
              <a:rPr lang="en-US" dirty="0" smtClean="0"/>
              <a:t>Flooding</a:t>
            </a:r>
            <a:endParaRPr lang="en-IN" dirty="0" smtClean="0"/>
          </a:p>
          <a:p>
            <a:pPr lvl="0"/>
            <a:r>
              <a:rPr lang="en-US" dirty="0" smtClean="0"/>
              <a:t>Systematic desensitization</a:t>
            </a:r>
            <a:endParaRPr lang="en-IN" dirty="0" smtClean="0"/>
          </a:p>
          <a:p>
            <a:pPr lvl="0"/>
            <a:r>
              <a:rPr lang="en-US" dirty="0" smtClean="0"/>
              <a:t>Exposure and response prevention</a:t>
            </a:r>
            <a:endParaRPr lang="en-IN" dirty="0" smtClean="0"/>
          </a:p>
          <a:p>
            <a:pPr lvl="0"/>
            <a:r>
              <a:rPr lang="en-US" dirty="0" smtClean="0"/>
              <a:t>Relaxation techniques</a:t>
            </a:r>
            <a:endParaRPr lang="en-IN" dirty="0" smtClean="0"/>
          </a:p>
          <a:p>
            <a:pPr lvl="0"/>
            <a:r>
              <a:rPr lang="en-US" b="1" dirty="0" smtClean="0"/>
              <a:t>Cognitive therapy</a:t>
            </a:r>
            <a:endParaRPr lang="en-IN" dirty="0" smtClean="0"/>
          </a:p>
          <a:p>
            <a:pPr lvl="0"/>
            <a:r>
              <a:rPr lang="en-US" b="1" dirty="0" smtClean="0"/>
              <a:t>Supportive therapy</a:t>
            </a:r>
            <a:endParaRPr lang="en-IN" dirty="0" smtClean="0"/>
          </a:p>
          <a:p>
            <a:r>
              <a:rPr lang="en-US" dirty="0" smtClean="0"/>
              <a:t> </a:t>
            </a:r>
            <a:endParaRPr lang="en-IN"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smtClean="0"/>
              <a:t>Nursing diagnosis –</a:t>
            </a:r>
            <a:endParaRPr lang="en-IN" dirty="0" smtClean="0"/>
          </a:p>
          <a:p>
            <a:pPr lvl="0"/>
            <a:r>
              <a:rPr lang="en-US" dirty="0" smtClean="0"/>
              <a:t>Fear related to a specific stimulus evidenced by behavior directed towards avoidance of the feared object / situation</a:t>
            </a:r>
            <a:endParaRPr lang="en-IN" dirty="0" smtClean="0"/>
          </a:p>
          <a:p>
            <a:pPr lvl="0"/>
            <a:r>
              <a:rPr lang="en-US" dirty="0" smtClean="0"/>
              <a:t>Social isolation related to fear of being in a place from which one is unable to escape, evidence by staying alone, refusing to leave the room / home.</a:t>
            </a:r>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smtClean="0"/>
              <a:t>ANY QUESTION ??</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b="1" dirty="0" smtClean="0"/>
              <a:t>Anxiety:</a:t>
            </a:r>
            <a:endParaRPr lang="en-IN" dirty="0" smtClean="0"/>
          </a:p>
          <a:p>
            <a:pPr lvl="0"/>
            <a:r>
              <a:rPr lang="en-US" dirty="0" smtClean="0"/>
              <a:t>Is a subjective, individual experience characterized by a feeling of apprehension, uneasiness, uncertainty, or dread?</a:t>
            </a:r>
            <a:endParaRPr lang="en-IN" dirty="0" smtClean="0"/>
          </a:p>
          <a:p>
            <a:pPr lvl="0"/>
            <a:r>
              <a:rPr lang="en-US" dirty="0" smtClean="0"/>
              <a:t>It occurs as a result of threats that may be actual or imagined, misperceived or misinterpreted, or from a threat to identity or self-esteem.</a:t>
            </a:r>
            <a:endParaRPr lang="en-IN" dirty="0" smtClean="0"/>
          </a:p>
          <a:p>
            <a:pPr lvl="0"/>
            <a:r>
              <a:rPr lang="en-US" dirty="0" smtClean="0"/>
              <a:t>It often precedes new experiences.</a:t>
            </a:r>
            <a:endParaRPr lang="en-IN" dirty="0" smtClean="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b="1" dirty="0" smtClean="0"/>
              <a:t>Phobia:</a:t>
            </a:r>
            <a:endParaRPr lang="en-IN" dirty="0" smtClean="0"/>
          </a:p>
          <a:p>
            <a:r>
              <a:rPr lang="en-US" dirty="0" smtClean="0"/>
              <a:t>A phobia is an unreasonable fear of a specific object, activity or situation. This irrational fear is characterized by various features that cannot be dealt with by reasoning / controlled through will powder.</a:t>
            </a:r>
            <a:endParaRPr lang="en-IN" dirty="0" smtClean="0"/>
          </a:p>
          <a:p>
            <a:r>
              <a:rPr lang="en-US" dirty="0" smtClean="0"/>
              <a:t>Phobic anxiety disorders, the individual experiences intermittent anxiety which arises in particular circumstances, that is in response to the phobic object / situation.</a:t>
            </a:r>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smtClean="0"/>
              <a:t>Classification</a:t>
            </a:r>
            <a:endParaRPr lang="en-IN" dirty="0" smtClean="0"/>
          </a:p>
          <a:p>
            <a:pPr lvl="0"/>
            <a:r>
              <a:rPr lang="en-US" dirty="0" smtClean="0"/>
              <a:t>Agoraphobia</a:t>
            </a:r>
            <a:endParaRPr lang="en-IN" dirty="0" smtClean="0"/>
          </a:p>
          <a:p>
            <a:pPr lvl="0"/>
            <a:r>
              <a:rPr lang="en-US" dirty="0" smtClean="0"/>
              <a:t>Social phobia</a:t>
            </a:r>
            <a:endParaRPr lang="en-IN" dirty="0" smtClean="0"/>
          </a:p>
          <a:p>
            <a:pPr lvl="0"/>
            <a:r>
              <a:rPr lang="en-US" dirty="0" smtClean="0"/>
              <a:t>Specific phobia</a:t>
            </a:r>
            <a:endParaRPr lang="en-IN" dirty="0" smtClean="0"/>
          </a:p>
          <a:p>
            <a:pPr lvl="0"/>
            <a:r>
              <a:rPr lang="en-US" dirty="0" smtClean="0"/>
              <a:t>Other phobic anxiety disorders</a:t>
            </a:r>
            <a:endParaRPr lang="en-IN" dirty="0" smtClean="0"/>
          </a:p>
          <a:p>
            <a:pPr lvl="0"/>
            <a:r>
              <a:rPr lang="en-US" dirty="0" smtClean="0"/>
              <a:t>Phobic anxiety disorder, unspecified</a:t>
            </a:r>
            <a:endParaRPr lang="en-IN"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Phobia</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pPr lvl="0"/>
            <a:r>
              <a:rPr lang="en-US" b="1" dirty="0" smtClean="0"/>
              <a:t>Simple phobia</a:t>
            </a:r>
            <a:r>
              <a:rPr lang="en-US" dirty="0" smtClean="0"/>
              <a:t> – It is an irrational fear of a specific object / stimulus. Simple phobias are common in childhood. For  ex –</a:t>
            </a:r>
            <a:endParaRPr lang="en-IN" dirty="0" smtClean="0"/>
          </a:p>
          <a:p>
            <a:pPr lvl="0"/>
            <a:r>
              <a:rPr lang="en-US" dirty="0" smtClean="0"/>
              <a:t>Acrophobia – fear of height</a:t>
            </a:r>
            <a:endParaRPr lang="en-IN" dirty="0" smtClean="0"/>
          </a:p>
          <a:p>
            <a:pPr lvl="0"/>
            <a:r>
              <a:rPr lang="en-US" dirty="0" err="1" smtClean="0"/>
              <a:t>Hematophobia</a:t>
            </a:r>
            <a:r>
              <a:rPr lang="en-US" dirty="0" smtClean="0"/>
              <a:t> – fear of blood</a:t>
            </a:r>
            <a:endParaRPr lang="en-IN" dirty="0" smtClean="0"/>
          </a:p>
          <a:p>
            <a:pPr lvl="0"/>
            <a:r>
              <a:rPr lang="en-US" dirty="0" smtClean="0"/>
              <a:t>Claustrophobia – fear of closed spaces</a:t>
            </a:r>
            <a:endParaRPr lang="en-IN" dirty="0" smtClean="0"/>
          </a:p>
          <a:p>
            <a:pPr lvl="0"/>
            <a:r>
              <a:rPr lang="en-US" dirty="0" err="1" smtClean="0"/>
              <a:t>Gamophobia</a:t>
            </a:r>
            <a:r>
              <a:rPr lang="en-US" dirty="0" smtClean="0"/>
              <a:t> – fear of marriage</a:t>
            </a:r>
            <a:endParaRPr lang="en-IN" dirty="0" smtClean="0"/>
          </a:p>
          <a:p>
            <a:pPr lvl="0"/>
            <a:r>
              <a:rPr lang="en-US" dirty="0" err="1" smtClean="0"/>
              <a:t>Insectophobia</a:t>
            </a:r>
            <a:r>
              <a:rPr lang="en-US" dirty="0" smtClean="0"/>
              <a:t> – fear of insects</a:t>
            </a:r>
            <a:endParaRPr lang="en-IN" dirty="0" smtClean="0"/>
          </a:p>
          <a:p>
            <a:pPr lvl="0"/>
            <a:r>
              <a:rPr lang="en-US" dirty="0" smtClean="0"/>
              <a:t>Zoophobia – fear of animals</a:t>
            </a:r>
            <a:endParaRPr lang="en-IN" dirty="0" smtClean="0"/>
          </a:p>
          <a:p>
            <a:pPr lvl="0"/>
            <a:r>
              <a:rPr lang="en-US" dirty="0" err="1" smtClean="0"/>
              <a:t>Microphobia</a:t>
            </a:r>
            <a:r>
              <a:rPr lang="en-US" dirty="0" smtClean="0"/>
              <a:t> – fear of germs</a:t>
            </a:r>
            <a:endParaRPr lang="en-IN" dirty="0" smtClean="0"/>
          </a:p>
          <a:p>
            <a:pPr lvl="0"/>
            <a:r>
              <a:rPr lang="en-US" dirty="0" err="1" smtClean="0"/>
              <a:t>Brontophobia</a:t>
            </a:r>
            <a:r>
              <a:rPr lang="en-US" dirty="0" smtClean="0"/>
              <a:t> – fear of thunder</a:t>
            </a:r>
            <a:endParaRPr lang="en-IN" dirty="0" smtClean="0"/>
          </a:p>
          <a:p>
            <a:pPr lvl="0"/>
            <a:r>
              <a:rPr lang="en-US" dirty="0" err="1" smtClean="0"/>
              <a:t>Algophobia</a:t>
            </a:r>
            <a:r>
              <a:rPr lang="en-US" dirty="0" smtClean="0"/>
              <a:t> – fear of pain</a:t>
            </a:r>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smtClean="0"/>
              <a:t>Signs and symptoms of specific phobias – </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lvl="0"/>
            <a:r>
              <a:rPr lang="en-US" dirty="0" smtClean="0"/>
              <a:t>Irrational and persistent fear of object / situation</a:t>
            </a:r>
            <a:endParaRPr lang="en-IN" dirty="0" smtClean="0"/>
          </a:p>
          <a:p>
            <a:pPr lvl="0"/>
            <a:r>
              <a:rPr lang="en-US" dirty="0" smtClean="0"/>
              <a:t>Immediate anxiety on contact with feared object / situation</a:t>
            </a:r>
            <a:endParaRPr lang="en-IN" dirty="0" smtClean="0"/>
          </a:p>
          <a:p>
            <a:pPr lvl="0"/>
            <a:r>
              <a:rPr lang="en-US" dirty="0" smtClean="0"/>
              <a:t>Loss of control, fainting, or panic response</a:t>
            </a:r>
            <a:endParaRPr lang="en-IN" dirty="0" smtClean="0"/>
          </a:p>
          <a:p>
            <a:pPr lvl="0"/>
            <a:r>
              <a:rPr lang="en-US" dirty="0" smtClean="0"/>
              <a:t>Avoidance of activities involving feared stimulus</a:t>
            </a:r>
            <a:endParaRPr lang="en-IN" dirty="0" smtClean="0"/>
          </a:p>
          <a:p>
            <a:pPr lvl="0"/>
            <a:r>
              <a:rPr lang="en-US" dirty="0" smtClean="0"/>
              <a:t>Anxiety when thinking about stimulus</a:t>
            </a:r>
            <a:endParaRPr lang="en-IN" dirty="0" smtClean="0"/>
          </a:p>
          <a:p>
            <a:pPr lvl="0"/>
            <a:r>
              <a:rPr lang="en-US" dirty="0" smtClean="0"/>
              <a:t>Worry with anticipatory anxiety</a:t>
            </a:r>
            <a:endParaRPr lang="en-IN" dirty="0" smtClean="0"/>
          </a:p>
          <a:p>
            <a:pPr lvl="0"/>
            <a:r>
              <a:rPr lang="en-US" dirty="0" smtClean="0"/>
              <a:t>Possible impaired social or work functioning</a:t>
            </a:r>
            <a:endParaRPr lang="en-IN" dirty="0" smtClean="0"/>
          </a:p>
          <a:p>
            <a:r>
              <a:rPr lang="en-US" dirty="0" smtClean="0"/>
              <a:t> </a:t>
            </a:r>
            <a:endParaRPr lang="en-IN"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US" b="1" dirty="0" smtClean="0"/>
              <a:t>Social phobia</a:t>
            </a:r>
            <a:r>
              <a:rPr lang="en-US" dirty="0" smtClean="0"/>
              <a:t> – it is an irrational fear of performing activities in the presence of other people or interacting with others. The patient is afraid of his own action being viewed by others critically, resulting in embarrassment or humiliation.</a:t>
            </a:r>
            <a:endParaRPr lang="en-IN"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r>
              <a:rPr lang="en-US" b="1" dirty="0" smtClean="0"/>
              <a:t>Signs and symptoms of social phobia</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pPr lvl="0"/>
            <a:r>
              <a:rPr lang="en-US" dirty="0" smtClean="0"/>
              <a:t>Hyperventilation</a:t>
            </a:r>
            <a:endParaRPr lang="en-IN" dirty="0" smtClean="0"/>
          </a:p>
          <a:p>
            <a:pPr lvl="0"/>
            <a:r>
              <a:rPr lang="en-US" dirty="0" smtClean="0"/>
              <a:t>Sweating, cold, clammy hands</a:t>
            </a:r>
            <a:endParaRPr lang="en-IN" dirty="0" smtClean="0"/>
          </a:p>
          <a:p>
            <a:pPr lvl="0"/>
            <a:r>
              <a:rPr lang="en-US" dirty="0" smtClean="0"/>
              <a:t>Blushing</a:t>
            </a:r>
            <a:endParaRPr lang="en-IN" dirty="0" smtClean="0"/>
          </a:p>
          <a:p>
            <a:pPr lvl="0"/>
            <a:r>
              <a:rPr lang="en-US" dirty="0" smtClean="0"/>
              <a:t>Palpitations</a:t>
            </a:r>
            <a:endParaRPr lang="en-IN" dirty="0" smtClean="0"/>
          </a:p>
          <a:p>
            <a:pPr lvl="0"/>
            <a:r>
              <a:rPr lang="en-US" dirty="0" smtClean="0"/>
              <a:t>Confusion</a:t>
            </a:r>
            <a:endParaRPr lang="en-IN" dirty="0" smtClean="0"/>
          </a:p>
          <a:p>
            <a:pPr lvl="0"/>
            <a:r>
              <a:rPr lang="en-US" dirty="0" smtClean="0"/>
              <a:t>Gastro – intestinal symptoms</a:t>
            </a:r>
            <a:endParaRPr lang="en-IN" dirty="0" smtClean="0"/>
          </a:p>
          <a:p>
            <a:pPr lvl="0"/>
            <a:r>
              <a:rPr lang="en-US" dirty="0" smtClean="0"/>
              <a:t>Trembling hands and voice</a:t>
            </a:r>
            <a:endParaRPr lang="en-IN" dirty="0" smtClean="0"/>
          </a:p>
          <a:p>
            <a:pPr lvl="0"/>
            <a:r>
              <a:rPr lang="en-US" dirty="0" smtClean="0"/>
              <a:t>Urinary urgency</a:t>
            </a:r>
            <a:endParaRPr lang="en-IN" dirty="0" smtClean="0"/>
          </a:p>
          <a:p>
            <a:pPr lvl="0"/>
            <a:r>
              <a:rPr lang="en-US" dirty="0" smtClean="0"/>
              <a:t>Muscle tension</a:t>
            </a:r>
            <a:endParaRPr lang="en-IN" dirty="0" smtClean="0"/>
          </a:p>
          <a:p>
            <a:pPr lvl="0"/>
            <a:r>
              <a:rPr lang="en-US" dirty="0" smtClean="0"/>
              <a:t>Anticipatory anxiety</a:t>
            </a:r>
            <a:endParaRPr lang="en-IN" dirty="0" smtClean="0"/>
          </a:p>
          <a:p>
            <a:pPr lvl="0"/>
            <a:r>
              <a:rPr lang="en-US" dirty="0" smtClean="0"/>
              <a:t>Fear / embarrassment / ridicule</a:t>
            </a:r>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US" b="1" dirty="0" smtClean="0"/>
              <a:t>Agoraphobia</a:t>
            </a:r>
            <a:r>
              <a:rPr lang="en-US" dirty="0" smtClean="0"/>
              <a:t> – it is characterized by an irrational fear of being in places away from the familiar setting of home, in crowd, or in situations that the patient cannot leave easily.</a:t>
            </a:r>
            <a:endParaRPr lang="en-IN" dirty="0" smtClean="0"/>
          </a:p>
          <a:p>
            <a:r>
              <a:rPr lang="en-US" b="1" dirty="0" smtClean="0"/>
              <a:t>Signs and symptoms of Agoraphobia – </a:t>
            </a:r>
            <a:endParaRPr lang="en-IN" dirty="0" smtClean="0"/>
          </a:p>
          <a:p>
            <a:pPr lvl="0"/>
            <a:r>
              <a:rPr lang="en-US" dirty="0" smtClean="0"/>
              <a:t>Overriding fear of open / public spaces</a:t>
            </a:r>
            <a:endParaRPr lang="en-IN"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598</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Phobic Anxiety disorders </vt:lpstr>
      <vt:lpstr>Slide 2</vt:lpstr>
      <vt:lpstr>Slide 3</vt:lpstr>
      <vt:lpstr>Slide 4</vt:lpstr>
      <vt:lpstr>Types of Phobia </vt:lpstr>
      <vt:lpstr>Signs and symptoms of specific phobias –  </vt:lpstr>
      <vt:lpstr>Slide 7</vt:lpstr>
      <vt:lpstr>Signs and symptoms of social phobia </vt:lpstr>
      <vt:lpstr>Slide 9</vt:lpstr>
      <vt:lpstr>Etiology –  </vt:lpstr>
      <vt:lpstr>Treatment – </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Phobic Anxiety disorders</dc:title>
  <dc:creator>Mercy</dc:creator>
  <cp:lastModifiedBy>library</cp:lastModifiedBy>
  <cp:revision>5</cp:revision>
  <dcterms:created xsi:type="dcterms:W3CDTF">2006-08-16T00:00:00Z</dcterms:created>
  <dcterms:modified xsi:type="dcterms:W3CDTF">2021-03-31T05:13:07Z</dcterms:modified>
</cp:coreProperties>
</file>