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7" r:id="rId14"/>
    <p:sldId id="288" r:id="rId15"/>
    <p:sldId id="268" r:id="rId16"/>
    <p:sldId id="289" r:id="rId17"/>
    <p:sldId id="290" r:id="rId18"/>
    <p:sldId id="272" r:id="rId19"/>
    <p:sldId id="273" r:id="rId20"/>
    <p:sldId id="274" r:id="rId21"/>
    <p:sldId id="291" r:id="rId22"/>
    <p:sldId id="277" r:id="rId23"/>
    <p:sldId id="280" r:id="rId24"/>
    <p:sldId id="285" r:id="rId25"/>
    <p:sldId id="292" r:id="rId26"/>
    <p:sldId id="286"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SCHIZOPHRENIA</a:t>
            </a:r>
            <a:endParaRPr lang="en-IN" dirty="0"/>
          </a:p>
        </p:txBody>
      </p:sp>
      <p:sp>
        <p:nvSpPr>
          <p:cNvPr id="3" name="Subtitle 2"/>
          <p:cNvSpPr>
            <a:spLocks noGrp="1"/>
          </p:cNvSpPr>
          <p:nvPr>
            <p:ph type="subTitle" idx="1"/>
          </p:nvPr>
        </p:nvSpPr>
        <p:spPr/>
        <p:txBody>
          <a:bodyPr/>
          <a:lstStyle/>
          <a:p>
            <a:pPr algn="r"/>
            <a:r>
              <a:rPr lang="en-US" dirty="0" err="1" smtClean="0"/>
              <a:t>Mrs.Mercy</a:t>
            </a:r>
            <a:r>
              <a:rPr lang="en-US" dirty="0" smtClean="0"/>
              <a:t> </a:t>
            </a:r>
          </a:p>
          <a:p>
            <a:pPr algn="r"/>
            <a:r>
              <a:rPr lang="en-US" dirty="0" err="1" smtClean="0"/>
              <a:t>Asst.Prof</a:t>
            </a:r>
            <a:r>
              <a:rPr lang="en-US" dirty="0" smtClean="0"/>
              <a:t> .</a:t>
            </a:r>
          </a:p>
          <a:p>
            <a:pPr algn="r"/>
            <a:r>
              <a:rPr lang="en-US" dirty="0" smtClean="0"/>
              <a:t>Dept of Psychiatric Nursing </a:t>
            </a:r>
            <a:endParaRPr lang="en-IN" dirty="0"/>
          </a:p>
        </p:txBody>
      </p:sp>
      <p:pic>
        <p:nvPicPr>
          <p:cNvPr id="4" name="~PP1248.WAV">
            <a:hlinkClick r:id="" action="ppaction://media"/>
          </p:cNvPr>
          <p:cNvPicPr>
            <a:picLocks noRot="1" noChangeAspect="1"/>
          </p:cNvPicPr>
          <p:nvPr>
            <a:wavAudioFile r:embed="rId1" name="~PP1248.WAV"/>
          </p:nvPr>
        </p:nvPicPr>
        <p:blipFill>
          <a:blip r:embed="rId3"/>
          <a:stretch>
            <a:fillRect/>
          </a:stretch>
        </p:blipFill>
        <p:spPr>
          <a:xfrm>
            <a:off x="8696325" y="6410325"/>
            <a:ext cx="304800" cy="304800"/>
          </a:xfrm>
          <a:prstGeom prst="rect">
            <a:avLst/>
          </a:prstGeom>
        </p:spPr>
      </p:pic>
    </p:spTree>
  </p:cSld>
  <p:clrMapOvr>
    <a:masterClrMapping/>
  </p:clrMapOvr>
  <p:transition spd="med" advTm="853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Undifferentiated Schizophrenia</a:t>
            </a:r>
            <a:br>
              <a:rPr lang="en-IN" b="1"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Undifferentiated-type schizophrenia is characterized by episodes of two or more of the following symptoms: delusions, hallucinations, disorganized speech or </a:t>
            </a:r>
            <a:r>
              <a:rPr lang="en-IN" dirty="0" err="1" smtClean="0"/>
              <a:t>behavior</a:t>
            </a:r>
            <a:r>
              <a:rPr lang="en-IN" dirty="0" smtClean="0"/>
              <a:t>, catatonic </a:t>
            </a:r>
            <a:r>
              <a:rPr lang="en-IN" dirty="0" err="1" smtClean="0"/>
              <a:t>behavior</a:t>
            </a:r>
            <a:r>
              <a:rPr lang="en-IN" dirty="0" smtClean="0"/>
              <a:t> or negative symptoms, but the individual does not qualify for a diagnosis of paranoid, disorganized, or catatonic type of schizophrenia.</a:t>
            </a:r>
          </a:p>
          <a:p>
            <a:endParaRPr lang="en-IN" dirty="0"/>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Residual Schizophrenia</a:t>
            </a:r>
            <a:br>
              <a:rPr lang="en-IN" b="1" dirty="0" smtClean="0"/>
            </a:b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Residual-type schizophrenia is characterized by a past history of at least one episode of schizophrenia, but the person currently has no positive symptoms (delusions, hallucinations, disorganized speech or </a:t>
            </a:r>
            <a:r>
              <a:rPr lang="en-IN" dirty="0" err="1" smtClean="0"/>
              <a:t>behavior</a:t>
            </a:r>
            <a:r>
              <a:rPr lang="en-IN" dirty="0" smtClean="0"/>
              <a:t>).</a:t>
            </a:r>
          </a:p>
          <a:p>
            <a:pPr algn="just"/>
            <a:r>
              <a:rPr lang="en-IN" dirty="0" smtClean="0"/>
              <a:t> It may represent a transition between a full-blown episode and complete remission, or it may continue for years without any further psychotic episodes.</a:t>
            </a:r>
          </a:p>
          <a:p>
            <a:endParaRPr lang="en-IN" dirty="0"/>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Are Causes of Schizophrenia?</a:t>
            </a:r>
            <a:br>
              <a:rPr lang="en-IN" b="1"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There is no single cause for schizophrenia.</a:t>
            </a:r>
          </a:p>
          <a:p>
            <a:pPr algn="just"/>
            <a:r>
              <a:rPr lang="en-IN" dirty="0" smtClean="0"/>
              <a:t>  It is the result of a complex group of genetic, psychological, and environmental factors. </a:t>
            </a:r>
          </a:p>
          <a:p>
            <a:pPr algn="just"/>
            <a:r>
              <a:rPr lang="en-US" b="1" dirty="0" smtClean="0"/>
              <a:t>Genetic factors </a:t>
            </a:r>
            <a:r>
              <a:rPr lang="en-US" dirty="0" smtClean="0"/>
              <a:t>:Based on various studies like </a:t>
            </a:r>
            <a:r>
              <a:rPr lang="en-US" dirty="0" err="1" smtClean="0"/>
              <a:t>adoptional</a:t>
            </a:r>
            <a:r>
              <a:rPr lang="en-US" dirty="0" smtClean="0"/>
              <a:t> studies and twin studies .</a:t>
            </a:r>
            <a:endParaRPr lang="en-IN" dirty="0" smtClean="0"/>
          </a:p>
          <a:p>
            <a:r>
              <a:rPr lang="en-US" b="1" dirty="0" smtClean="0"/>
              <a:t>Biochemical factors </a:t>
            </a:r>
            <a:r>
              <a:rPr lang="en-US" dirty="0" smtClean="0"/>
              <a:t>:Dopamine hypothesis –excessive levels of dopamine as a neurotransmitter.</a:t>
            </a:r>
            <a:endParaRPr lang="en-IN" dirty="0"/>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Psychological factors </a:t>
            </a:r>
            <a:r>
              <a:rPr lang="en-US" dirty="0" smtClean="0"/>
              <a:t>: social withdrawal ,introverted personalities or schizoid personalities ,ego boundary disturbances ,negative reinforcement ,regression of person to a phase of primary narcissism and ego disintegration .</a:t>
            </a:r>
            <a:endParaRPr lang="en-IN" dirty="0"/>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Social or environmental factors </a:t>
            </a:r>
            <a:r>
              <a:rPr lang="en-US" dirty="0" smtClean="0"/>
              <a:t>:home not conducive to normal emotional </a:t>
            </a:r>
            <a:r>
              <a:rPr lang="en-US" dirty="0" err="1" smtClean="0"/>
              <a:t>growth,family</a:t>
            </a:r>
            <a:r>
              <a:rPr lang="en-US" dirty="0" smtClean="0"/>
              <a:t> conflicts, inadequate communication between parents and children .</a:t>
            </a:r>
          </a:p>
          <a:p>
            <a:pPr>
              <a:buNone/>
            </a:pPr>
            <a:endParaRPr lang="en-IN" dirty="0"/>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Is Schizophrenia Hereditary?</a:t>
            </a:r>
            <a:br>
              <a:rPr lang="en-IN" b="1"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As with most other mental disorders, schizophrenia is not directly passed from one generation to another genetically, but it is known to run in families. </a:t>
            </a:r>
          </a:p>
          <a:p>
            <a:pPr algn="just"/>
            <a:r>
              <a:rPr lang="en-IN" dirty="0" smtClean="0"/>
              <a:t>Thus, the risk of illness in an identical twin of a person with schizophrenia is 40%-50% and a child of a parent suffering from schizophrenia has a 10% chance of developing the illness.</a:t>
            </a:r>
          </a:p>
          <a:p>
            <a:endParaRPr lang="en-IN" dirty="0"/>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a:t>
            </a:r>
            <a:endParaRPr lang="en-IN" dirty="0"/>
          </a:p>
        </p:txBody>
      </p:sp>
      <p:sp>
        <p:nvSpPr>
          <p:cNvPr id="3" name="Content Placeholder 2"/>
          <p:cNvSpPr>
            <a:spLocks noGrp="1"/>
          </p:cNvSpPr>
          <p:nvPr>
            <p:ph sz="half" idx="1"/>
          </p:nvPr>
        </p:nvSpPr>
        <p:spPr/>
        <p:txBody>
          <a:bodyPr>
            <a:normAutofit fontScale="92500" lnSpcReduction="10000"/>
          </a:bodyPr>
          <a:lstStyle/>
          <a:p>
            <a:r>
              <a:rPr lang="en-US" b="1" dirty="0" smtClean="0"/>
              <a:t>Positive symptoms :</a:t>
            </a:r>
          </a:p>
          <a:p>
            <a:r>
              <a:rPr lang="en-US" dirty="0" smtClean="0"/>
              <a:t>Delusions</a:t>
            </a:r>
          </a:p>
          <a:p>
            <a:r>
              <a:rPr lang="en-US" dirty="0" smtClean="0"/>
              <a:t>Hallucinations </a:t>
            </a:r>
          </a:p>
          <a:p>
            <a:r>
              <a:rPr lang="en-US" dirty="0" smtClean="0"/>
              <a:t>Bizarre </a:t>
            </a:r>
            <a:r>
              <a:rPr lang="en-US" dirty="0" err="1" smtClean="0"/>
              <a:t>behaviour</a:t>
            </a:r>
            <a:r>
              <a:rPr lang="en-US" dirty="0" smtClean="0"/>
              <a:t> </a:t>
            </a:r>
          </a:p>
          <a:p>
            <a:r>
              <a:rPr lang="en-US" dirty="0" smtClean="0"/>
              <a:t>Aggression </a:t>
            </a:r>
          </a:p>
          <a:p>
            <a:r>
              <a:rPr lang="en-US" dirty="0" smtClean="0"/>
              <a:t>Agitation </a:t>
            </a:r>
          </a:p>
          <a:p>
            <a:r>
              <a:rPr lang="en-US" dirty="0" smtClean="0"/>
              <a:t>Suspiciousness</a:t>
            </a:r>
          </a:p>
          <a:p>
            <a:r>
              <a:rPr lang="en-US" dirty="0" smtClean="0"/>
              <a:t>Hostility </a:t>
            </a:r>
          </a:p>
          <a:p>
            <a:r>
              <a:rPr lang="en-US" dirty="0" smtClean="0"/>
              <a:t>Excitement </a:t>
            </a:r>
          </a:p>
          <a:p>
            <a:r>
              <a:rPr lang="en-US" dirty="0" smtClean="0"/>
              <a:t>Grandiosity</a:t>
            </a:r>
          </a:p>
          <a:p>
            <a:endParaRPr lang="en-IN" dirty="0"/>
          </a:p>
        </p:txBody>
      </p:sp>
      <p:sp>
        <p:nvSpPr>
          <p:cNvPr id="4" name="Content Placeholder 3"/>
          <p:cNvSpPr>
            <a:spLocks noGrp="1"/>
          </p:cNvSpPr>
          <p:nvPr>
            <p:ph sz="half" idx="2"/>
          </p:nvPr>
        </p:nvSpPr>
        <p:spPr/>
        <p:txBody>
          <a:bodyPr>
            <a:normAutofit fontScale="92500" lnSpcReduction="10000"/>
          </a:bodyPr>
          <a:lstStyle/>
          <a:p>
            <a:r>
              <a:rPr lang="en-US" dirty="0" smtClean="0"/>
              <a:t>Negative symptoms </a:t>
            </a:r>
          </a:p>
          <a:p>
            <a:r>
              <a:rPr lang="en-US" dirty="0" smtClean="0"/>
              <a:t>Apathy </a:t>
            </a:r>
          </a:p>
          <a:p>
            <a:r>
              <a:rPr lang="en-US" dirty="0" err="1" smtClean="0"/>
              <a:t>Avolition</a:t>
            </a:r>
            <a:r>
              <a:rPr lang="en-US" dirty="0" smtClean="0"/>
              <a:t> </a:t>
            </a:r>
          </a:p>
          <a:p>
            <a:r>
              <a:rPr lang="en-US" dirty="0" smtClean="0"/>
              <a:t>Social withdrawal</a:t>
            </a:r>
          </a:p>
          <a:p>
            <a:r>
              <a:rPr lang="en-US" dirty="0" smtClean="0"/>
              <a:t>Diminished emotional responsiveness</a:t>
            </a:r>
          </a:p>
          <a:p>
            <a:r>
              <a:rPr lang="en-US" dirty="0" smtClean="0"/>
              <a:t>Blunted affect </a:t>
            </a:r>
          </a:p>
          <a:p>
            <a:r>
              <a:rPr lang="en-US" dirty="0" smtClean="0"/>
              <a:t>Stereotyped thinking </a:t>
            </a:r>
          </a:p>
          <a:p>
            <a:r>
              <a:rPr lang="en-US" dirty="0" smtClean="0"/>
              <a:t>Detachment </a:t>
            </a:r>
          </a:p>
          <a:p>
            <a:r>
              <a:rPr lang="en-US" dirty="0" smtClean="0"/>
              <a:t>Lack of spontaneity </a:t>
            </a:r>
          </a:p>
          <a:p>
            <a:endParaRPr lang="en-IN" dirty="0"/>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Bleurer’s</a:t>
            </a:r>
            <a:r>
              <a:rPr lang="en-US" dirty="0" smtClean="0"/>
              <a:t> 4 A’S </a:t>
            </a:r>
          </a:p>
          <a:p>
            <a:r>
              <a:rPr lang="en-US" dirty="0" smtClean="0"/>
              <a:t>Affect </a:t>
            </a:r>
          </a:p>
          <a:p>
            <a:r>
              <a:rPr lang="en-US" dirty="0" smtClean="0"/>
              <a:t>Associations </a:t>
            </a:r>
          </a:p>
          <a:p>
            <a:r>
              <a:rPr lang="en-US" dirty="0" smtClean="0"/>
              <a:t>Autism </a:t>
            </a:r>
          </a:p>
          <a:p>
            <a:r>
              <a:rPr lang="en-US" dirty="0" smtClean="0"/>
              <a:t>Ambivalence </a:t>
            </a:r>
            <a:endParaRPr lang="en-IN" dirty="0"/>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t>Cognitive Symptoms</a:t>
            </a:r>
          </a:p>
          <a:p>
            <a:pPr algn="just"/>
            <a:r>
              <a:rPr lang="en-IN" dirty="0" smtClean="0"/>
              <a:t>Cognitive symptoms include difficulties attending to and processing of information, in understanding the environment, and in remembering simple tasks.</a:t>
            </a:r>
          </a:p>
          <a:p>
            <a:endParaRPr lang="en-IN" dirty="0"/>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smtClean="0"/>
              <a:t>Affective (or Mood) Symptoms</a:t>
            </a:r>
          </a:p>
          <a:p>
            <a:r>
              <a:rPr lang="en-IN" dirty="0" smtClean="0"/>
              <a:t>The most notable affective symptom is depression, which accounts for a very high rate of attempted suicide in people suffering from schizophrenia.</a:t>
            </a:r>
          </a:p>
          <a:p>
            <a:endParaRPr lang="en-IN" dirty="0"/>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Is Schizophrenia?</a:t>
            </a:r>
            <a:br>
              <a:rPr lang="en-IN" b="1"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Schizophrenia is a chronic, severe and debilitating mental illness. It is considered one of the psychotic mental disorders and is characterized by symptoms of thought, </a:t>
            </a:r>
            <a:r>
              <a:rPr lang="en-IN" dirty="0" err="1" smtClean="0"/>
              <a:t>behavior</a:t>
            </a:r>
            <a:r>
              <a:rPr lang="en-IN" dirty="0" smtClean="0"/>
              <a:t>, and social problems. The thought problems associated with schizophrenia are described as psychosis, in that the person's thinking is completely out of touch with reality at times.</a:t>
            </a:r>
          </a:p>
          <a:p>
            <a:endParaRPr lang="en-IN" dirty="0"/>
          </a:p>
        </p:txBody>
      </p:sp>
      <p:pic>
        <p:nvPicPr>
          <p:cNvPr id="4" name="~PP3035.WAV">
            <a:hlinkClick r:id="" action="ppaction://media"/>
          </p:cNvPr>
          <p:cNvPicPr>
            <a:picLocks noRot="1" noChangeAspect="1"/>
          </p:cNvPicPr>
          <p:nvPr>
            <a:wavAudioFile r:embed="rId1" name="~PP3035.WAV"/>
          </p:nvPr>
        </p:nvPicPr>
        <p:blipFill>
          <a:blip r:embed="rId3"/>
          <a:stretch>
            <a:fillRect/>
          </a:stretch>
        </p:blipFill>
        <p:spPr>
          <a:xfrm>
            <a:off x="8696325" y="6410325"/>
            <a:ext cx="304800" cy="304800"/>
          </a:xfrm>
          <a:prstGeom prst="rect">
            <a:avLst/>
          </a:prstGeom>
        </p:spPr>
      </p:pic>
    </p:spTree>
  </p:cSld>
  <p:clrMapOvr>
    <a:masterClrMapping/>
  </p:clrMapOvr>
  <p:transition spd="med" advTm="3402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How Is Schizophrenia Diagnosed?</a:t>
            </a:r>
            <a:br>
              <a:rPr lang="en-IN" b="1" dirty="0" smtClean="0"/>
            </a:br>
            <a:endParaRPr lang="en-IN" dirty="0"/>
          </a:p>
        </p:txBody>
      </p:sp>
      <p:sp>
        <p:nvSpPr>
          <p:cNvPr id="3" name="Content Placeholder 2"/>
          <p:cNvSpPr>
            <a:spLocks noGrp="1"/>
          </p:cNvSpPr>
          <p:nvPr>
            <p:ph idx="1"/>
          </p:nvPr>
        </p:nvSpPr>
        <p:spPr/>
        <p:txBody>
          <a:bodyPr>
            <a:normAutofit/>
          </a:bodyPr>
          <a:lstStyle/>
          <a:p>
            <a:pPr algn="just"/>
            <a:r>
              <a:rPr lang="en-IN" dirty="0" smtClean="0"/>
              <a:t>There is no one test that definitively indicates that someone has schizophrenia. </a:t>
            </a:r>
          </a:p>
          <a:p>
            <a:pPr algn="just"/>
            <a:r>
              <a:rPr lang="en-IN" dirty="0" smtClean="0"/>
              <a:t>Comprehensive medical, family, and mental-health information. </a:t>
            </a:r>
          </a:p>
          <a:p>
            <a:pPr algn="just"/>
            <a:r>
              <a:rPr lang="en-IN" dirty="0" smtClean="0"/>
              <a:t>Physical examination </a:t>
            </a:r>
          </a:p>
          <a:p>
            <a:pPr algn="just"/>
            <a:r>
              <a:rPr lang="en-US" dirty="0" smtClean="0"/>
              <a:t>Mental Status Examination </a:t>
            </a:r>
            <a:endParaRPr lang="en-IN" dirty="0" smtClean="0"/>
          </a:p>
          <a:p>
            <a:pPr algn="just"/>
            <a:r>
              <a:rPr lang="en-IN" dirty="0" smtClean="0"/>
              <a:t>Lab tests</a:t>
            </a:r>
          </a:p>
          <a:p>
            <a:endParaRPr lang="en-IN" dirty="0"/>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Treatment Methods in Schizophrenia </a:t>
            </a:r>
            <a:endParaRPr lang="en-IN" dirty="0"/>
          </a:p>
        </p:txBody>
      </p:sp>
      <p:sp>
        <p:nvSpPr>
          <p:cNvPr id="3" name="Content Placeholder 2"/>
          <p:cNvSpPr>
            <a:spLocks noGrp="1"/>
          </p:cNvSpPr>
          <p:nvPr>
            <p:ph sz="half" idx="1"/>
          </p:nvPr>
        </p:nvSpPr>
        <p:spPr/>
        <p:txBody>
          <a:bodyPr>
            <a:normAutofit fontScale="92500" lnSpcReduction="10000"/>
          </a:bodyPr>
          <a:lstStyle/>
          <a:p>
            <a:r>
              <a:rPr lang="en-US" dirty="0" smtClean="0"/>
              <a:t>Somatic ( Physical ) therapies </a:t>
            </a:r>
          </a:p>
          <a:p>
            <a:r>
              <a:rPr lang="en-US" dirty="0" smtClean="0"/>
              <a:t>1. Antipsychotics </a:t>
            </a:r>
          </a:p>
          <a:p>
            <a:r>
              <a:rPr lang="en-IN" dirty="0" err="1" smtClean="0"/>
              <a:t>olanzapine</a:t>
            </a:r>
            <a:r>
              <a:rPr lang="en-IN" dirty="0" smtClean="0"/>
              <a:t> (</a:t>
            </a:r>
            <a:r>
              <a:rPr lang="en-IN" dirty="0" err="1" smtClean="0"/>
              <a:t>Zyprexa</a:t>
            </a:r>
            <a:r>
              <a:rPr lang="en-IN" dirty="0" smtClean="0"/>
              <a:t>), </a:t>
            </a:r>
            <a:r>
              <a:rPr lang="en-IN" dirty="0" err="1" smtClean="0"/>
              <a:t>risperidone</a:t>
            </a:r>
            <a:r>
              <a:rPr lang="en-IN" dirty="0" smtClean="0"/>
              <a:t> (</a:t>
            </a:r>
            <a:r>
              <a:rPr lang="en-IN" dirty="0" err="1" smtClean="0"/>
              <a:t>Risperdal</a:t>
            </a:r>
            <a:r>
              <a:rPr lang="en-IN" dirty="0" smtClean="0"/>
              <a:t>), </a:t>
            </a:r>
            <a:r>
              <a:rPr lang="en-IN" dirty="0" err="1" smtClean="0"/>
              <a:t>quetiapine</a:t>
            </a:r>
            <a:r>
              <a:rPr lang="en-IN" dirty="0" smtClean="0"/>
              <a:t> (</a:t>
            </a:r>
            <a:r>
              <a:rPr lang="en-IN" dirty="0" err="1" smtClean="0"/>
              <a:t>Seroquel</a:t>
            </a:r>
            <a:r>
              <a:rPr lang="en-IN" dirty="0" smtClean="0"/>
              <a:t>), </a:t>
            </a:r>
            <a:r>
              <a:rPr lang="en-IN" dirty="0" err="1" smtClean="0"/>
              <a:t>ziprasidone</a:t>
            </a:r>
            <a:r>
              <a:rPr lang="en-IN" dirty="0" smtClean="0"/>
              <a:t> (), </a:t>
            </a:r>
            <a:r>
              <a:rPr lang="en-IN" dirty="0" err="1" smtClean="0"/>
              <a:t>aripiprazole</a:t>
            </a:r>
            <a:r>
              <a:rPr lang="en-IN" dirty="0" smtClean="0"/>
              <a:t> (</a:t>
            </a:r>
            <a:r>
              <a:rPr lang="en-IN" dirty="0" err="1" smtClean="0"/>
              <a:t>Abilify</a:t>
            </a:r>
            <a:r>
              <a:rPr lang="en-IN" dirty="0" smtClean="0"/>
              <a:t>), </a:t>
            </a:r>
            <a:r>
              <a:rPr lang="en-IN" dirty="0" err="1" smtClean="0"/>
              <a:t>paliperidone</a:t>
            </a:r>
            <a:r>
              <a:rPr lang="en-IN" dirty="0" smtClean="0"/>
              <a:t> (</a:t>
            </a:r>
            <a:r>
              <a:rPr lang="en-IN" dirty="0" err="1" smtClean="0"/>
              <a:t>Invega</a:t>
            </a:r>
            <a:r>
              <a:rPr lang="en-IN" dirty="0" smtClean="0"/>
              <a:t>), and </a:t>
            </a:r>
            <a:r>
              <a:rPr lang="en-IN" dirty="0" err="1" smtClean="0"/>
              <a:t>asenapine</a:t>
            </a:r>
            <a:r>
              <a:rPr lang="en-IN" dirty="0" smtClean="0"/>
              <a:t> (</a:t>
            </a:r>
            <a:r>
              <a:rPr lang="en-IN" dirty="0" err="1" smtClean="0"/>
              <a:t>Saphris</a:t>
            </a:r>
            <a:r>
              <a:rPr lang="en-IN" dirty="0" smtClean="0"/>
              <a:t>).</a:t>
            </a:r>
          </a:p>
          <a:p>
            <a:r>
              <a:rPr lang="en-US" dirty="0" smtClean="0"/>
              <a:t>2. ECT</a:t>
            </a:r>
            <a:endParaRPr lang="en-IN" dirty="0" smtClean="0"/>
          </a:p>
          <a:p>
            <a:endParaRPr lang="en-IN" dirty="0"/>
          </a:p>
        </p:txBody>
      </p:sp>
      <p:sp>
        <p:nvSpPr>
          <p:cNvPr id="4" name="Content Placeholder 3"/>
          <p:cNvSpPr>
            <a:spLocks noGrp="1"/>
          </p:cNvSpPr>
          <p:nvPr>
            <p:ph sz="half" idx="2"/>
          </p:nvPr>
        </p:nvSpPr>
        <p:spPr/>
        <p:txBody>
          <a:bodyPr>
            <a:normAutofit fontScale="92500" lnSpcReduction="10000"/>
          </a:bodyPr>
          <a:lstStyle/>
          <a:p>
            <a:r>
              <a:rPr lang="en-US" dirty="0" smtClean="0"/>
              <a:t>Psychological Treatment</a:t>
            </a:r>
          </a:p>
          <a:p>
            <a:r>
              <a:rPr lang="en-US" dirty="0" smtClean="0"/>
              <a:t>1.Hospitalisation </a:t>
            </a:r>
          </a:p>
          <a:p>
            <a:r>
              <a:rPr lang="en-US" dirty="0" smtClean="0"/>
              <a:t>2. Psychotherapy </a:t>
            </a:r>
          </a:p>
          <a:p>
            <a:r>
              <a:rPr lang="en-US" dirty="0" smtClean="0"/>
              <a:t>3.Rehabilitation –social ,vocational </a:t>
            </a:r>
          </a:p>
          <a:p>
            <a:r>
              <a:rPr lang="en-US" dirty="0" smtClean="0"/>
              <a:t>4. Aftercare –day treatment ,halfway homes </a:t>
            </a:r>
          </a:p>
          <a:p>
            <a:r>
              <a:rPr lang="en-US" dirty="0" smtClean="0"/>
              <a:t>5.Family therapy </a:t>
            </a:r>
          </a:p>
          <a:p>
            <a:r>
              <a:rPr lang="en-US" dirty="0" smtClean="0"/>
              <a:t>6.Social Therapy </a:t>
            </a:r>
          </a:p>
          <a:p>
            <a:endParaRPr lang="en-IN" dirty="0"/>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t>Schizophrenia Treatment - Medications (Continued)</a:t>
            </a:r>
            <a:br>
              <a:rPr lang="en-IN" sz="2800" b="1" dirty="0" smtClean="0"/>
            </a:br>
            <a:endParaRPr lang="en-IN" sz="2800" dirty="0"/>
          </a:p>
        </p:txBody>
      </p:sp>
      <p:sp>
        <p:nvSpPr>
          <p:cNvPr id="3" name="Content Placeholder 2"/>
          <p:cNvSpPr>
            <a:spLocks noGrp="1"/>
          </p:cNvSpPr>
          <p:nvPr>
            <p:ph idx="1"/>
          </p:nvPr>
        </p:nvSpPr>
        <p:spPr/>
        <p:txBody>
          <a:bodyPr>
            <a:normAutofit fontScale="77500" lnSpcReduction="20000"/>
          </a:bodyPr>
          <a:lstStyle/>
          <a:p>
            <a:pPr algn="just"/>
            <a:r>
              <a:rPr lang="en-IN" b="1" dirty="0" smtClean="0"/>
              <a:t>Mood-stabilizer </a:t>
            </a:r>
            <a:r>
              <a:rPr lang="en-IN" dirty="0" smtClean="0"/>
              <a:t>medications like lithium (</a:t>
            </a:r>
            <a:r>
              <a:rPr lang="en-IN" dirty="0" err="1" smtClean="0"/>
              <a:t>Lithobid</a:t>
            </a:r>
            <a:r>
              <a:rPr lang="en-IN" dirty="0" smtClean="0"/>
              <a:t>), </a:t>
            </a:r>
            <a:r>
              <a:rPr lang="en-IN" dirty="0" err="1" smtClean="0"/>
              <a:t>divalproex</a:t>
            </a:r>
            <a:r>
              <a:rPr lang="en-IN" dirty="0" smtClean="0"/>
              <a:t> (</a:t>
            </a:r>
            <a:r>
              <a:rPr lang="en-IN" dirty="0" err="1" smtClean="0"/>
              <a:t>Depakote</a:t>
            </a:r>
            <a:r>
              <a:rPr lang="en-IN" dirty="0" smtClean="0"/>
              <a:t>), </a:t>
            </a:r>
            <a:r>
              <a:rPr lang="en-IN" dirty="0" err="1" smtClean="0"/>
              <a:t>carbamazepine</a:t>
            </a:r>
            <a:r>
              <a:rPr lang="en-IN" dirty="0" smtClean="0"/>
              <a:t> and </a:t>
            </a:r>
            <a:r>
              <a:rPr lang="en-IN" dirty="0" err="1" smtClean="0"/>
              <a:t>lamotrigine</a:t>
            </a:r>
            <a:r>
              <a:rPr lang="en-IN" dirty="0" smtClean="0"/>
              <a:t> (</a:t>
            </a:r>
            <a:r>
              <a:rPr lang="en-IN" dirty="0" err="1" smtClean="0"/>
              <a:t>Lamictal</a:t>
            </a:r>
            <a:r>
              <a:rPr lang="en-IN" dirty="0" smtClean="0"/>
              <a:t>)</a:t>
            </a:r>
          </a:p>
          <a:p>
            <a:pPr algn="just"/>
            <a:endParaRPr lang="en-IN" dirty="0" smtClean="0"/>
          </a:p>
          <a:p>
            <a:pPr algn="just"/>
            <a:r>
              <a:rPr lang="en-IN" b="1" dirty="0" smtClean="0"/>
              <a:t>Antidepressant medications </a:t>
            </a:r>
            <a:r>
              <a:rPr lang="en-IN" dirty="0" smtClean="0"/>
              <a:t>Examples of antidepressants that are commonly prescribed for that purpose include </a:t>
            </a:r>
            <a:r>
              <a:rPr lang="en-IN" dirty="0" err="1" smtClean="0"/>
              <a:t>serotonergic</a:t>
            </a:r>
            <a:r>
              <a:rPr lang="en-IN" dirty="0" smtClean="0"/>
              <a:t> (SSRI) medications that affect serotonin levels like </a:t>
            </a:r>
            <a:r>
              <a:rPr lang="en-IN" dirty="0" err="1" smtClean="0"/>
              <a:t>fluoxetine</a:t>
            </a:r>
            <a:r>
              <a:rPr lang="en-IN" dirty="0" smtClean="0"/>
              <a:t> (Prozac), </a:t>
            </a:r>
            <a:r>
              <a:rPr lang="en-IN" dirty="0" err="1" smtClean="0"/>
              <a:t>sertraline</a:t>
            </a:r>
            <a:r>
              <a:rPr lang="en-IN" dirty="0" smtClean="0"/>
              <a:t> (Zoloft), </a:t>
            </a:r>
            <a:r>
              <a:rPr lang="en-IN" dirty="0" err="1" smtClean="0"/>
              <a:t>paroxetine</a:t>
            </a:r>
            <a:r>
              <a:rPr lang="en-IN" dirty="0" smtClean="0"/>
              <a:t> (Paxil), </a:t>
            </a:r>
            <a:r>
              <a:rPr lang="en-IN" dirty="0" err="1" smtClean="0"/>
              <a:t>citalopram</a:t>
            </a:r>
            <a:r>
              <a:rPr lang="en-IN" dirty="0" smtClean="0"/>
              <a:t> (</a:t>
            </a:r>
            <a:r>
              <a:rPr lang="en-IN" dirty="0" err="1" smtClean="0"/>
              <a:t>Celexa</a:t>
            </a:r>
            <a:r>
              <a:rPr lang="en-IN" dirty="0" smtClean="0"/>
              <a:t>), and </a:t>
            </a:r>
            <a:r>
              <a:rPr lang="en-IN" dirty="0" err="1" smtClean="0"/>
              <a:t>escitalopram</a:t>
            </a:r>
            <a:r>
              <a:rPr lang="en-IN" dirty="0" smtClean="0"/>
              <a:t> (</a:t>
            </a:r>
            <a:r>
              <a:rPr lang="en-IN" dirty="0" err="1" smtClean="0"/>
              <a:t>Lexapro</a:t>
            </a:r>
            <a:r>
              <a:rPr lang="en-IN" dirty="0" smtClean="0"/>
              <a:t>); combination </a:t>
            </a:r>
            <a:r>
              <a:rPr lang="en-IN" dirty="0" err="1" smtClean="0"/>
              <a:t>serotonergic</a:t>
            </a:r>
            <a:r>
              <a:rPr lang="en-IN" dirty="0" smtClean="0"/>
              <a:t>/adrenergic medications (SNRIs) like </a:t>
            </a:r>
            <a:r>
              <a:rPr lang="en-IN" dirty="0" err="1" smtClean="0"/>
              <a:t>venlafaxine</a:t>
            </a:r>
            <a:r>
              <a:rPr lang="en-IN" dirty="0" smtClean="0"/>
              <a:t> (</a:t>
            </a:r>
            <a:r>
              <a:rPr lang="en-IN" dirty="0" err="1" smtClean="0"/>
              <a:t>Effexor</a:t>
            </a:r>
            <a:r>
              <a:rPr lang="en-IN" dirty="0" smtClean="0"/>
              <a:t>), </a:t>
            </a:r>
            <a:r>
              <a:rPr lang="en-IN" dirty="0" err="1" smtClean="0"/>
              <a:t>desvenlafaxine</a:t>
            </a:r>
            <a:r>
              <a:rPr lang="en-IN" dirty="0" smtClean="0"/>
              <a:t> (</a:t>
            </a:r>
            <a:r>
              <a:rPr lang="en-IN" dirty="0" err="1" smtClean="0"/>
              <a:t>Pristiq</a:t>
            </a:r>
            <a:r>
              <a:rPr lang="en-IN" dirty="0" smtClean="0"/>
              <a:t>), and </a:t>
            </a:r>
            <a:r>
              <a:rPr lang="en-IN" dirty="0" err="1" smtClean="0"/>
              <a:t>duloxetine</a:t>
            </a:r>
            <a:r>
              <a:rPr lang="en-IN" dirty="0" smtClean="0"/>
              <a:t> (</a:t>
            </a:r>
            <a:r>
              <a:rPr lang="en-IN" dirty="0" err="1" smtClean="0"/>
              <a:t>Cymbalta</a:t>
            </a:r>
            <a:r>
              <a:rPr lang="en-IN" dirty="0" smtClean="0"/>
              <a:t>), as well as </a:t>
            </a:r>
            <a:r>
              <a:rPr lang="en-IN" dirty="0" err="1" smtClean="0"/>
              <a:t>bupropion</a:t>
            </a:r>
            <a:r>
              <a:rPr lang="en-IN" dirty="0" smtClean="0"/>
              <a:t> (</a:t>
            </a:r>
            <a:r>
              <a:rPr lang="en-IN" dirty="0" err="1" smtClean="0"/>
              <a:t>Wellbutrin</a:t>
            </a:r>
            <a:r>
              <a:rPr lang="en-IN" dirty="0" smtClean="0"/>
              <a:t>), which is a </a:t>
            </a:r>
            <a:r>
              <a:rPr lang="en-IN" dirty="0" err="1" smtClean="0"/>
              <a:t>dopaminergic</a:t>
            </a:r>
            <a:r>
              <a:rPr lang="en-IN" dirty="0" smtClean="0"/>
              <a:t> (affecting dopamine levels) antidepressant.</a:t>
            </a:r>
          </a:p>
          <a:p>
            <a:endParaRPr lang="en-IN" dirty="0"/>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dirty="0" smtClean="0"/>
              <a:t>Schizophrenia Treatment - Psychosocial Interventions (Continued)</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a:bodyPr>
          <a:lstStyle/>
          <a:p>
            <a:r>
              <a:rPr lang="en-IN" b="1" dirty="0" smtClean="0"/>
              <a:t>Substance abuse treatment:</a:t>
            </a:r>
            <a:endParaRPr lang="en-IN" dirty="0" smtClean="0"/>
          </a:p>
          <a:p>
            <a:pPr algn="just"/>
            <a:r>
              <a:rPr lang="en-IN" dirty="0" smtClean="0"/>
              <a:t>Providing medical and psychosocial interventions that address substance abuse should be an integral part of treatment as about 50% of individuals with schizophrenia suffer from some kind of substance abuse or dependence.</a:t>
            </a:r>
          </a:p>
          <a:p>
            <a:endParaRPr lang="en-IN" dirty="0"/>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b="1" dirty="0" smtClean="0"/>
              <a:t>What Is the Prognosis for Schizophrenia?</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The onset may be acute or gradual .</a:t>
            </a:r>
          </a:p>
          <a:p>
            <a:r>
              <a:rPr lang="en-US" dirty="0" smtClean="0"/>
              <a:t>Onset is usually in adolescence </a:t>
            </a:r>
          </a:p>
          <a:p>
            <a:r>
              <a:rPr lang="en-US" dirty="0" smtClean="0"/>
              <a:t>May be precipitating event </a:t>
            </a:r>
          </a:p>
          <a:p>
            <a:r>
              <a:rPr lang="en-US" dirty="0" smtClean="0"/>
              <a:t>Classic course is one of exacerbations and relative remissions </a:t>
            </a:r>
          </a:p>
          <a:p>
            <a:r>
              <a:rPr lang="en-US" dirty="0" smtClean="0"/>
              <a:t>Patient will never come back to his original level of functioning .</a:t>
            </a:r>
          </a:p>
          <a:p>
            <a:r>
              <a:rPr lang="en-US" dirty="0" smtClean="0"/>
              <a:t>Around 20-30% of patients are able to lead somewhat normal lives .</a:t>
            </a:r>
          </a:p>
          <a:p>
            <a:endParaRPr lang="en-IN" dirty="0"/>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Appox</a:t>
            </a:r>
            <a:r>
              <a:rPr lang="en-US" dirty="0" smtClean="0"/>
              <a:t> 20-30% of patients continue to experience moderate symptoms </a:t>
            </a:r>
          </a:p>
          <a:p>
            <a:r>
              <a:rPr lang="en-US" dirty="0" smtClean="0"/>
              <a:t>40-60% of patients remain significantly impaired by their illness for their entire life .</a:t>
            </a:r>
            <a:endParaRPr lang="en-IN" dirty="0"/>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 </a:t>
            </a:r>
            <a:endParaRPr lang="en-IN" dirty="0"/>
          </a:p>
        </p:txBody>
      </p:sp>
      <p:sp>
        <p:nvSpPr>
          <p:cNvPr id="3" name="Content Placeholder 2"/>
          <p:cNvSpPr>
            <a:spLocks noGrp="1"/>
          </p:cNvSpPr>
          <p:nvPr>
            <p:ph idx="1"/>
          </p:nvPr>
        </p:nvSpPr>
        <p:spPr/>
        <p:txBody>
          <a:bodyPr>
            <a:normAutofit fontScale="92500"/>
          </a:bodyPr>
          <a:lstStyle/>
          <a:p>
            <a:r>
              <a:rPr lang="en-US" dirty="0" smtClean="0"/>
              <a:t>Nursing assessment </a:t>
            </a:r>
          </a:p>
          <a:p>
            <a:r>
              <a:rPr lang="en-US" dirty="0" smtClean="0"/>
              <a:t>Nursing diagnosis</a:t>
            </a:r>
          </a:p>
          <a:p>
            <a:r>
              <a:rPr lang="en-US" dirty="0" smtClean="0"/>
              <a:t>1. Disturbed thought process r/t inability to trust ,panic </a:t>
            </a:r>
            <a:r>
              <a:rPr lang="en-US" dirty="0" err="1" smtClean="0"/>
              <a:t>anxiety,or</a:t>
            </a:r>
            <a:r>
              <a:rPr lang="en-US" dirty="0" smtClean="0"/>
              <a:t> biochemical factors evidenced by delusional thinking , extreme suspiciousness.</a:t>
            </a:r>
          </a:p>
          <a:p>
            <a:r>
              <a:rPr lang="en-US" dirty="0" smtClean="0"/>
              <a:t>2. Impaired health maintenance r/t inability to trust ,extreme suspiciousness evidenced by poor  diet intake ,inadequate food and fluid intake ,difficulty in </a:t>
            </a:r>
            <a:r>
              <a:rPr lang="en-US" smtClean="0"/>
              <a:t>falling asleep.</a:t>
            </a:r>
            <a:endParaRPr lang="en-IN" dirty="0"/>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800" dirty="0" smtClean="0"/>
              <a:t>THANK YOU</a:t>
            </a:r>
            <a:endParaRPr lang="en-IN" sz="4800" dirty="0"/>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What Is the History of Schizophrenia?</a:t>
            </a:r>
            <a:br>
              <a:rPr lang="en-IN" b="1" dirty="0" smtClean="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smtClean="0"/>
              <a:t>The term schizophrenia has only been in use since 1911. Soon before that, it was deemed a separate mental illness in 1887 by Emil </a:t>
            </a:r>
            <a:r>
              <a:rPr lang="en-IN" dirty="0" err="1" smtClean="0"/>
              <a:t>Kraepelin</a:t>
            </a:r>
            <a:r>
              <a:rPr lang="en-IN" dirty="0" smtClean="0"/>
              <a:t>. Despite that relatively recent history, it has been described throughout written history. Ancient Egyptian, Hindu, Chinese, Greek, and Roman writings described symptoms similar to the positive symptoms of schizophrenia. During medieval times, schizophrenia, like other illnesses, was often viewed as evidence of the sufferer being possessed by spirits or evil powers.</a:t>
            </a:r>
          </a:p>
          <a:p>
            <a:endParaRPr lang="en-IN" dirty="0"/>
          </a:p>
        </p:txBody>
      </p:sp>
      <p:pic>
        <p:nvPicPr>
          <p:cNvPr id="4" name="~PP1735.WAV">
            <a:hlinkClick r:id="" action="ppaction://media"/>
          </p:cNvPr>
          <p:cNvPicPr>
            <a:picLocks noRot="1" noChangeAspect="1"/>
          </p:cNvPicPr>
          <p:nvPr>
            <a:wavAudioFile r:embed="rId1" name="~PP1735.WAV"/>
          </p:nvPr>
        </p:nvPicPr>
        <p:blipFill>
          <a:blip r:embed="rId3"/>
          <a:stretch>
            <a:fillRect/>
          </a:stretch>
        </p:blipFill>
        <p:spPr>
          <a:xfrm>
            <a:off x="8696325" y="6410325"/>
            <a:ext cx="304800" cy="304800"/>
          </a:xfrm>
          <a:prstGeom prst="rect">
            <a:avLst/>
          </a:prstGeom>
        </p:spPr>
      </p:pic>
    </p:spTree>
  </p:cSld>
  <p:clrMapOvr>
    <a:masterClrMapping/>
  </p:clrMapOvr>
  <p:transition advTm="517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Who Is Affected?</a:t>
            </a:r>
            <a:br>
              <a:rPr lang="en-IN" b="1" dirty="0" smtClean="0"/>
            </a:br>
            <a:endParaRPr lang="en-IN" dirty="0"/>
          </a:p>
        </p:txBody>
      </p:sp>
      <p:sp>
        <p:nvSpPr>
          <p:cNvPr id="3" name="Content Placeholder 2"/>
          <p:cNvSpPr>
            <a:spLocks noGrp="1"/>
          </p:cNvSpPr>
          <p:nvPr>
            <p:ph idx="1"/>
          </p:nvPr>
        </p:nvSpPr>
        <p:spPr/>
        <p:txBody>
          <a:bodyPr>
            <a:normAutofit fontScale="85000" lnSpcReduction="20000"/>
          </a:bodyPr>
          <a:lstStyle/>
          <a:p>
            <a:pPr algn="just"/>
            <a:r>
              <a:rPr lang="en-IN" dirty="0" smtClean="0"/>
              <a:t>Schizophrenia affects about 1% of the population, corresponding to more than 2 million people in the United States and 100,000-200,000 newly diagnosed people every year. </a:t>
            </a:r>
          </a:p>
          <a:p>
            <a:pPr algn="just"/>
            <a:r>
              <a:rPr lang="en-IN" dirty="0" smtClean="0"/>
              <a:t>Other statistics about schizophrenia include that it affects men about one and a half times more commonly than women and that 50% of people in hospital psychiatric care have schizophrenia. </a:t>
            </a:r>
          </a:p>
          <a:p>
            <a:pPr algn="just"/>
            <a:r>
              <a:rPr lang="en-IN" dirty="0" smtClean="0"/>
              <a:t>Diagnosis is usually in people aged 17-35 years with the illness appearing earlier in men (in the late teens or early 20s) than in women (who are affected in the 20s to early 30s).</a:t>
            </a:r>
          </a:p>
          <a:p>
            <a:endParaRPr lang="en-IN" dirty="0"/>
          </a:p>
        </p:txBody>
      </p:sp>
      <p:pic>
        <p:nvPicPr>
          <p:cNvPr id="4" name="~PP2315.WAV">
            <a:hlinkClick r:id="" action="ppaction://media"/>
          </p:cNvPr>
          <p:cNvPicPr>
            <a:picLocks noRot="1" noChangeAspect="1"/>
          </p:cNvPicPr>
          <p:nvPr>
            <a:wavAudioFile r:embed="rId1" name="~PP2315.WAV"/>
          </p:nvPr>
        </p:nvPicPr>
        <p:blipFill>
          <a:blip r:embed="rId3"/>
          <a:stretch>
            <a:fillRect/>
          </a:stretch>
        </p:blipFill>
        <p:spPr>
          <a:xfrm>
            <a:off x="8696325" y="6410325"/>
            <a:ext cx="304800" cy="304800"/>
          </a:xfrm>
          <a:prstGeom prst="rect">
            <a:avLst/>
          </a:prstGeom>
        </p:spPr>
      </p:pic>
    </p:spTree>
  </p:cSld>
  <p:clrMapOvr>
    <a:masterClrMapping/>
  </p:clrMapOvr>
  <p:transition spd="med" advTm="2093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IN" sz="4000" b="1" dirty="0" smtClean="0"/>
              <a:t>How Common Is Schizophrenia in Children?</a:t>
            </a:r>
            <a:r>
              <a:rPr lang="en-IN" b="1" dirty="0" smtClean="0"/>
              <a:t/>
            </a:r>
            <a:br>
              <a:rPr lang="en-IN" b="1" dirty="0" smtClean="0"/>
            </a:br>
            <a:endParaRPr lang="en-IN" dirty="0"/>
          </a:p>
        </p:txBody>
      </p:sp>
      <p:sp>
        <p:nvSpPr>
          <p:cNvPr id="3" name="Content Placeholder 2"/>
          <p:cNvSpPr>
            <a:spLocks noGrp="1"/>
          </p:cNvSpPr>
          <p:nvPr>
            <p:ph idx="1"/>
          </p:nvPr>
        </p:nvSpPr>
        <p:spPr/>
        <p:txBody>
          <a:bodyPr/>
          <a:lstStyle/>
          <a:p>
            <a:pPr algn="just"/>
            <a:r>
              <a:rPr lang="en-IN" dirty="0" smtClean="0"/>
              <a:t>Although there have been fewer studies on schizophrenia in children compared to adults, researchers are finding that children as young as 6 years old can be found to have all the symptoms of their adult counterparts and continue to have those symptoms into adulthood.</a:t>
            </a:r>
          </a:p>
          <a:p>
            <a:endParaRPr lang="en-IN"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Types of Schizophrenia</a:t>
            </a:r>
            <a:br>
              <a:rPr lang="en-IN" b="1" dirty="0" smtClean="0"/>
            </a:br>
            <a:endParaRPr lang="en-IN" dirty="0"/>
          </a:p>
        </p:txBody>
      </p:sp>
      <p:sp>
        <p:nvSpPr>
          <p:cNvPr id="3" name="Content Placeholder 2"/>
          <p:cNvSpPr>
            <a:spLocks noGrp="1"/>
          </p:cNvSpPr>
          <p:nvPr>
            <p:ph idx="1"/>
          </p:nvPr>
        </p:nvSpPr>
        <p:spPr/>
        <p:txBody>
          <a:bodyPr>
            <a:normAutofit/>
          </a:bodyPr>
          <a:lstStyle/>
          <a:p>
            <a:r>
              <a:rPr lang="en-IN" dirty="0" smtClean="0"/>
              <a:t>There are five types of schizophrenia, each based on the kind of symptoms the person has at the time of assessment:</a:t>
            </a:r>
          </a:p>
          <a:p>
            <a:r>
              <a:rPr lang="en-IN" dirty="0" smtClean="0"/>
              <a:t>Paranoid schizophrenia</a:t>
            </a:r>
          </a:p>
          <a:p>
            <a:r>
              <a:rPr lang="en-IN" dirty="0" smtClean="0"/>
              <a:t>Disorganized schizophrenia</a:t>
            </a:r>
          </a:p>
          <a:p>
            <a:r>
              <a:rPr lang="en-IN" dirty="0" smtClean="0"/>
              <a:t>Catatonic schizophrenia</a:t>
            </a:r>
          </a:p>
          <a:p>
            <a:r>
              <a:rPr lang="en-IN" dirty="0" smtClean="0"/>
              <a:t>Undifferentiated schizophrenia</a:t>
            </a:r>
          </a:p>
          <a:p>
            <a:r>
              <a:rPr lang="en-IN" dirty="0" smtClean="0"/>
              <a:t>Residual schizophrenia</a:t>
            </a:r>
          </a:p>
          <a:p>
            <a:endParaRPr lang="en-IN"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Paranoid Schizophrenia</a:t>
            </a:r>
            <a:br>
              <a:rPr lang="en-IN" b="1" dirty="0" smtClean="0"/>
            </a:b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Paranoid-type schizophrenia is characterized by delusions and auditory hallucinations but relatively normal intellectual functioning and expression of affect. </a:t>
            </a:r>
          </a:p>
          <a:p>
            <a:pPr algn="just"/>
            <a:r>
              <a:rPr lang="en-IN" dirty="0" smtClean="0"/>
              <a:t>The delusions can often be about being persecuted unfairly or being some other person who is famous.</a:t>
            </a:r>
          </a:p>
          <a:p>
            <a:pPr algn="just"/>
            <a:r>
              <a:rPr lang="en-IN" dirty="0" smtClean="0"/>
              <a:t> People with paranoid-type schizophrenia can exhibit anger, aloofness, anxiety, and argumentativeness.</a:t>
            </a:r>
          </a:p>
          <a:p>
            <a:pPr algn="just"/>
            <a:endParaRPr lang="en-IN" dirty="0"/>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t>Disorganized Schizophrenia or</a:t>
            </a:r>
            <a:r>
              <a:rPr lang="en-US" sz="4000" dirty="0" smtClean="0"/>
              <a:t> </a:t>
            </a:r>
            <a:r>
              <a:rPr lang="en-US" sz="4000" b="1" dirty="0" err="1" smtClean="0"/>
              <a:t>Hebphrenic</a:t>
            </a:r>
            <a:r>
              <a:rPr lang="en-IN" sz="4000" b="1" dirty="0" smtClean="0"/>
              <a:t> </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fontScale="92500" lnSpcReduction="20000"/>
          </a:bodyPr>
          <a:lstStyle/>
          <a:p>
            <a:pPr algn="just"/>
            <a:r>
              <a:rPr lang="en-IN" dirty="0" smtClean="0"/>
              <a:t>Disorganized-type schizophrenia is characterized by speech and </a:t>
            </a:r>
            <a:r>
              <a:rPr lang="en-IN" dirty="0" err="1" smtClean="0"/>
              <a:t>behavior</a:t>
            </a:r>
            <a:r>
              <a:rPr lang="en-IN" dirty="0" smtClean="0"/>
              <a:t> that are disorganized or difficult to understand, and flattening or inappropriate emotions. </a:t>
            </a:r>
          </a:p>
          <a:p>
            <a:pPr algn="just"/>
            <a:r>
              <a:rPr lang="en-IN" dirty="0" smtClean="0"/>
              <a:t>People with disorganized-type schizophrenia may laugh at the changing </a:t>
            </a:r>
            <a:r>
              <a:rPr lang="en-IN" dirty="0" err="1" smtClean="0"/>
              <a:t>color</a:t>
            </a:r>
            <a:r>
              <a:rPr lang="en-IN" dirty="0" smtClean="0"/>
              <a:t> of a traffic light or at something not closely related to what they are saying or doing. </a:t>
            </a:r>
          </a:p>
          <a:p>
            <a:pPr algn="just"/>
            <a:r>
              <a:rPr lang="en-IN" dirty="0" smtClean="0"/>
              <a:t>Their disorganized </a:t>
            </a:r>
            <a:r>
              <a:rPr lang="en-IN" dirty="0" err="1" smtClean="0"/>
              <a:t>behavior</a:t>
            </a:r>
            <a:r>
              <a:rPr lang="en-IN" dirty="0" smtClean="0"/>
              <a:t> may disrupt normal activities, such as showering, dressing, and preparing meals.</a:t>
            </a:r>
          </a:p>
          <a:p>
            <a:endParaRPr lang="en-IN" dirty="0"/>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Catatonic Schizophrenia</a:t>
            </a:r>
            <a:br>
              <a:rPr lang="en-IN" b="1" dirty="0" smtClean="0"/>
            </a:br>
            <a:endParaRPr lang="en-IN" dirty="0"/>
          </a:p>
        </p:txBody>
      </p:sp>
      <p:sp>
        <p:nvSpPr>
          <p:cNvPr id="3" name="Content Placeholder 2"/>
          <p:cNvSpPr>
            <a:spLocks noGrp="1"/>
          </p:cNvSpPr>
          <p:nvPr>
            <p:ph idx="1"/>
          </p:nvPr>
        </p:nvSpPr>
        <p:spPr/>
        <p:txBody>
          <a:bodyPr>
            <a:normAutofit fontScale="92500" lnSpcReduction="10000"/>
          </a:bodyPr>
          <a:lstStyle/>
          <a:p>
            <a:pPr algn="just"/>
            <a:r>
              <a:rPr lang="en-IN" dirty="0" smtClean="0"/>
              <a:t>Catatonic-type schizophrenia is characterized by disturbances of movement. People with catatonic-type schizophrenia may keep themselves completely immobile or move all over the place. </a:t>
            </a:r>
          </a:p>
          <a:p>
            <a:pPr algn="just"/>
            <a:r>
              <a:rPr lang="en-IN" dirty="0" smtClean="0"/>
              <a:t>They may not say anything for hours, or they may repeat anything you say or do senselessly. Either way, the </a:t>
            </a:r>
            <a:r>
              <a:rPr lang="en-IN" dirty="0" err="1" smtClean="0"/>
              <a:t>behavior</a:t>
            </a:r>
            <a:r>
              <a:rPr lang="en-IN" dirty="0" smtClean="0"/>
              <a:t> is putting these people at high risk because it impairs their ability to take care of themselves.</a:t>
            </a:r>
          </a:p>
          <a:p>
            <a:endParaRPr lang="en-IN" dirty="0"/>
          </a:p>
        </p:txBody>
      </p:sp>
    </p:spTree>
  </p:cSld>
  <p:clrMapOvr>
    <a:masterClrMapping/>
  </p:clrMapOvr>
  <p:transition spd="med">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1342</Words>
  <Application>Microsoft Office PowerPoint</Application>
  <PresentationFormat>On-screen Show (4:3)</PresentationFormat>
  <Paragraphs>116</Paragraphs>
  <Slides>27</Slides>
  <Notes>0</Notes>
  <HiddenSlides>0</HiddenSlides>
  <MMClips>4</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SCHIZOPHRENIA</vt:lpstr>
      <vt:lpstr>What Is Schizophrenia? </vt:lpstr>
      <vt:lpstr>What Is the History of Schizophrenia? </vt:lpstr>
      <vt:lpstr>Who Is Affected? </vt:lpstr>
      <vt:lpstr>How Common Is Schizophrenia in Children? </vt:lpstr>
      <vt:lpstr>Types of Schizophrenia </vt:lpstr>
      <vt:lpstr>Paranoid Schizophrenia </vt:lpstr>
      <vt:lpstr>Disorganized Schizophrenia or Hebphrenic  </vt:lpstr>
      <vt:lpstr>Catatonic Schizophrenia </vt:lpstr>
      <vt:lpstr>Undifferentiated Schizophrenia </vt:lpstr>
      <vt:lpstr>Residual Schizophrenia </vt:lpstr>
      <vt:lpstr>What Are Causes of Schizophrenia? </vt:lpstr>
      <vt:lpstr>Slide 13</vt:lpstr>
      <vt:lpstr>Slide 14</vt:lpstr>
      <vt:lpstr>Is Schizophrenia Hereditary? </vt:lpstr>
      <vt:lpstr>Clinical features </vt:lpstr>
      <vt:lpstr>Slide 17</vt:lpstr>
      <vt:lpstr>Slide 18</vt:lpstr>
      <vt:lpstr>Slide 19</vt:lpstr>
      <vt:lpstr>How Is Schizophrenia Diagnosed? </vt:lpstr>
      <vt:lpstr> Treatment Methods in Schizophrenia </vt:lpstr>
      <vt:lpstr>Schizophrenia Treatment - Medications (Continued) </vt:lpstr>
      <vt:lpstr>Schizophrenia Treatment - Psychosocial Interventions (Continued) </vt:lpstr>
      <vt:lpstr>What Is the Prognosis for Schizophrenia? </vt:lpstr>
      <vt:lpstr>Slide 25</vt:lpstr>
      <vt:lpstr>NURSING MANAGEMENT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Mercy</dc:creator>
  <cp:lastModifiedBy>library</cp:lastModifiedBy>
  <cp:revision>42</cp:revision>
  <dcterms:created xsi:type="dcterms:W3CDTF">2006-08-16T00:00:00Z</dcterms:created>
  <dcterms:modified xsi:type="dcterms:W3CDTF">2021-03-31T05:11:59Z</dcterms:modified>
</cp:coreProperties>
</file>