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metadata" ContentType="application/binary"/>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hP/x2ILWWlmhiGHGhKEgUi2FEPWQ=="/>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notesMaster" Target="notesMasters/notesMaster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3" name="Google Shape;133;p1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5" name="Google Shape;145;p1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1" name="Google Shape;151;p1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6" name="Google Shape;156;p1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4" name="Google Shape;94;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9" name="Google Shape;109;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5" name="Google Shape;115;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16"/>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1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4" name="Google Shape;14;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25"/>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1" name="Google Shape;71;p2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26"/>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6"/>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0" name="Google Shape;20;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18"/>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8"/>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6" name="Google Shape;26;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19"/>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2" name="Google Shape;32;p19"/>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2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0"/>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9" name="Google Shape;39;p20"/>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0" name="Google Shape;40;p20"/>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1" name="Google Shape;41;p20"/>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2" name="Google Shape;42;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23"/>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3"/>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7" name="Google Shape;57;p23"/>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8" name="Google Shape;58;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24"/>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2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24"/>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5" name="Google Shape;65;p2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2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 name="Google Shape;8;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txBox="1">
            <a:spLocks noGrp="1"/>
          </p:cNvSpPr>
          <p:nvPr>
            <p:ph type="ctrTitle"/>
          </p:nvPr>
        </p:nvSpPr>
        <p:spPr>
          <a:xfrm>
            <a:off x="685800" y="2130425"/>
            <a:ext cx="7772400" cy="1470000"/>
          </a:xfrm>
          <a:prstGeom prst="rect">
            <a:avLst/>
          </a:prstGeom>
          <a:solidFill>
            <a:srgbClr val="B7CCE4"/>
          </a:solid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b="1"/>
              <a:t>Phobic Anxiety disorders</a:t>
            </a:r>
            <a:r>
              <a:rPr lang="en-US"/>
              <a:t/>
            </a:r>
            <a:br>
              <a:rPr lang="en-US"/>
            </a:br>
            <a:endParaRPr/>
          </a:p>
        </p:txBody>
      </p:sp>
      <p:sp>
        <p:nvSpPr>
          <p:cNvPr id="85" name="Google Shape;85;p1"/>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Clr>
                <a:srgbClr val="888888"/>
              </a:buClr>
              <a:buSzPts val="3200"/>
              <a:buNone/>
            </a:pPr>
            <a:r>
              <a:rPr lang="en-US"/>
              <a:t>Mrs.Mercy Deva Priya </a:t>
            </a:r>
            <a:endParaRPr/>
          </a:p>
          <a:p>
            <a:pPr marL="0" lvl="0" indent="0" algn="r" rtl="0">
              <a:spcBef>
                <a:spcPts val="640"/>
              </a:spcBef>
              <a:spcAft>
                <a:spcPts val="0"/>
              </a:spcAft>
              <a:buClr>
                <a:srgbClr val="888888"/>
              </a:buClr>
              <a:buSzPts val="3200"/>
              <a:buNone/>
            </a:pPr>
            <a:r>
              <a:rPr lang="en-US"/>
              <a:t>Asst.Prof </a:t>
            </a:r>
            <a:endParaRPr/>
          </a:p>
          <a:p>
            <a:pPr marL="0" lvl="0" indent="0" algn="r" rtl="0">
              <a:spcBef>
                <a:spcPts val="640"/>
              </a:spcBef>
              <a:spcAft>
                <a:spcPts val="0"/>
              </a:spcAft>
              <a:buClr>
                <a:srgbClr val="888888"/>
              </a:buClr>
              <a:buSzPts val="3200"/>
              <a:buNone/>
            </a:pPr>
            <a:r>
              <a:rPr lang="en-US"/>
              <a:t>Dept of MHN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36" name="Google Shape;136;p1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b="1"/>
              <a:t>Agoraphobia</a:t>
            </a:r>
            <a:r>
              <a:rPr lang="en-US"/>
              <a:t> – it is characterized by an irrational fear of being in places away from the familiar setting of home, in crowd, or in situations that the patient cannot leave easily.</a:t>
            </a:r>
            <a:endParaRPr/>
          </a:p>
          <a:p>
            <a:pPr marL="342900" lvl="0" indent="-342900" algn="l" rtl="0">
              <a:spcBef>
                <a:spcPts val="640"/>
              </a:spcBef>
              <a:spcAft>
                <a:spcPts val="0"/>
              </a:spcAft>
              <a:buClr>
                <a:schemeClr val="dk1"/>
              </a:buClr>
              <a:buSzPts val="3200"/>
              <a:buChar char="•"/>
            </a:pPr>
            <a:r>
              <a:rPr lang="en-US" b="1"/>
              <a:t>Signs and symptoms of Agoraphobia – </a:t>
            </a:r>
            <a:endParaRPr/>
          </a:p>
          <a:p>
            <a:pPr marL="342900" lvl="0" indent="-342900" algn="l" rtl="0">
              <a:spcBef>
                <a:spcPts val="640"/>
              </a:spcBef>
              <a:spcAft>
                <a:spcPts val="0"/>
              </a:spcAft>
              <a:buClr>
                <a:schemeClr val="dk1"/>
              </a:buClr>
              <a:buSzPts val="3200"/>
              <a:buChar char="•"/>
            </a:pPr>
            <a:r>
              <a:rPr lang="en-US"/>
              <a:t>Overriding fear of open / public spaces</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11"/>
          <p:cNvSpPr txBox="1">
            <a:spLocks noGrp="1"/>
          </p:cNvSpPr>
          <p:nvPr>
            <p:ph type="title"/>
          </p:nvPr>
        </p:nvSpPr>
        <p:spPr>
          <a:xfrm>
            <a:off x="457200" y="274638"/>
            <a:ext cx="8229600" cy="1143000"/>
          </a:xfrm>
          <a:prstGeom prst="rect">
            <a:avLst/>
          </a:prstGeom>
          <a:solidFill>
            <a:srgbClr val="B7CCE4"/>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b="1"/>
              <a:t>Etiology – </a:t>
            </a:r>
            <a:r>
              <a:rPr lang="en-US"/>
              <a:t/>
            </a:r>
            <a:br>
              <a:rPr lang="en-US"/>
            </a:br>
            <a:endParaRPr/>
          </a:p>
        </p:txBody>
      </p:sp>
      <p:sp>
        <p:nvSpPr>
          <p:cNvPr id="142" name="Google Shape;142;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0000" lnSpcReduction="20000"/>
          </a:bodyPr>
          <a:lstStyle/>
          <a:p>
            <a:pPr marL="342900" lvl="0" indent="-342900" algn="l" rtl="0">
              <a:spcBef>
                <a:spcPts val="0"/>
              </a:spcBef>
              <a:spcAft>
                <a:spcPts val="0"/>
              </a:spcAft>
              <a:buClr>
                <a:schemeClr val="dk1"/>
              </a:buClr>
              <a:buSzPct val="100000"/>
              <a:buChar char="•"/>
            </a:pPr>
            <a:r>
              <a:rPr lang="en-US" b="1"/>
              <a:t>Psychodynamic theory –</a:t>
            </a:r>
            <a:endParaRPr/>
          </a:p>
          <a:p>
            <a:pPr marL="342900" lvl="0" indent="-342900" algn="l" rtl="0">
              <a:spcBef>
                <a:spcPts val="448"/>
              </a:spcBef>
              <a:spcAft>
                <a:spcPts val="0"/>
              </a:spcAft>
              <a:buClr>
                <a:schemeClr val="dk1"/>
              </a:buClr>
              <a:buSzPct val="100000"/>
              <a:buChar char="•"/>
            </a:pPr>
            <a:r>
              <a:rPr lang="en-US"/>
              <a:t>According to this theory anxiety is usually dealt with repression. When repression fails to function adequately, other secondary defense mechanism (displacement) of ego come into action. </a:t>
            </a:r>
            <a:endParaRPr/>
          </a:p>
          <a:p>
            <a:pPr marL="342900" lvl="0" indent="-342900" algn="l" rtl="0">
              <a:spcBef>
                <a:spcPts val="448"/>
              </a:spcBef>
              <a:spcAft>
                <a:spcPts val="0"/>
              </a:spcAft>
              <a:buClr>
                <a:schemeClr val="dk1"/>
              </a:buClr>
              <a:buSzPct val="100000"/>
              <a:buChar char="•"/>
            </a:pPr>
            <a:r>
              <a:rPr lang="en-US" b="1"/>
              <a:t>Learning theory –</a:t>
            </a:r>
            <a:endParaRPr/>
          </a:p>
          <a:p>
            <a:pPr marL="342900" lvl="0" indent="-342900" algn="l" rtl="0">
              <a:spcBef>
                <a:spcPts val="448"/>
              </a:spcBef>
              <a:spcAft>
                <a:spcPts val="0"/>
              </a:spcAft>
              <a:buClr>
                <a:schemeClr val="dk1"/>
              </a:buClr>
              <a:buSzPct val="100000"/>
              <a:buChar char="•"/>
            </a:pPr>
            <a:r>
              <a:rPr lang="en-US"/>
              <a:t>According to classical conditioning a stressful stimulus produces an unconditioned response – fear. When the stressful stimulus is repeatedly paired with a harmless object, eventually the harmless object alone produces the fear.</a:t>
            </a:r>
            <a:endParaRPr/>
          </a:p>
          <a:p>
            <a:pPr marL="342900" lvl="0" indent="-342900" algn="l" rtl="0">
              <a:spcBef>
                <a:spcPts val="448"/>
              </a:spcBef>
              <a:spcAft>
                <a:spcPts val="0"/>
              </a:spcAft>
              <a:buClr>
                <a:schemeClr val="dk1"/>
              </a:buClr>
              <a:buSzPct val="100000"/>
              <a:buChar char="•"/>
            </a:pPr>
            <a:r>
              <a:rPr lang="en-US" b="1"/>
              <a:t>Cognitive theory –</a:t>
            </a:r>
            <a:endParaRPr/>
          </a:p>
          <a:p>
            <a:pPr marL="342900" lvl="0" indent="-342900" algn="l" rtl="0">
              <a:spcBef>
                <a:spcPts val="448"/>
              </a:spcBef>
              <a:spcAft>
                <a:spcPts val="0"/>
              </a:spcAft>
              <a:buClr>
                <a:schemeClr val="dk1"/>
              </a:buClr>
              <a:buSzPct val="100000"/>
              <a:buChar char="•"/>
            </a:pPr>
            <a:r>
              <a:rPr lang="en-US"/>
              <a:t>It believes that some individuals engage in negative and irrational thinking that produce anxiety reactions. The individual begins to seek out avoidance behavior to prevent the anxiety reactions, and phobia results.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12"/>
          <p:cNvSpPr txBox="1">
            <a:spLocks noGrp="1"/>
          </p:cNvSpPr>
          <p:nvPr>
            <p:ph type="title"/>
          </p:nvPr>
        </p:nvSpPr>
        <p:spPr>
          <a:xfrm>
            <a:off x="457200" y="274638"/>
            <a:ext cx="8229600" cy="1143000"/>
          </a:xfrm>
          <a:prstGeom prst="rect">
            <a:avLst/>
          </a:prstGeom>
          <a:solidFill>
            <a:srgbClr val="B7CCE4"/>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b="1"/>
              <a:t>Treatment –</a:t>
            </a:r>
            <a:r>
              <a:rPr lang="en-US"/>
              <a:t/>
            </a:r>
            <a:br>
              <a:rPr lang="en-US"/>
            </a:br>
            <a:endParaRPr/>
          </a:p>
        </p:txBody>
      </p:sp>
      <p:sp>
        <p:nvSpPr>
          <p:cNvPr id="148" name="Google Shape;148;p1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chemeClr val="dk1"/>
              </a:buClr>
              <a:buSzPct val="100000"/>
              <a:buChar char="•"/>
            </a:pPr>
            <a:r>
              <a:rPr lang="en-US" b="1"/>
              <a:t>Pharmacotherapy –</a:t>
            </a:r>
            <a:endParaRPr/>
          </a:p>
          <a:p>
            <a:pPr marL="342900" lvl="0" indent="-342900" algn="l" rtl="0">
              <a:spcBef>
                <a:spcPts val="496"/>
              </a:spcBef>
              <a:spcAft>
                <a:spcPts val="0"/>
              </a:spcAft>
              <a:buClr>
                <a:schemeClr val="dk1"/>
              </a:buClr>
              <a:buSzPct val="100000"/>
              <a:buChar char="•"/>
            </a:pPr>
            <a:r>
              <a:rPr lang="en-US"/>
              <a:t>Benzodiazepines – ex : Alprazolam, Clonazepam, Lorazepam</a:t>
            </a:r>
            <a:endParaRPr/>
          </a:p>
          <a:p>
            <a:pPr marL="342900" lvl="0" indent="-342900" algn="l" rtl="0">
              <a:spcBef>
                <a:spcPts val="496"/>
              </a:spcBef>
              <a:spcAft>
                <a:spcPts val="0"/>
              </a:spcAft>
              <a:buClr>
                <a:schemeClr val="dk1"/>
              </a:buClr>
              <a:buSzPct val="100000"/>
              <a:buChar char="•"/>
            </a:pPr>
            <a:r>
              <a:rPr lang="en-US"/>
              <a:t>Anti depressant – Impramine, Sertraline</a:t>
            </a:r>
            <a:endParaRPr/>
          </a:p>
          <a:p>
            <a:pPr marL="342900" lvl="0" indent="-342900" algn="l" rtl="0">
              <a:spcBef>
                <a:spcPts val="496"/>
              </a:spcBef>
              <a:spcAft>
                <a:spcPts val="0"/>
              </a:spcAft>
              <a:buClr>
                <a:schemeClr val="dk1"/>
              </a:buClr>
              <a:buSzPct val="100000"/>
              <a:buChar char="•"/>
            </a:pPr>
            <a:r>
              <a:rPr lang="en-US" b="1"/>
              <a:t>Behavioral therapy</a:t>
            </a:r>
            <a:endParaRPr/>
          </a:p>
          <a:p>
            <a:pPr marL="342900" lvl="0" indent="-342900" algn="l" rtl="0">
              <a:spcBef>
                <a:spcPts val="496"/>
              </a:spcBef>
              <a:spcAft>
                <a:spcPts val="0"/>
              </a:spcAft>
              <a:buClr>
                <a:schemeClr val="dk1"/>
              </a:buClr>
              <a:buSzPct val="100000"/>
              <a:buChar char="•"/>
            </a:pPr>
            <a:r>
              <a:rPr lang="en-US"/>
              <a:t>Flooding</a:t>
            </a:r>
            <a:endParaRPr/>
          </a:p>
          <a:p>
            <a:pPr marL="342900" lvl="0" indent="-342900" algn="l" rtl="0">
              <a:spcBef>
                <a:spcPts val="496"/>
              </a:spcBef>
              <a:spcAft>
                <a:spcPts val="0"/>
              </a:spcAft>
              <a:buClr>
                <a:schemeClr val="dk1"/>
              </a:buClr>
              <a:buSzPct val="100000"/>
              <a:buChar char="•"/>
            </a:pPr>
            <a:r>
              <a:rPr lang="en-US"/>
              <a:t>Systematic desensitization</a:t>
            </a:r>
            <a:endParaRPr/>
          </a:p>
          <a:p>
            <a:pPr marL="342900" lvl="0" indent="-342900" algn="l" rtl="0">
              <a:spcBef>
                <a:spcPts val="496"/>
              </a:spcBef>
              <a:spcAft>
                <a:spcPts val="0"/>
              </a:spcAft>
              <a:buClr>
                <a:schemeClr val="dk1"/>
              </a:buClr>
              <a:buSzPct val="100000"/>
              <a:buChar char="•"/>
            </a:pPr>
            <a:r>
              <a:rPr lang="en-US"/>
              <a:t>Exposure and response prevention</a:t>
            </a:r>
            <a:endParaRPr/>
          </a:p>
          <a:p>
            <a:pPr marL="342900" lvl="0" indent="-342900" algn="l" rtl="0">
              <a:spcBef>
                <a:spcPts val="496"/>
              </a:spcBef>
              <a:spcAft>
                <a:spcPts val="0"/>
              </a:spcAft>
              <a:buClr>
                <a:schemeClr val="dk1"/>
              </a:buClr>
              <a:buSzPct val="100000"/>
              <a:buChar char="•"/>
            </a:pPr>
            <a:r>
              <a:rPr lang="en-US"/>
              <a:t>Relaxation techniques</a:t>
            </a:r>
            <a:endParaRPr/>
          </a:p>
          <a:p>
            <a:pPr marL="342900" lvl="0" indent="-342900" algn="l" rtl="0">
              <a:spcBef>
                <a:spcPts val="496"/>
              </a:spcBef>
              <a:spcAft>
                <a:spcPts val="0"/>
              </a:spcAft>
              <a:buClr>
                <a:schemeClr val="dk1"/>
              </a:buClr>
              <a:buSzPct val="100000"/>
              <a:buChar char="•"/>
            </a:pPr>
            <a:r>
              <a:rPr lang="en-US" b="1"/>
              <a:t>Cognitive therapy</a:t>
            </a:r>
            <a:endParaRPr/>
          </a:p>
          <a:p>
            <a:pPr marL="342900" lvl="0" indent="-342900" algn="l" rtl="0">
              <a:spcBef>
                <a:spcPts val="496"/>
              </a:spcBef>
              <a:spcAft>
                <a:spcPts val="0"/>
              </a:spcAft>
              <a:buClr>
                <a:schemeClr val="dk1"/>
              </a:buClr>
              <a:buSzPct val="100000"/>
              <a:buChar char="•"/>
            </a:pPr>
            <a:r>
              <a:rPr lang="en-US" b="1"/>
              <a:t>Supportive therapy</a:t>
            </a:r>
            <a:endParaRPr/>
          </a:p>
          <a:p>
            <a:pPr marL="342900" lvl="0" indent="-342900" algn="l" rtl="0">
              <a:spcBef>
                <a:spcPts val="496"/>
              </a:spcBef>
              <a:spcAft>
                <a:spcPts val="0"/>
              </a:spcAft>
              <a:buClr>
                <a:schemeClr val="dk1"/>
              </a:buClr>
              <a:buSzPct val="100000"/>
              <a:buChar char="•"/>
            </a:pPr>
            <a:r>
              <a:rPr lang="en-US"/>
              <a:t> </a:t>
            </a:r>
            <a:endParaRPr/>
          </a:p>
          <a:p>
            <a:pPr marL="342900" lvl="0" indent="-185420" algn="l" rtl="0">
              <a:spcBef>
                <a:spcPts val="496"/>
              </a:spcBef>
              <a:spcAft>
                <a:spcPts val="0"/>
              </a:spcAft>
              <a:buClr>
                <a:schemeClr val="dk1"/>
              </a:buClr>
              <a:buSzPct val="100000"/>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b="1"/>
              <a:t>Nursing diagnosis –</a:t>
            </a:r>
            <a:endParaRPr/>
          </a:p>
          <a:p>
            <a:pPr marL="342900" lvl="0" indent="-342900" algn="l" rtl="0">
              <a:spcBef>
                <a:spcPts val="640"/>
              </a:spcBef>
              <a:spcAft>
                <a:spcPts val="0"/>
              </a:spcAft>
              <a:buClr>
                <a:schemeClr val="dk1"/>
              </a:buClr>
              <a:buSzPts val="3200"/>
              <a:buChar char="•"/>
            </a:pPr>
            <a:r>
              <a:rPr lang="en-US"/>
              <a:t>Fear related to a specific stimulus evidenced by behavior directed towards avoidance of the feared object / situation</a:t>
            </a:r>
            <a:endParaRPr/>
          </a:p>
          <a:p>
            <a:pPr marL="342900" lvl="0" indent="-342900" algn="l" rtl="0">
              <a:spcBef>
                <a:spcPts val="640"/>
              </a:spcBef>
              <a:spcAft>
                <a:spcPts val="0"/>
              </a:spcAft>
              <a:buClr>
                <a:schemeClr val="dk1"/>
              </a:buClr>
              <a:buSzPts val="3200"/>
              <a:buChar char="•"/>
            </a:pPr>
            <a:r>
              <a:rPr lang="en-US"/>
              <a:t>Social isolation related to fear of being in a place from which one is unable to escape, evidence by staying alone, refusing to leave the room / home.</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59" name="Google Shape;15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ANY QUESTION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457200" y="274638"/>
            <a:ext cx="8229600" cy="1143000"/>
          </a:xfrm>
          <a:prstGeom prst="rect">
            <a:avLst/>
          </a:prstGeom>
          <a:solidFill>
            <a:srgbClr val="B7CCE4"/>
          </a:solid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r>
              <a:rPr lang="en-US"/>
              <a:t>Neurotic disorder (neurosis)</a:t>
            </a:r>
            <a:endParaRPr/>
          </a:p>
        </p:txBody>
      </p:sp>
      <p:sp>
        <p:nvSpPr>
          <p:cNvPr id="91" name="Google Shape;91;p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a:t>This is a less severe form of psychiatric disorder.</a:t>
            </a:r>
            <a:endParaRPr/>
          </a:p>
          <a:p>
            <a:pPr marL="342900" lvl="0" indent="-342900" algn="l" rtl="0">
              <a:spcBef>
                <a:spcPts val="640"/>
              </a:spcBef>
              <a:spcAft>
                <a:spcPts val="0"/>
              </a:spcAft>
              <a:buClr>
                <a:schemeClr val="dk1"/>
              </a:buClr>
              <a:buSzPts val="3200"/>
              <a:buChar char="•"/>
            </a:pPr>
            <a:r>
              <a:rPr lang="en-US"/>
              <a:t>Patients show either excessive or prolonged emotional reaction to stress </a:t>
            </a:r>
            <a:endParaRPr/>
          </a:p>
          <a:p>
            <a:pPr marL="342900" lvl="0" indent="-342900" algn="l" rtl="0">
              <a:spcBef>
                <a:spcPts val="640"/>
              </a:spcBef>
              <a:spcAft>
                <a:spcPts val="0"/>
              </a:spcAft>
              <a:buClr>
                <a:schemeClr val="dk1"/>
              </a:buClr>
              <a:buSzPts val="3200"/>
              <a:buChar char="•"/>
            </a:pPr>
            <a:r>
              <a:rPr lang="en-US"/>
              <a:t>Not caused by organic disease </a:t>
            </a:r>
            <a:endParaRPr/>
          </a:p>
          <a:p>
            <a:pPr marL="342900" lvl="0" indent="-342900" algn="l" rtl="0">
              <a:spcBef>
                <a:spcPts val="640"/>
              </a:spcBef>
              <a:spcAft>
                <a:spcPts val="0"/>
              </a:spcAft>
              <a:buClr>
                <a:schemeClr val="dk1"/>
              </a:buClr>
              <a:buSzPts val="3200"/>
              <a:buChar char="•"/>
            </a:pPr>
            <a:r>
              <a:rPr lang="en-US"/>
              <a:t>Do not involve hallucination and delusions </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lnSpcReduction="10000"/>
          </a:bodyPr>
          <a:lstStyle/>
          <a:p>
            <a:pPr marL="342900" lvl="0" indent="-342900" algn="l" rtl="0">
              <a:spcBef>
                <a:spcPts val="0"/>
              </a:spcBef>
              <a:spcAft>
                <a:spcPts val="0"/>
              </a:spcAft>
              <a:buClr>
                <a:schemeClr val="dk1"/>
              </a:buClr>
              <a:buSzPts val="3200"/>
              <a:buChar char="•"/>
            </a:pPr>
            <a:r>
              <a:rPr lang="en-US" b="1"/>
              <a:t>Anxiety:</a:t>
            </a:r>
            <a:endParaRPr/>
          </a:p>
          <a:p>
            <a:pPr marL="342900" lvl="0" indent="-342900" algn="l" rtl="0">
              <a:spcBef>
                <a:spcPts val="640"/>
              </a:spcBef>
              <a:spcAft>
                <a:spcPts val="0"/>
              </a:spcAft>
              <a:buClr>
                <a:schemeClr val="dk1"/>
              </a:buClr>
              <a:buSzPts val="3200"/>
              <a:buChar char="•"/>
            </a:pPr>
            <a:r>
              <a:rPr lang="en-US"/>
              <a:t>Is a subjective, individual experience characterized by a feeling of apprehension, uneasiness, uncertainty, or dread?</a:t>
            </a:r>
            <a:endParaRPr/>
          </a:p>
          <a:p>
            <a:pPr marL="342900" lvl="0" indent="-342900" algn="l" rtl="0">
              <a:spcBef>
                <a:spcPts val="640"/>
              </a:spcBef>
              <a:spcAft>
                <a:spcPts val="0"/>
              </a:spcAft>
              <a:buClr>
                <a:schemeClr val="dk1"/>
              </a:buClr>
              <a:buSzPts val="3200"/>
              <a:buChar char="•"/>
            </a:pPr>
            <a:r>
              <a:rPr lang="en-US"/>
              <a:t>It occurs as a result of threats that may be actual or imagined, misperceived or misinterpreted, or from a threat to identity or self-esteem.</a:t>
            </a:r>
            <a:endParaRPr/>
          </a:p>
          <a:p>
            <a:pPr marL="342900" lvl="0" indent="-342900" algn="l" rtl="0">
              <a:spcBef>
                <a:spcPts val="640"/>
              </a:spcBef>
              <a:spcAft>
                <a:spcPts val="0"/>
              </a:spcAft>
              <a:buClr>
                <a:schemeClr val="dk1"/>
              </a:buClr>
              <a:buSzPts val="3200"/>
              <a:buChar char="•"/>
            </a:pPr>
            <a:r>
              <a:rPr lang="en-US"/>
              <a:t>It often precedes new experiences.</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chemeClr val="dk1"/>
              </a:buClr>
              <a:buSzPct val="100000"/>
              <a:buChar char="•"/>
            </a:pPr>
            <a:r>
              <a:rPr lang="en-US" b="1"/>
              <a:t>Phobia:</a:t>
            </a:r>
            <a:endParaRPr/>
          </a:p>
          <a:p>
            <a:pPr marL="342900" lvl="0" indent="-342900" algn="l" rtl="0">
              <a:spcBef>
                <a:spcPts val="592"/>
              </a:spcBef>
              <a:spcAft>
                <a:spcPts val="0"/>
              </a:spcAft>
              <a:buClr>
                <a:schemeClr val="dk1"/>
              </a:buClr>
              <a:buSzPct val="100000"/>
              <a:buChar char="•"/>
            </a:pPr>
            <a:r>
              <a:rPr lang="en-US"/>
              <a:t>A phobia is an unreasonable fear of a specific object, activity or situation. This irrational fear is characterized by various features that cannot be dealt with by reasoning / controlled through will powder.</a:t>
            </a:r>
            <a:endParaRPr/>
          </a:p>
          <a:p>
            <a:pPr marL="342900" lvl="0" indent="-342900" algn="l" rtl="0">
              <a:spcBef>
                <a:spcPts val="592"/>
              </a:spcBef>
              <a:spcAft>
                <a:spcPts val="0"/>
              </a:spcAft>
              <a:buClr>
                <a:schemeClr val="dk1"/>
              </a:buClr>
              <a:buSzPct val="100000"/>
              <a:buChar char="•"/>
            </a:pPr>
            <a:r>
              <a:rPr lang="en-US"/>
              <a:t>Phobic anxiety disorders, the individual experiences intermittent anxiety which arises in particular circumstances, that is in response to the phobic object / situation.</a:t>
            </a:r>
            <a:endParaRPr/>
          </a:p>
          <a:p>
            <a:pPr marL="342900" lvl="0" indent="-154940" algn="l" rtl="0">
              <a:spcBef>
                <a:spcPts val="592"/>
              </a:spcBef>
              <a:spcAft>
                <a:spcPts val="0"/>
              </a:spcAft>
              <a:buClr>
                <a:schemeClr val="dk1"/>
              </a:buClr>
              <a:buSzPct val="1000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b="1"/>
              <a:t>Classification</a:t>
            </a:r>
            <a:endParaRPr/>
          </a:p>
          <a:p>
            <a:pPr marL="342900" lvl="0" indent="-342900" algn="l" rtl="0">
              <a:spcBef>
                <a:spcPts val="640"/>
              </a:spcBef>
              <a:spcAft>
                <a:spcPts val="0"/>
              </a:spcAft>
              <a:buClr>
                <a:schemeClr val="dk1"/>
              </a:buClr>
              <a:buSzPts val="3200"/>
              <a:buChar char="•"/>
            </a:pPr>
            <a:r>
              <a:rPr lang="en-US"/>
              <a:t>Agoraphobia</a:t>
            </a:r>
            <a:endParaRPr/>
          </a:p>
          <a:p>
            <a:pPr marL="342900" lvl="0" indent="-342900" algn="l" rtl="0">
              <a:spcBef>
                <a:spcPts val="640"/>
              </a:spcBef>
              <a:spcAft>
                <a:spcPts val="0"/>
              </a:spcAft>
              <a:buClr>
                <a:schemeClr val="dk1"/>
              </a:buClr>
              <a:buSzPts val="3200"/>
              <a:buChar char="•"/>
            </a:pPr>
            <a:r>
              <a:rPr lang="en-US"/>
              <a:t>Social phobia</a:t>
            </a:r>
            <a:endParaRPr/>
          </a:p>
          <a:p>
            <a:pPr marL="342900" lvl="0" indent="-342900" algn="l" rtl="0">
              <a:spcBef>
                <a:spcPts val="640"/>
              </a:spcBef>
              <a:spcAft>
                <a:spcPts val="0"/>
              </a:spcAft>
              <a:buClr>
                <a:schemeClr val="dk1"/>
              </a:buClr>
              <a:buSzPts val="3200"/>
              <a:buChar char="•"/>
            </a:pPr>
            <a:r>
              <a:rPr lang="en-US"/>
              <a:t>Specific phobia</a:t>
            </a:r>
            <a:endParaRPr/>
          </a:p>
          <a:p>
            <a:pPr marL="342900" lvl="0" indent="-342900" algn="l" rtl="0">
              <a:spcBef>
                <a:spcPts val="640"/>
              </a:spcBef>
              <a:spcAft>
                <a:spcPts val="0"/>
              </a:spcAft>
              <a:buClr>
                <a:schemeClr val="dk1"/>
              </a:buClr>
              <a:buSzPts val="3200"/>
              <a:buChar char="•"/>
            </a:pPr>
            <a:r>
              <a:rPr lang="en-US"/>
              <a:t>Other phobic anxiety disorders</a:t>
            </a:r>
            <a:endParaRPr/>
          </a:p>
          <a:p>
            <a:pPr marL="342900" lvl="0" indent="-342900" algn="l" rtl="0">
              <a:spcBef>
                <a:spcPts val="640"/>
              </a:spcBef>
              <a:spcAft>
                <a:spcPts val="0"/>
              </a:spcAft>
              <a:buClr>
                <a:schemeClr val="dk1"/>
              </a:buClr>
              <a:buSzPts val="3200"/>
              <a:buChar char="•"/>
            </a:pPr>
            <a:r>
              <a:rPr lang="en-US"/>
              <a:t>Phobic anxiety disorder, unspecified</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6"/>
          <p:cNvSpPr txBox="1">
            <a:spLocks noGrp="1"/>
          </p:cNvSpPr>
          <p:nvPr>
            <p:ph type="title"/>
          </p:nvPr>
        </p:nvSpPr>
        <p:spPr>
          <a:xfrm>
            <a:off x="457200" y="274638"/>
            <a:ext cx="8229600" cy="1143000"/>
          </a:xfrm>
          <a:prstGeom prst="rect">
            <a:avLst/>
          </a:prstGeom>
          <a:solidFill>
            <a:srgbClr val="B7CCE4"/>
          </a:solid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b="1"/>
              <a:t>Types of Phobia</a:t>
            </a:r>
            <a:r>
              <a:rPr lang="en-US"/>
              <a:t/>
            </a:r>
            <a:br>
              <a:rPr lang="en-US"/>
            </a:br>
            <a:endParaRPr/>
          </a:p>
        </p:txBody>
      </p:sp>
      <p:sp>
        <p:nvSpPr>
          <p:cNvPr id="112" name="Google Shape;112;p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chemeClr val="dk1"/>
              </a:buClr>
              <a:buSzPct val="100000"/>
              <a:buChar char="•"/>
            </a:pPr>
            <a:r>
              <a:rPr lang="en-US" b="1"/>
              <a:t>Simple phobia</a:t>
            </a:r>
            <a:r>
              <a:rPr lang="en-US"/>
              <a:t> – It is an irrational fear of a specific object / stimulus. Simple phobias are common in childhood. For  ex –</a:t>
            </a:r>
            <a:endParaRPr/>
          </a:p>
          <a:p>
            <a:pPr marL="342900" lvl="0" indent="-342900" algn="l" rtl="0">
              <a:spcBef>
                <a:spcPts val="496"/>
              </a:spcBef>
              <a:spcAft>
                <a:spcPts val="0"/>
              </a:spcAft>
              <a:buClr>
                <a:schemeClr val="dk1"/>
              </a:buClr>
              <a:buSzPct val="100000"/>
              <a:buChar char="•"/>
            </a:pPr>
            <a:r>
              <a:rPr lang="en-US"/>
              <a:t>Acrophobia – fear of height</a:t>
            </a:r>
            <a:endParaRPr/>
          </a:p>
          <a:p>
            <a:pPr marL="342900" lvl="0" indent="-342900" algn="l" rtl="0">
              <a:spcBef>
                <a:spcPts val="496"/>
              </a:spcBef>
              <a:spcAft>
                <a:spcPts val="0"/>
              </a:spcAft>
              <a:buClr>
                <a:schemeClr val="dk1"/>
              </a:buClr>
              <a:buSzPct val="100000"/>
              <a:buChar char="•"/>
            </a:pPr>
            <a:r>
              <a:rPr lang="en-US"/>
              <a:t>Hematophobia – fear of blood</a:t>
            </a:r>
            <a:endParaRPr/>
          </a:p>
          <a:p>
            <a:pPr marL="342900" lvl="0" indent="-342900" algn="l" rtl="0">
              <a:spcBef>
                <a:spcPts val="496"/>
              </a:spcBef>
              <a:spcAft>
                <a:spcPts val="0"/>
              </a:spcAft>
              <a:buClr>
                <a:schemeClr val="dk1"/>
              </a:buClr>
              <a:buSzPct val="100000"/>
              <a:buChar char="•"/>
            </a:pPr>
            <a:r>
              <a:rPr lang="en-US"/>
              <a:t>Claustrophobia – fear of closed spaces</a:t>
            </a:r>
            <a:endParaRPr/>
          </a:p>
          <a:p>
            <a:pPr marL="342900" lvl="0" indent="-342900" algn="l" rtl="0">
              <a:spcBef>
                <a:spcPts val="496"/>
              </a:spcBef>
              <a:spcAft>
                <a:spcPts val="0"/>
              </a:spcAft>
              <a:buClr>
                <a:schemeClr val="dk1"/>
              </a:buClr>
              <a:buSzPct val="100000"/>
              <a:buChar char="•"/>
            </a:pPr>
            <a:r>
              <a:rPr lang="en-US"/>
              <a:t>Gamophobia – fear of marriage</a:t>
            </a:r>
            <a:endParaRPr/>
          </a:p>
          <a:p>
            <a:pPr marL="342900" lvl="0" indent="-342900" algn="l" rtl="0">
              <a:spcBef>
                <a:spcPts val="496"/>
              </a:spcBef>
              <a:spcAft>
                <a:spcPts val="0"/>
              </a:spcAft>
              <a:buClr>
                <a:schemeClr val="dk1"/>
              </a:buClr>
              <a:buSzPct val="100000"/>
              <a:buChar char="•"/>
            </a:pPr>
            <a:r>
              <a:rPr lang="en-US"/>
              <a:t>Insectophobia – fear of insects</a:t>
            </a:r>
            <a:endParaRPr/>
          </a:p>
          <a:p>
            <a:pPr marL="342900" lvl="0" indent="-342900" algn="l" rtl="0">
              <a:spcBef>
                <a:spcPts val="496"/>
              </a:spcBef>
              <a:spcAft>
                <a:spcPts val="0"/>
              </a:spcAft>
              <a:buClr>
                <a:schemeClr val="dk1"/>
              </a:buClr>
              <a:buSzPct val="100000"/>
              <a:buChar char="•"/>
            </a:pPr>
            <a:r>
              <a:rPr lang="en-US"/>
              <a:t>Zoophobia – fear of animals</a:t>
            </a:r>
            <a:endParaRPr/>
          </a:p>
          <a:p>
            <a:pPr marL="342900" lvl="0" indent="-342900" algn="l" rtl="0">
              <a:spcBef>
                <a:spcPts val="496"/>
              </a:spcBef>
              <a:spcAft>
                <a:spcPts val="0"/>
              </a:spcAft>
              <a:buClr>
                <a:schemeClr val="dk1"/>
              </a:buClr>
              <a:buSzPct val="100000"/>
              <a:buChar char="•"/>
            </a:pPr>
            <a:r>
              <a:rPr lang="en-US"/>
              <a:t>Microphobia – fear of germs</a:t>
            </a:r>
            <a:endParaRPr/>
          </a:p>
          <a:p>
            <a:pPr marL="342900" lvl="0" indent="-342900" algn="l" rtl="0">
              <a:spcBef>
                <a:spcPts val="496"/>
              </a:spcBef>
              <a:spcAft>
                <a:spcPts val="0"/>
              </a:spcAft>
              <a:buClr>
                <a:schemeClr val="dk1"/>
              </a:buClr>
              <a:buSzPct val="100000"/>
              <a:buChar char="•"/>
            </a:pPr>
            <a:r>
              <a:rPr lang="en-US"/>
              <a:t>Brontophobia – fear of thunder</a:t>
            </a:r>
            <a:endParaRPr/>
          </a:p>
          <a:p>
            <a:pPr marL="342900" lvl="0" indent="-342900" algn="l" rtl="0">
              <a:spcBef>
                <a:spcPts val="496"/>
              </a:spcBef>
              <a:spcAft>
                <a:spcPts val="0"/>
              </a:spcAft>
              <a:buClr>
                <a:schemeClr val="dk1"/>
              </a:buClr>
              <a:buSzPct val="100000"/>
              <a:buChar char="•"/>
            </a:pPr>
            <a:r>
              <a:rPr lang="en-US"/>
              <a:t>Algophobia – fear of pain</a:t>
            </a:r>
            <a:endParaRPr/>
          </a:p>
          <a:p>
            <a:pPr marL="342900" lvl="0" indent="-185420" algn="l" rtl="0">
              <a:spcBef>
                <a:spcPts val="496"/>
              </a:spcBef>
              <a:spcAft>
                <a:spcPts val="0"/>
              </a:spcAft>
              <a:buClr>
                <a:schemeClr val="dk1"/>
              </a:buClr>
              <a:buSzPct val="100000"/>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7"/>
          <p:cNvSpPr txBox="1">
            <a:spLocks noGrp="1"/>
          </p:cNvSpPr>
          <p:nvPr>
            <p:ph type="title"/>
          </p:nvPr>
        </p:nvSpPr>
        <p:spPr>
          <a:xfrm>
            <a:off x="457200" y="533400"/>
            <a:ext cx="8229600" cy="884238"/>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b="1"/>
              <a:t>Signs and symptoms of specific phobias – </a:t>
            </a:r>
            <a:r>
              <a:rPr lang="en-US"/>
              <a:t/>
            </a:r>
            <a:br>
              <a:rPr lang="en-US"/>
            </a:br>
            <a:endParaRPr/>
          </a:p>
        </p:txBody>
      </p:sp>
      <p:sp>
        <p:nvSpPr>
          <p:cNvPr id="118" name="Google Shape;118;p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92500" lnSpcReduction="10000"/>
          </a:bodyPr>
          <a:lstStyle/>
          <a:p>
            <a:pPr marL="342900" lvl="0" indent="-342900" algn="l" rtl="0">
              <a:spcBef>
                <a:spcPts val="0"/>
              </a:spcBef>
              <a:spcAft>
                <a:spcPts val="0"/>
              </a:spcAft>
              <a:buClr>
                <a:schemeClr val="dk1"/>
              </a:buClr>
              <a:buSzPct val="100000"/>
              <a:buChar char="•"/>
            </a:pPr>
            <a:r>
              <a:rPr lang="en-US"/>
              <a:t>Irrational and persistent fear of object / situation</a:t>
            </a:r>
            <a:endParaRPr/>
          </a:p>
          <a:p>
            <a:pPr marL="342900" lvl="0" indent="-342900" algn="l" rtl="0">
              <a:spcBef>
                <a:spcPts val="592"/>
              </a:spcBef>
              <a:spcAft>
                <a:spcPts val="0"/>
              </a:spcAft>
              <a:buClr>
                <a:schemeClr val="dk1"/>
              </a:buClr>
              <a:buSzPct val="100000"/>
              <a:buChar char="•"/>
            </a:pPr>
            <a:r>
              <a:rPr lang="en-US"/>
              <a:t>Immediate anxiety on contact with feared object / situation</a:t>
            </a:r>
            <a:endParaRPr/>
          </a:p>
          <a:p>
            <a:pPr marL="342900" lvl="0" indent="-342900" algn="l" rtl="0">
              <a:spcBef>
                <a:spcPts val="592"/>
              </a:spcBef>
              <a:spcAft>
                <a:spcPts val="0"/>
              </a:spcAft>
              <a:buClr>
                <a:schemeClr val="dk1"/>
              </a:buClr>
              <a:buSzPct val="100000"/>
              <a:buChar char="•"/>
            </a:pPr>
            <a:r>
              <a:rPr lang="en-US"/>
              <a:t>Loss of control, fainting, or panic response</a:t>
            </a:r>
            <a:endParaRPr/>
          </a:p>
          <a:p>
            <a:pPr marL="342900" lvl="0" indent="-342900" algn="l" rtl="0">
              <a:spcBef>
                <a:spcPts val="592"/>
              </a:spcBef>
              <a:spcAft>
                <a:spcPts val="0"/>
              </a:spcAft>
              <a:buClr>
                <a:schemeClr val="dk1"/>
              </a:buClr>
              <a:buSzPct val="100000"/>
              <a:buChar char="•"/>
            </a:pPr>
            <a:r>
              <a:rPr lang="en-US"/>
              <a:t>Avoidance of activities involving feared stimulus</a:t>
            </a:r>
            <a:endParaRPr/>
          </a:p>
          <a:p>
            <a:pPr marL="342900" lvl="0" indent="-342900" algn="l" rtl="0">
              <a:spcBef>
                <a:spcPts val="592"/>
              </a:spcBef>
              <a:spcAft>
                <a:spcPts val="0"/>
              </a:spcAft>
              <a:buClr>
                <a:schemeClr val="dk1"/>
              </a:buClr>
              <a:buSzPct val="100000"/>
              <a:buChar char="•"/>
            </a:pPr>
            <a:r>
              <a:rPr lang="en-US"/>
              <a:t>Anxiety when thinking about stimulus</a:t>
            </a:r>
            <a:endParaRPr/>
          </a:p>
          <a:p>
            <a:pPr marL="342900" lvl="0" indent="-342900" algn="l" rtl="0">
              <a:spcBef>
                <a:spcPts val="592"/>
              </a:spcBef>
              <a:spcAft>
                <a:spcPts val="0"/>
              </a:spcAft>
              <a:buClr>
                <a:schemeClr val="dk1"/>
              </a:buClr>
              <a:buSzPct val="100000"/>
              <a:buChar char="•"/>
            </a:pPr>
            <a:r>
              <a:rPr lang="en-US"/>
              <a:t>Worry with anticipatory anxiety</a:t>
            </a:r>
            <a:endParaRPr/>
          </a:p>
          <a:p>
            <a:pPr marL="342900" lvl="0" indent="-342900" algn="l" rtl="0">
              <a:spcBef>
                <a:spcPts val="592"/>
              </a:spcBef>
              <a:spcAft>
                <a:spcPts val="0"/>
              </a:spcAft>
              <a:buClr>
                <a:schemeClr val="dk1"/>
              </a:buClr>
              <a:buSzPct val="100000"/>
              <a:buChar char="•"/>
            </a:pPr>
            <a:r>
              <a:rPr lang="en-US"/>
              <a:t>Possible impaired social or work functioning</a:t>
            </a:r>
            <a:endParaRPr/>
          </a:p>
          <a:p>
            <a:pPr marL="342900" lvl="0" indent="-342900" algn="l" rtl="0">
              <a:spcBef>
                <a:spcPts val="592"/>
              </a:spcBef>
              <a:spcAft>
                <a:spcPts val="0"/>
              </a:spcAft>
              <a:buClr>
                <a:schemeClr val="dk1"/>
              </a:buClr>
              <a:buSzPct val="100000"/>
              <a:buChar char="•"/>
            </a:pPr>
            <a:r>
              <a:rPr lang="en-US"/>
              <a:t> </a:t>
            </a:r>
            <a:endParaRPr/>
          </a:p>
          <a:p>
            <a:pPr marL="342900" lvl="0" indent="-154940" algn="l" rtl="0">
              <a:spcBef>
                <a:spcPts val="592"/>
              </a:spcBef>
              <a:spcAft>
                <a:spcPts val="0"/>
              </a:spcAft>
              <a:buClr>
                <a:schemeClr val="dk1"/>
              </a:buClr>
              <a:buSzPct val="100000"/>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4400"/>
              <a:buFont typeface="Calibri"/>
              <a:buNone/>
            </a:pPr>
            <a:endParaRPr/>
          </a:p>
        </p:txBody>
      </p:sp>
      <p:sp>
        <p:nvSpPr>
          <p:cNvPr id="124" name="Google Shape;124;p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p>
            <a:pPr marL="342900" lvl="0" indent="-342900" algn="l" rtl="0">
              <a:spcBef>
                <a:spcPts val="0"/>
              </a:spcBef>
              <a:spcAft>
                <a:spcPts val="0"/>
              </a:spcAft>
              <a:buClr>
                <a:schemeClr val="dk1"/>
              </a:buClr>
              <a:buSzPts val="3200"/>
              <a:buChar char="•"/>
            </a:pPr>
            <a:r>
              <a:rPr lang="en-US" b="1"/>
              <a:t>Social phobia</a:t>
            </a:r>
            <a:r>
              <a:rPr lang="en-US"/>
              <a:t> – it is an irrational fear of performing activities in the presence of other people or interacting with others. The patient is afraid of his own action being viewed by others critically, resulting in embarrassment or humiliation.</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9"/>
          <p:cNvSpPr txBox="1">
            <a:spLocks noGrp="1"/>
          </p:cNvSpPr>
          <p:nvPr>
            <p:ph type="title"/>
          </p:nvPr>
        </p:nvSpPr>
        <p:spPr>
          <a:xfrm>
            <a:off x="457200" y="304800"/>
            <a:ext cx="8229600" cy="1112838"/>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100000"/>
              <a:buFont typeface="Calibri"/>
              <a:buNone/>
            </a:pPr>
            <a:r>
              <a:rPr lang="en-US" b="1"/>
              <a:t>Signs and symptoms of social phobia</a:t>
            </a:r>
            <a:r>
              <a:rPr lang="en-US"/>
              <a:t/>
            </a:r>
            <a:br>
              <a:rPr lang="en-US"/>
            </a:br>
            <a:endParaRPr/>
          </a:p>
        </p:txBody>
      </p:sp>
      <p:sp>
        <p:nvSpPr>
          <p:cNvPr id="130" name="Google Shape;130;p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fontScale="77500" lnSpcReduction="20000"/>
          </a:bodyPr>
          <a:lstStyle/>
          <a:p>
            <a:pPr marL="342900" lvl="0" indent="-342900" algn="l" rtl="0">
              <a:spcBef>
                <a:spcPts val="0"/>
              </a:spcBef>
              <a:spcAft>
                <a:spcPts val="0"/>
              </a:spcAft>
              <a:buClr>
                <a:schemeClr val="dk1"/>
              </a:buClr>
              <a:buSzPct val="100000"/>
              <a:buChar char="•"/>
            </a:pPr>
            <a:r>
              <a:rPr lang="en-US"/>
              <a:t>Hyperventilation</a:t>
            </a:r>
            <a:endParaRPr/>
          </a:p>
          <a:p>
            <a:pPr marL="342900" lvl="0" indent="-342900" algn="l" rtl="0">
              <a:spcBef>
                <a:spcPts val="496"/>
              </a:spcBef>
              <a:spcAft>
                <a:spcPts val="0"/>
              </a:spcAft>
              <a:buClr>
                <a:schemeClr val="dk1"/>
              </a:buClr>
              <a:buSzPct val="100000"/>
              <a:buChar char="•"/>
            </a:pPr>
            <a:r>
              <a:rPr lang="en-US"/>
              <a:t>Sweating, cold, clammy hands</a:t>
            </a:r>
            <a:endParaRPr/>
          </a:p>
          <a:p>
            <a:pPr marL="342900" lvl="0" indent="-342900" algn="l" rtl="0">
              <a:spcBef>
                <a:spcPts val="496"/>
              </a:spcBef>
              <a:spcAft>
                <a:spcPts val="0"/>
              </a:spcAft>
              <a:buClr>
                <a:schemeClr val="dk1"/>
              </a:buClr>
              <a:buSzPct val="100000"/>
              <a:buChar char="•"/>
            </a:pPr>
            <a:r>
              <a:rPr lang="en-US"/>
              <a:t>Blushing</a:t>
            </a:r>
            <a:endParaRPr/>
          </a:p>
          <a:p>
            <a:pPr marL="342900" lvl="0" indent="-342900" algn="l" rtl="0">
              <a:spcBef>
                <a:spcPts val="496"/>
              </a:spcBef>
              <a:spcAft>
                <a:spcPts val="0"/>
              </a:spcAft>
              <a:buClr>
                <a:schemeClr val="dk1"/>
              </a:buClr>
              <a:buSzPct val="100000"/>
              <a:buChar char="•"/>
            </a:pPr>
            <a:r>
              <a:rPr lang="en-US"/>
              <a:t>Palpitations</a:t>
            </a:r>
            <a:endParaRPr/>
          </a:p>
          <a:p>
            <a:pPr marL="342900" lvl="0" indent="-342900" algn="l" rtl="0">
              <a:spcBef>
                <a:spcPts val="496"/>
              </a:spcBef>
              <a:spcAft>
                <a:spcPts val="0"/>
              </a:spcAft>
              <a:buClr>
                <a:schemeClr val="dk1"/>
              </a:buClr>
              <a:buSzPct val="100000"/>
              <a:buChar char="•"/>
            </a:pPr>
            <a:r>
              <a:rPr lang="en-US"/>
              <a:t>Confusion</a:t>
            </a:r>
            <a:endParaRPr/>
          </a:p>
          <a:p>
            <a:pPr marL="342900" lvl="0" indent="-342900" algn="l" rtl="0">
              <a:spcBef>
                <a:spcPts val="496"/>
              </a:spcBef>
              <a:spcAft>
                <a:spcPts val="0"/>
              </a:spcAft>
              <a:buClr>
                <a:schemeClr val="dk1"/>
              </a:buClr>
              <a:buSzPct val="100000"/>
              <a:buChar char="•"/>
            </a:pPr>
            <a:r>
              <a:rPr lang="en-US"/>
              <a:t>Gastro – intestinal symptoms</a:t>
            </a:r>
            <a:endParaRPr/>
          </a:p>
          <a:p>
            <a:pPr marL="342900" lvl="0" indent="-342900" algn="l" rtl="0">
              <a:spcBef>
                <a:spcPts val="496"/>
              </a:spcBef>
              <a:spcAft>
                <a:spcPts val="0"/>
              </a:spcAft>
              <a:buClr>
                <a:schemeClr val="dk1"/>
              </a:buClr>
              <a:buSzPct val="100000"/>
              <a:buChar char="•"/>
            </a:pPr>
            <a:r>
              <a:rPr lang="en-US"/>
              <a:t>Trembling hands and voice</a:t>
            </a:r>
            <a:endParaRPr/>
          </a:p>
          <a:p>
            <a:pPr marL="342900" lvl="0" indent="-342900" algn="l" rtl="0">
              <a:spcBef>
                <a:spcPts val="496"/>
              </a:spcBef>
              <a:spcAft>
                <a:spcPts val="0"/>
              </a:spcAft>
              <a:buClr>
                <a:schemeClr val="dk1"/>
              </a:buClr>
              <a:buSzPct val="100000"/>
              <a:buChar char="•"/>
            </a:pPr>
            <a:r>
              <a:rPr lang="en-US"/>
              <a:t>Urinary urgency</a:t>
            </a:r>
            <a:endParaRPr/>
          </a:p>
          <a:p>
            <a:pPr marL="342900" lvl="0" indent="-342900" algn="l" rtl="0">
              <a:spcBef>
                <a:spcPts val="496"/>
              </a:spcBef>
              <a:spcAft>
                <a:spcPts val="0"/>
              </a:spcAft>
              <a:buClr>
                <a:schemeClr val="dk1"/>
              </a:buClr>
              <a:buSzPct val="100000"/>
              <a:buChar char="•"/>
            </a:pPr>
            <a:r>
              <a:rPr lang="en-US"/>
              <a:t>Muscle tension</a:t>
            </a:r>
            <a:endParaRPr/>
          </a:p>
          <a:p>
            <a:pPr marL="342900" lvl="0" indent="-342900" algn="l" rtl="0">
              <a:spcBef>
                <a:spcPts val="496"/>
              </a:spcBef>
              <a:spcAft>
                <a:spcPts val="0"/>
              </a:spcAft>
              <a:buClr>
                <a:schemeClr val="dk1"/>
              </a:buClr>
              <a:buSzPct val="100000"/>
              <a:buChar char="•"/>
            </a:pPr>
            <a:r>
              <a:rPr lang="en-US"/>
              <a:t>Anticipatory anxiety</a:t>
            </a:r>
            <a:endParaRPr/>
          </a:p>
          <a:p>
            <a:pPr marL="342900" lvl="0" indent="-342900" algn="l" rtl="0">
              <a:spcBef>
                <a:spcPts val="496"/>
              </a:spcBef>
              <a:spcAft>
                <a:spcPts val="0"/>
              </a:spcAft>
              <a:buClr>
                <a:schemeClr val="dk1"/>
              </a:buClr>
              <a:buSzPct val="100000"/>
              <a:buChar char="•"/>
            </a:pPr>
            <a:r>
              <a:rPr lang="en-US"/>
              <a:t>Fear / embarrassment / ridicule</a:t>
            </a:r>
            <a:endParaRPr/>
          </a:p>
          <a:p>
            <a:pPr marL="342900" lvl="0" indent="-185420" algn="l" rtl="0">
              <a:spcBef>
                <a:spcPts val="496"/>
              </a:spcBef>
              <a:spcAft>
                <a:spcPts val="0"/>
              </a:spcAft>
              <a:buClr>
                <a:schemeClr val="dk1"/>
              </a:buClr>
              <a:buSzPct val="100000"/>
              <a:buNone/>
            </a:pP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632</Words>
  <PresentationFormat>On-screen Show (4:3)</PresentationFormat>
  <Paragraphs>81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Phobic Anxiety disorders </vt:lpstr>
      <vt:lpstr>Neurotic disorder (neurosis)</vt:lpstr>
      <vt:lpstr>Slide 3</vt:lpstr>
      <vt:lpstr>Slide 4</vt:lpstr>
      <vt:lpstr>Slide 5</vt:lpstr>
      <vt:lpstr>Types of Phobia </vt:lpstr>
      <vt:lpstr>Signs and symptoms of specific phobias –  </vt:lpstr>
      <vt:lpstr>Slide 8</vt:lpstr>
      <vt:lpstr>Signs and symptoms of social phobia </vt:lpstr>
      <vt:lpstr>Slide 10</vt:lpstr>
      <vt:lpstr>Etiology –  </vt:lpstr>
      <vt:lpstr>Treatment – </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Phobic Anxiety disorders </dc:title>
  <dc:creator>Mercy</dc:creator>
  <cp:lastModifiedBy>library</cp:lastModifiedBy>
  <cp:revision>1</cp:revision>
  <dcterms:created xsi:type="dcterms:W3CDTF">2006-08-16T00:00:00Z</dcterms:created>
  <dcterms:modified xsi:type="dcterms:W3CDTF">2021-03-30T06:54:58Z</dcterms:modified>
</cp:coreProperties>
</file>