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3/30/2021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3/30/2021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r"/>
            <a:r>
              <a:rPr lang="en-US" sz="2800" dirty="0" err="1" smtClean="0">
                <a:solidFill>
                  <a:schemeClr val="tx1"/>
                </a:solidFill>
              </a:rPr>
              <a:t>Mrs.Mercy</a:t>
            </a:r>
            <a:r>
              <a:rPr lang="en-US" sz="2800" dirty="0" smtClean="0">
                <a:solidFill>
                  <a:schemeClr val="tx1"/>
                </a:solidFill>
              </a:rPr>
              <a:t> </a:t>
            </a:r>
          </a:p>
          <a:p>
            <a:pPr algn="r"/>
            <a:r>
              <a:rPr lang="en-US" sz="2800" dirty="0" err="1" smtClean="0">
                <a:solidFill>
                  <a:schemeClr val="tx1"/>
                </a:solidFill>
              </a:rPr>
              <a:t>Asst.Prof</a:t>
            </a:r>
            <a:r>
              <a:rPr lang="en-US" sz="2800" dirty="0" smtClean="0">
                <a:solidFill>
                  <a:schemeClr val="tx1"/>
                </a:solidFill>
              </a:rPr>
              <a:t>.</a:t>
            </a:r>
          </a:p>
          <a:p>
            <a:pPr algn="r"/>
            <a:r>
              <a:rPr lang="en-US" sz="2800" dirty="0" smtClean="0">
                <a:solidFill>
                  <a:schemeClr val="tx1"/>
                </a:solidFill>
              </a:rPr>
              <a:t>Dept. of MHN</a:t>
            </a:r>
            <a:endParaRPr lang="en-IN" sz="2800" dirty="0">
              <a:solidFill>
                <a:schemeClr val="tx1"/>
              </a:solidFill>
            </a:endParaRPr>
          </a:p>
        </p:txBody>
      </p:sp>
      <p:sp>
        <p:nvSpPr>
          <p:cNvPr id="2" name="Title 1"/>
          <p:cNvSpPr>
            <a:spLocks noGrp="1"/>
          </p:cNvSpPr>
          <p:nvPr>
            <p:ph type="ctrTitle"/>
          </p:nvPr>
        </p:nvSpPr>
        <p:spPr/>
        <p:txBody>
          <a:bodyPr/>
          <a:lstStyle/>
          <a:p>
            <a:r>
              <a:rPr lang="en-US" dirty="0" smtClean="0"/>
              <a:t>LEGAL &amp; ETHICAL ISSUES IN NURSING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I.C.N CODE OF ETHICS FOR NURSES(1993) </a:t>
            </a:r>
            <a:endParaRPr lang="en-IN" dirty="0"/>
          </a:p>
        </p:txBody>
      </p:sp>
      <p:sp>
        <p:nvSpPr>
          <p:cNvPr id="3" name="Content Placeholder 2"/>
          <p:cNvSpPr>
            <a:spLocks noGrp="1"/>
          </p:cNvSpPr>
          <p:nvPr>
            <p:ph sz="quarter" idx="1"/>
          </p:nvPr>
        </p:nvSpPr>
        <p:spPr/>
        <p:txBody>
          <a:bodyPr>
            <a:normAutofit/>
          </a:bodyPr>
          <a:lstStyle/>
          <a:p>
            <a:pPr algn="just"/>
            <a:r>
              <a:rPr lang="en-IN" dirty="0" smtClean="0"/>
              <a:t>In 1953 ICN adopted its first code of ethics for nurses and was revised in 2000. The four principle elements contained within the ICN code involve standards related to nurses and people, practice, profession and co workers. </a:t>
            </a:r>
          </a:p>
          <a:p>
            <a:pPr algn="just"/>
            <a:r>
              <a:rPr lang="en-IN" dirty="0" smtClean="0"/>
              <a:t>ICN recommended that nurses have 4 fundamental responsibilities i.e. to promote health, to prevent illness, to restore health and to alleviating suffering. And also inherent in nursing is respect for human rights, like right to life, to dignity and to be treated with respect. And the care should not be restricted by age, sex, </a:t>
            </a:r>
            <a:r>
              <a:rPr lang="en-IN" dirty="0" err="1" smtClean="0"/>
              <a:t>color</a:t>
            </a:r>
            <a:r>
              <a:rPr lang="en-IN" dirty="0" smtClean="0"/>
              <a:t>, creed, culture or nationality.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Nurses and people</a:t>
            </a:r>
            <a:endParaRPr lang="en-IN" dirty="0"/>
          </a:p>
        </p:txBody>
      </p:sp>
      <p:sp>
        <p:nvSpPr>
          <p:cNvPr id="3" name="Content Placeholder 2"/>
          <p:cNvSpPr>
            <a:spLocks noGrp="1"/>
          </p:cNvSpPr>
          <p:nvPr>
            <p:ph sz="quarter" idx="1"/>
          </p:nvPr>
        </p:nvSpPr>
        <p:spPr/>
        <p:txBody>
          <a:bodyPr/>
          <a:lstStyle/>
          <a:p>
            <a:pPr algn="just"/>
            <a:r>
              <a:rPr lang="en-IN" dirty="0" smtClean="0"/>
              <a:t>The nurse‘s primary responsibility is to those people who require nursing care. The nurse in providing care promotes an environment in the values, customs, and spiritual beliefs of the individual are respected .the nurse holds in confidence personal information and use judgement in sharing this information.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Nurses and practice</a:t>
            </a:r>
            <a:endParaRPr lang="en-IN" dirty="0"/>
          </a:p>
        </p:txBody>
      </p:sp>
      <p:sp>
        <p:nvSpPr>
          <p:cNvPr id="3" name="Content Placeholder 2"/>
          <p:cNvSpPr>
            <a:spLocks noGrp="1"/>
          </p:cNvSpPr>
          <p:nvPr>
            <p:ph sz="quarter" idx="1"/>
          </p:nvPr>
        </p:nvSpPr>
        <p:spPr/>
        <p:txBody>
          <a:bodyPr>
            <a:normAutofit/>
          </a:bodyPr>
          <a:lstStyle/>
          <a:p>
            <a:pPr algn="just"/>
            <a:r>
              <a:rPr lang="en-IN" dirty="0" smtClean="0"/>
              <a:t>The nurse carries personal responsibility for nursing practice and for maintaining competence by continual learning. The nurse maintains the highest standard of nursing care possible within the reality of a specific situation. </a:t>
            </a:r>
          </a:p>
          <a:p>
            <a:pPr algn="just"/>
            <a:r>
              <a:rPr lang="en-IN" dirty="0" smtClean="0"/>
              <a:t>The nurse uses judgement in relation to individual competence when accepting and delegating responsibilities. The nurse when acting in professional capacity should at all times maintain standards of personal conduct which credit up on the profession.</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Nurses and co-workers</a:t>
            </a:r>
            <a:endParaRPr lang="en-IN" dirty="0"/>
          </a:p>
        </p:txBody>
      </p:sp>
      <p:sp>
        <p:nvSpPr>
          <p:cNvPr id="3" name="Content Placeholder 2"/>
          <p:cNvSpPr>
            <a:spLocks noGrp="1"/>
          </p:cNvSpPr>
          <p:nvPr>
            <p:ph sz="quarter" idx="1"/>
          </p:nvPr>
        </p:nvSpPr>
        <p:spPr/>
        <p:txBody>
          <a:bodyPr/>
          <a:lstStyle/>
          <a:p>
            <a:pPr algn="just"/>
            <a:r>
              <a:rPr lang="en-IN" dirty="0" smtClean="0"/>
              <a:t>The nurse maintains a cooperative relationship with co-workers in nursing and other fields. The nurse takes appropriate action to safeguard the individual when his care is endangered by a co-worker or any person.</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Nurses and the profession</a:t>
            </a:r>
            <a:endParaRPr lang="en-IN" dirty="0"/>
          </a:p>
        </p:txBody>
      </p:sp>
      <p:sp>
        <p:nvSpPr>
          <p:cNvPr id="3" name="Content Placeholder 2"/>
          <p:cNvSpPr>
            <a:spLocks noGrp="1"/>
          </p:cNvSpPr>
          <p:nvPr>
            <p:ph sz="quarter" idx="1"/>
          </p:nvPr>
        </p:nvSpPr>
        <p:spPr/>
        <p:txBody>
          <a:bodyPr/>
          <a:lstStyle/>
          <a:p>
            <a:pPr algn="just"/>
            <a:r>
              <a:rPr lang="en-IN" dirty="0" smtClean="0"/>
              <a:t>The nurses play a major role in determining and implementing desirable standards of nursing practice. The nursing is active in developing a core of professional knowledge. The nurse acting through the professional organizations participates in establishing and maintaining equitable social and economic working conditions in nursing.</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CODE OF PROFESSIONAL CONDUCT</a:t>
            </a:r>
            <a:endParaRPr lang="en-IN" dirty="0"/>
          </a:p>
        </p:txBody>
      </p:sp>
      <p:sp>
        <p:nvSpPr>
          <p:cNvPr id="3" name="Content Placeholder 2"/>
          <p:cNvSpPr>
            <a:spLocks noGrp="1"/>
          </p:cNvSpPr>
          <p:nvPr>
            <p:ph sz="quarter" idx="1"/>
          </p:nvPr>
        </p:nvSpPr>
        <p:spPr/>
        <p:txBody>
          <a:bodyPr>
            <a:normAutofit fontScale="77500" lnSpcReduction="20000"/>
          </a:bodyPr>
          <a:lstStyle/>
          <a:p>
            <a:r>
              <a:rPr lang="en-IN" dirty="0" smtClean="0"/>
              <a:t>Code of professional conduct (for nurses in India)</a:t>
            </a:r>
          </a:p>
          <a:p>
            <a:endParaRPr lang="en-IN" dirty="0" smtClean="0"/>
          </a:p>
          <a:p>
            <a:r>
              <a:rPr lang="en-IN" b="1" dirty="0" smtClean="0"/>
              <a:t>PROFESSIONAL RESPONSIBILITY AND ACCOUNTABILITY </a:t>
            </a:r>
          </a:p>
          <a:p>
            <a:r>
              <a:rPr lang="en-IN" dirty="0" smtClean="0"/>
              <a:t>To maintain professional responsibility and accountability, the nurse </a:t>
            </a:r>
          </a:p>
          <a:p>
            <a:r>
              <a:rPr lang="en-IN" dirty="0" smtClean="0"/>
              <a:t>a. Appreciates a sense of self-worth and nurtures it. </a:t>
            </a:r>
          </a:p>
          <a:p>
            <a:r>
              <a:rPr lang="en-IN" dirty="0" smtClean="0"/>
              <a:t>b. Maintains standards of professional conduct, reflecting credit upon the profession. </a:t>
            </a:r>
          </a:p>
          <a:p>
            <a:r>
              <a:rPr lang="en-IN" dirty="0" smtClean="0"/>
              <a:t>c. Carries out responsibilities within the frame work of professional boundaries. </a:t>
            </a:r>
          </a:p>
          <a:p>
            <a:r>
              <a:rPr lang="en-IN" dirty="0" smtClean="0"/>
              <a:t>d. Is accountable for maintaining practice standards set by the I.N.C. </a:t>
            </a:r>
          </a:p>
          <a:p>
            <a:r>
              <a:rPr lang="en-IN" dirty="0" smtClean="0"/>
              <a:t>e. Is accountable for his or her actions. </a:t>
            </a:r>
          </a:p>
          <a:p>
            <a:r>
              <a:rPr lang="en-IN" dirty="0" smtClean="0"/>
              <a:t>f. Is compassionate. </a:t>
            </a:r>
          </a:p>
          <a:p>
            <a:r>
              <a:rPr lang="en-IN" dirty="0" smtClean="0"/>
              <a:t>g. Practices healthful </a:t>
            </a:r>
            <a:r>
              <a:rPr lang="en-IN" dirty="0" err="1" smtClean="0"/>
              <a:t>behavior</a:t>
            </a:r>
            <a:r>
              <a:rPr lang="en-IN" dirty="0" smtClean="0"/>
              <a:t>. </a:t>
            </a:r>
          </a:p>
          <a:p>
            <a:r>
              <a:rPr lang="en-IN" dirty="0" smtClean="0"/>
              <a:t>h. Is responsible for continuous improvement of current practices. </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516563"/>
          </a:xfrm>
        </p:spPr>
        <p:txBody>
          <a:bodyPr>
            <a:normAutofit/>
          </a:bodyPr>
          <a:lstStyle/>
          <a:p>
            <a:endParaRPr lang="en-IN" dirty="0" smtClean="0"/>
          </a:p>
          <a:p>
            <a:r>
              <a:rPr lang="en-IN" b="1" dirty="0" smtClean="0"/>
              <a:t>NURSING PRACTICE </a:t>
            </a:r>
          </a:p>
          <a:p>
            <a:r>
              <a:rPr lang="en-IN" dirty="0" smtClean="0"/>
              <a:t>a. In the course of practice of nursing, the nurse </a:t>
            </a:r>
          </a:p>
          <a:p>
            <a:r>
              <a:rPr lang="en-IN" dirty="0" smtClean="0"/>
              <a:t>b. Provide care in accordance with set standards of practice. </a:t>
            </a:r>
          </a:p>
          <a:p>
            <a:r>
              <a:rPr lang="en-IN" dirty="0" smtClean="0"/>
              <a:t>c. Treats all individual and family with human dignity in providing the physical, psychological, emotional, social and spiritual aspects of care. </a:t>
            </a:r>
          </a:p>
          <a:p>
            <a:endParaRPr lang="en-IN" dirty="0" smtClean="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rmAutofit/>
          </a:bodyPr>
          <a:lstStyle/>
          <a:p>
            <a:endParaRPr lang="en-IN" dirty="0" smtClean="0"/>
          </a:p>
          <a:p>
            <a:r>
              <a:rPr lang="en-IN" dirty="0" smtClean="0"/>
              <a:t>Respects individuals and families in the context of traditional and cultural practices, promoting healthy practices, and discouraging harmful practices. </a:t>
            </a:r>
          </a:p>
          <a:p>
            <a:r>
              <a:rPr lang="en-IN" dirty="0" smtClean="0"/>
              <a:t>e. Presents realistic pictures truthful in all situations for facilitating autonomous decisions making by individuals and families. </a:t>
            </a:r>
          </a:p>
          <a:p>
            <a:r>
              <a:rPr lang="en-IN" dirty="0" smtClean="0"/>
              <a:t>f. Promote participation of individuals and significant others in the care. </a:t>
            </a:r>
          </a:p>
          <a:p>
            <a:r>
              <a:rPr lang="en-IN" dirty="0" smtClean="0"/>
              <a:t>g. Ensures safe practice. </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COMMUNICATION AND INTER PERSONAL RELATIONSHIPS</a:t>
            </a:r>
            <a:endParaRPr lang="en-IN" dirty="0"/>
          </a:p>
        </p:txBody>
      </p:sp>
      <p:sp>
        <p:nvSpPr>
          <p:cNvPr id="3" name="Content Placeholder 2"/>
          <p:cNvSpPr>
            <a:spLocks noGrp="1"/>
          </p:cNvSpPr>
          <p:nvPr>
            <p:ph sz="quarter" idx="1"/>
          </p:nvPr>
        </p:nvSpPr>
        <p:spPr/>
        <p:txBody>
          <a:bodyPr>
            <a:normAutofit/>
          </a:bodyPr>
          <a:lstStyle/>
          <a:p>
            <a:r>
              <a:rPr lang="en-IN" dirty="0" smtClean="0"/>
              <a:t>This plays a key role in the interaction of the nurse with his or her clients. To effect optimal interaction, the nurse </a:t>
            </a:r>
          </a:p>
          <a:p>
            <a:r>
              <a:rPr lang="en-IN" dirty="0" smtClean="0"/>
              <a:t>a. Establishes and maintains effective IPRs with individuals, families and communities. </a:t>
            </a:r>
          </a:p>
          <a:p>
            <a:r>
              <a:rPr lang="en-IN" dirty="0" smtClean="0"/>
              <a:t>b. Upholds the dignity of team members and maintains effective IPR with them. </a:t>
            </a:r>
          </a:p>
          <a:p>
            <a:r>
              <a:rPr lang="en-IN" dirty="0" smtClean="0"/>
              <a:t>c. Appreciates and nurtures the professional role of team members. </a:t>
            </a:r>
          </a:p>
          <a:p>
            <a:r>
              <a:rPr lang="en-IN" dirty="0" smtClean="0"/>
              <a:t>d. Co-operates with other health professionals to meet the needs of the individuals, families and communities. </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VALUING HUMAN BEINGS</a:t>
            </a:r>
            <a:endParaRPr lang="en-IN" dirty="0"/>
          </a:p>
        </p:txBody>
      </p:sp>
      <p:sp>
        <p:nvSpPr>
          <p:cNvPr id="3" name="Content Placeholder 2"/>
          <p:cNvSpPr>
            <a:spLocks noGrp="1"/>
          </p:cNvSpPr>
          <p:nvPr>
            <p:ph sz="quarter" idx="1"/>
          </p:nvPr>
        </p:nvSpPr>
        <p:spPr/>
        <p:txBody>
          <a:bodyPr>
            <a:normAutofit/>
          </a:bodyPr>
          <a:lstStyle/>
          <a:p>
            <a:r>
              <a:rPr lang="en-IN" dirty="0" smtClean="0"/>
              <a:t>The nurse values human life, She </a:t>
            </a:r>
          </a:p>
          <a:p>
            <a:r>
              <a:rPr lang="en-IN" dirty="0" smtClean="0"/>
              <a:t>a) Takes appropriate action to protect individuals from harmful unethical practices. </a:t>
            </a:r>
          </a:p>
          <a:p>
            <a:r>
              <a:rPr lang="en-IN" dirty="0" smtClean="0"/>
              <a:t>b) Considers relevant facts while taking conscientious decisions in the best interest of individuals. </a:t>
            </a:r>
          </a:p>
          <a:p>
            <a:r>
              <a:rPr lang="en-IN" dirty="0" smtClean="0"/>
              <a:t>c) Encourage and supports individual in their right to speak for themselves on issues affecting health and welfare. </a:t>
            </a:r>
          </a:p>
          <a:p>
            <a:r>
              <a:rPr lang="en-IN" dirty="0" smtClean="0"/>
              <a:t>d) Respect and supports choices made by individuals. </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INTRODUCTION</a:t>
            </a:r>
            <a:endParaRPr lang="en-IN" dirty="0"/>
          </a:p>
        </p:txBody>
      </p:sp>
      <p:sp>
        <p:nvSpPr>
          <p:cNvPr id="3" name="Content Placeholder 2"/>
          <p:cNvSpPr>
            <a:spLocks noGrp="1"/>
          </p:cNvSpPr>
          <p:nvPr>
            <p:ph sz="quarter" idx="1"/>
          </p:nvPr>
        </p:nvSpPr>
        <p:spPr/>
        <p:txBody>
          <a:bodyPr>
            <a:normAutofit/>
          </a:bodyPr>
          <a:lstStyle/>
          <a:p>
            <a:pPr algn="just"/>
            <a:r>
              <a:rPr lang="en-IN" sz="2800" dirty="0" smtClean="0"/>
              <a:t>From we were very young we began to learn what was right and what wrong </a:t>
            </a:r>
            <a:r>
              <a:rPr lang="en-IN" sz="2800" dirty="0" err="1" smtClean="0"/>
              <a:t>behavior</a:t>
            </a:r>
            <a:r>
              <a:rPr lang="en-IN" sz="2800" dirty="0" smtClean="0"/>
              <a:t> was. We learned this from our parents, relatives, friends and teachers. By the time we became adults, we had a personal set of ethics to guide our </a:t>
            </a:r>
            <a:r>
              <a:rPr lang="en-IN" sz="2800" dirty="0" err="1" smtClean="0"/>
              <a:t>behavior</a:t>
            </a:r>
            <a:r>
              <a:rPr lang="en-IN" sz="2800" dirty="0" smtClean="0"/>
              <a:t> in daily life. We may believe, for example, that honesty is important and necessary and important. We will try to be honest because we believe it is right to do so. Being dishonest would then be wrong for us. This is ethical </a:t>
            </a:r>
            <a:r>
              <a:rPr lang="en-IN" sz="2800" dirty="0" err="1" smtClean="0"/>
              <a:t>behavior</a:t>
            </a:r>
            <a:r>
              <a:rPr lang="en-IN" sz="2800" dirty="0" smtClean="0"/>
              <a:t>. </a:t>
            </a:r>
            <a:endParaRPr lang="en-IN"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MANAGEMENT</a:t>
            </a:r>
            <a:endParaRPr lang="en-IN" dirty="0"/>
          </a:p>
        </p:txBody>
      </p:sp>
      <p:sp>
        <p:nvSpPr>
          <p:cNvPr id="3" name="Content Placeholder 2"/>
          <p:cNvSpPr>
            <a:spLocks noGrp="1"/>
          </p:cNvSpPr>
          <p:nvPr>
            <p:ph sz="quarter" idx="1"/>
          </p:nvPr>
        </p:nvSpPr>
        <p:spPr/>
        <p:txBody>
          <a:bodyPr>
            <a:normAutofit fontScale="92500" lnSpcReduction="20000"/>
          </a:bodyPr>
          <a:lstStyle/>
          <a:p>
            <a:endParaRPr lang="en-IN" dirty="0" smtClean="0"/>
          </a:p>
          <a:p>
            <a:r>
              <a:rPr lang="en-IN" dirty="0" smtClean="0"/>
              <a:t>Ensures appropriate allocation and utilization of available resources. </a:t>
            </a:r>
          </a:p>
          <a:p>
            <a:r>
              <a:rPr lang="en-IN" dirty="0" smtClean="0"/>
              <a:t>b) Participates in super vision and education of students and other formal providers. </a:t>
            </a:r>
          </a:p>
          <a:p>
            <a:r>
              <a:rPr lang="en-IN" dirty="0" smtClean="0"/>
              <a:t>c) Uses judgment in relation to individual competence while accepting and delegating responsibility. </a:t>
            </a:r>
          </a:p>
          <a:p>
            <a:r>
              <a:rPr lang="en-IN" dirty="0" smtClean="0"/>
              <a:t>d) Communicates effectively following appropriate channels of communication. </a:t>
            </a:r>
          </a:p>
          <a:p>
            <a:r>
              <a:rPr lang="en-IN" dirty="0" smtClean="0"/>
              <a:t>e) Participates is performance appraisal. </a:t>
            </a:r>
          </a:p>
          <a:p>
            <a:r>
              <a:rPr lang="en-IN" dirty="0" smtClean="0"/>
              <a:t>f) Participates in evaluation of nursing services. </a:t>
            </a:r>
          </a:p>
          <a:p>
            <a:r>
              <a:rPr lang="en-IN" dirty="0" smtClean="0"/>
              <a:t>g) Participates in policy decision, following the principles of equity and accessibility of service. </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PROFESSIONAL ADVANCEMENT</a:t>
            </a:r>
            <a:endParaRPr lang="en-IN" dirty="0"/>
          </a:p>
        </p:txBody>
      </p:sp>
      <p:sp>
        <p:nvSpPr>
          <p:cNvPr id="3" name="Content Placeholder 2"/>
          <p:cNvSpPr>
            <a:spLocks noGrp="1"/>
          </p:cNvSpPr>
          <p:nvPr>
            <p:ph sz="quarter" idx="1"/>
          </p:nvPr>
        </p:nvSpPr>
        <p:spPr/>
        <p:txBody>
          <a:bodyPr>
            <a:normAutofit fontScale="92500" lnSpcReduction="20000"/>
          </a:bodyPr>
          <a:lstStyle/>
          <a:p>
            <a:endParaRPr lang="en-IN" dirty="0" smtClean="0"/>
          </a:p>
          <a:p>
            <a:r>
              <a:rPr lang="en-IN" dirty="0" smtClean="0"/>
              <a:t>Ensures the protection of human rights, while pursuing the advancement of knowledge </a:t>
            </a:r>
          </a:p>
          <a:p>
            <a:r>
              <a:rPr lang="en-IN" dirty="0" smtClean="0"/>
              <a:t>b. Participate in determining and implementing quality care. </a:t>
            </a:r>
          </a:p>
          <a:p>
            <a:r>
              <a:rPr lang="en-IN" dirty="0" smtClean="0"/>
              <a:t>c. Take responsibility of updating one‘s own knowledge and competencies. </a:t>
            </a:r>
          </a:p>
          <a:p>
            <a:r>
              <a:rPr lang="en-IN" dirty="0" smtClean="0"/>
              <a:t>d. Contribute to the core of professional knowledge and conducting and participating in research. </a:t>
            </a:r>
          </a:p>
          <a:p>
            <a:r>
              <a:rPr lang="en-IN" dirty="0" smtClean="0"/>
              <a:t>e. The nurses ‗responsibility for the patient has been changed to a broader term of people. This includes respect for culture, customs, religious beliefs and confidential treatment of personal information. One of our greater adjustments in nursing is accepting responsibility for our own professional </a:t>
            </a:r>
            <a:r>
              <a:rPr lang="en-IN" dirty="0" err="1" smtClean="0"/>
              <a:t>behavior</a:t>
            </a:r>
            <a:r>
              <a:rPr lang="en-IN" dirty="0" smtClean="0"/>
              <a:t>. </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ETHICS- Definition</a:t>
            </a:r>
            <a:endParaRPr lang="en-IN" dirty="0"/>
          </a:p>
        </p:txBody>
      </p:sp>
      <p:sp>
        <p:nvSpPr>
          <p:cNvPr id="3" name="Content Placeholder 2"/>
          <p:cNvSpPr>
            <a:spLocks noGrp="1"/>
          </p:cNvSpPr>
          <p:nvPr>
            <p:ph sz="quarter" idx="1"/>
          </p:nvPr>
        </p:nvSpPr>
        <p:spPr/>
        <p:txBody>
          <a:bodyPr/>
          <a:lstStyle/>
          <a:p>
            <a:pPr algn="just"/>
            <a:r>
              <a:rPr lang="en-IN" dirty="0" smtClean="0"/>
              <a:t>Ethics refers to the moral code for nursing and is based on obligation to service and respect for human life. -Melanie and Evelyn.</a:t>
            </a:r>
          </a:p>
          <a:p>
            <a:pPr algn="just"/>
            <a:r>
              <a:rPr lang="en-IN" dirty="0" smtClean="0"/>
              <a:t> Ethics are the rules or principles that govern right conduct and are designed to protect the rights of human beings. - Sister Nancy</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CODE OF ETHICS</a:t>
            </a:r>
            <a:endParaRPr lang="en-IN" dirty="0"/>
          </a:p>
        </p:txBody>
      </p:sp>
      <p:sp>
        <p:nvSpPr>
          <p:cNvPr id="3" name="Content Placeholder 2"/>
          <p:cNvSpPr>
            <a:spLocks noGrp="1"/>
          </p:cNvSpPr>
          <p:nvPr>
            <p:ph sz="quarter" idx="1"/>
          </p:nvPr>
        </p:nvSpPr>
        <p:spPr/>
        <p:txBody>
          <a:bodyPr>
            <a:normAutofit/>
          </a:bodyPr>
          <a:lstStyle/>
          <a:p>
            <a:r>
              <a:rPr lang="en-IN" dirty="0" smtClean="0"/>
              <a:t>Definition; </a:t>
            </a:r>
          </a:p>
          <a:p>
            <a:r>
              <a:rPr lang="en-IN" dirty="0" smtClean="0"/>
              <a:t>1. A code of ethics is a set of ethical principles that are accepted by all members of a profession. -Potter and Perry </a:t>
            </a:r>
          </a:p>
          <a:p>
            <a:r>
              <a:rPr lang="en-IN" dirty="0" smtClean="0"/>
              <a:t>2 Code of ethics is a guideline for performance and standards and personal responsibility. -Lillie M S and Juanita Lee </a:t>
            </a:r>
          </a:p>
          <a:p>
            <a:r>
              <a:rPr lang="en-IN" dirty="0" smtClean="0"/>
              <a:t>3. Code of ethics provides a frame work for decision making for the profession and should be oriented toward the day to day decisions made by members of the profession. - Chitty K </a:t>
            </a:r>
            <a:r>
              <a:rPr lang="en-IN" dirty="0" err="1" smtClean="0"/>
              <a:t>K</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Nursing Ethics</a:t>
            </a:r>
            <a:endParaRPr lang="en-IN" dirty="0"/>
          </a:p>
        </p:txBody>
      </p:sp>
      <p:sp>
        <p:nvSpPr>
          <p:cNvPr id="3" name="Content Placeholder 2"/>
          <p:cNvSpPr>
            <a:spLocks noGrp="1"/>
          </p:cNvSpPr>
          <p:nvPr>
            <p:ph sz="quarter" idx="1"/>
          </p:nvPr>
        </p:nvSpPr>
        <p:spPr/>
        <p:txBody>
          <a:bodyPr/>
          <a:lstStyle/>
          <a:p>
            <a:pPr algn="just"/>
            <a:r>
              <a:rPr lang="en-IN" dirty="0" smtClean="0"/>
              <a:t>It‘s a branch of applied ethics that concerns itself with activities in the field of nursing. Its refers to ethical standards that govern and guide nurses in every day practice such as ―being truthful with clients ,respecting client confidentiality‖, and advocating on behalf of the client</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Need for nursing ethics </a:t>
            </a:r>
            <a:br>
              <a:rPr lang="en-IN" b="1" dirty="0" smtClean="0"/>
            </a:br>
            <a:endParaRPr lang="en-IN" dirty="0"/>
          </a:p>
        </p:txBody>
      </p:sp>
      <p:sp>
        <p:nvSpPr>
          <p:cNvPr id="3" name="Content Placeholder 2"/>
          <p:cNvSpPr>
            <a:spLocks noGrp="1"/>
          </p:cNvSpPr>
          <p:nvPr>
            <p:ph sz="quarter" idx="1"/>
          </p:nvPr>
        </p:nvSpPr>
        <p:spPr/>
        <p:txBody>
          <a:bodyPr>
            <a:normAutofit fontScale="85000" lnSpcReduction="10000"/>
          </a:bodyPr>
          <a:lstStyle/>
          <a:p>
            <a:r>
              <a:rPr lang="en-IN" dirty="0" smtClean="0"/>
              <a:t>Helps the students/ RN to practice ethically </a:t>
            </a:r>
          </a:p>
          <a:p>
            <a:r>
              <a:rPr lang="en-IN" dirty="0" smtClean="0"/>
              <a:t>Helps the nurse to identify the ethical issues in her work place </a:t>
            </a:r>
          </a:p>
          <a:p>
            <a:r>
              <a:rPr lang="en-IN" dirty="0" smtClean="0"/>
              <a:t>Protecting patients right and dignity </a:t>
            </a:r>
          </a:p>
          <a:p>
            <a:r>
              <a:rPr lang="en-IN" dirty="0" smtClean="0"/>
              <a:t> Providing care with possible risk to the nurses health </a:t>
            </a:r>
          </a:p>
          <a:p>
            <a:r>
              <a:rPr lang="en-IN" dirty="0" smtClean="0"/>
              <a:t>Staffing patterns that limit the patients access to nursing care </a:t>
            </a:r>
          </a:p>
          <a:p>
            <a:r>
              <a:rPr lang="en-IN" dirty="0" smtClean="0"/>
              <a:t>Ethical reasoning </a:t>
            </a:r>
          </a:p>
          <a:p>
            <a:r>
              <a:rPr lang="en-IN" dirty="0" smtClean="0"/>
              <a:t>Helps the nurse to respond to ethical conflicts </a:t>
            </a:r>
          </a:p>
          <a:p>
            <a:r>
              <a:rPr lang="en-IN" dirty="0" smtClean="0"/>
              <a:t>Helps to differentiate right /wrong </a:t>
            </a:r>
            <a:r>
              <a:rPr lang="en-IN" dirty="0" err="1" smtClean="0"/>
              <a:t>behavior</a:t>
            </a:r>
            <a:r>
              <a:rPr lang="en-IN" dirty="0" smtClean="0"/>
              <a:t> </a:t>
            </a:r>
          </a:p>
          <a:p>
            <a:r>
              <a:rPr lang="en-IN" dirty="0" smtClean="0"/>
              <a:t>Guide for a professional </a:t>
            </a:r>
            <a:r>
              <a:rPr lang="en-IN" dirty="0" err="1" smtClean="0"/>
              <a:t>behavior</a:t>
            </a:r>
            <a:r>
              <a:rPr lang="en-IN" dirty="0" smtClean="0"/>
              <a:t> </a:t>
            </a:r>
          </a:p>
          <a:p>
            <a:r>
              <a:rPr lang="en-IN" dirty="0" smtClean="0"/>
              <a:t>Help teachers plan education. </a:t>
            </a:r>
          </a:p>
          <a:p>
            <a:r>
              <a:rPr lang="en-IN" dirty="0" smtClean="0"/>
              <a:t>Prevent below standard practice. </a:t>
            </a:r>
          </a:p>
          <a:p>
            <a:r>
              <a:rPr lang="en-IN" dirty="0" smtClean="0"/>
              <a:t>Protect a nurse if falsely accused and guide direction for legal action </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Key Principles of ethics in health care system </a:t>
            </a:r>
            <a:endParaRPr lang="en-IN"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1371600" y="1600200"/>
            <a:ext cx="6248400" cy="47244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endParaRPr lang="en-IN" dirty="0" smtClean="0"/>
          </a:p>
          <a:p>
            <a:r>
              <a:rPr lang="en-IN" dirty="0" smtClean="0"/>
              <a:t>Autonomy-The right of self determination, independence and freedom. Right to health care decision. </a:t>
            </a:r>
          </a:p>
          <a:p>
            <a:r>
              <a:rPr lang="en-IN" dirty="0" smtClean="0"/>
              <a:t>Justice-Obligation to be fair with all people.</a:t>
            </a:r>
          </a:p>
          <a:p>
            <a:r>
              <a:rPr lang="en-IN" dirty="0" smtClean="0"/>
              <a:t>Fidelity- Obligation of an individual to be faithful to the commitment made to himself, and to others. It is the main support of accountability. </a:t>
            </a:r>
          </a:p>
          <a:p>
            <a:r>
              <a:rPr lang="en-IN" dirty="0" smtClean="0"/>
              <a:t>Veracity: - The duty to tell the truth. </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rmAutofit/>
          </a:bodyPr>
          <a:lstStyle/>
          <a:p>
            <a:pPr>
              <a:buNone/>
            </a:pPr>
            <a:endParaRPr lang="en-IN" dirty="0" smtClean="0"/>
          </a:p>
          <a:p>
            <a:r>
              <a:rPr lang="en-IN" dirty="0" smtClean="0"/>
              <a:t>Beneficence- Doing good for the client. What exactly is good for one person may not be the same for others. </a:t>
            </a:r>
          </a:p>
          <a:p>
            <a:r>
              <a:rPr lang="en-IN" dirty="0" err="1" smtClean="0"/>
              <a:t>Malaeficence</a:t>
            </a:r>
            <a:r>
              <a:rPr lang="en-IN" dirty="0" smtClean="0"/>
              <a:t>- is the requirement that health care providers do no harm to their client either intentionally or unintentionally </a:t>
            </a:r>
          </a:p>
          <a:p>
            <a:r>
              <a:rPr lang="en-IN" dirty="0" smtClean="0"/>
              <a:t>Deontological:-What causes a good outcome is good action. </a:t>
            </a:r>
          </a:p>
          <a:p>
            <a:r>
              <a:rPr lang="en-IN" dirty="0" smtClean="0"/>
              <a:t>Situational: - What causes a good outcome is good action. </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TotalTime>
  <Words>1439</Words>
  <Application>Microsoft Office PowerPoint</Application>
  <PresentationFormat>On-screen Show (4:3)</PresentationFormat>
  <Paragraphs>103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LEGAL &amp; ETHICAL ISSUES IN NURSING </vt:lpstr>
      <vt:lpstr>INTRODUCTION</vt:lpstr>
      <vt:lpstr>ETHICS- Definition</vt:lpstr>
      <vt:lpstr>CODE OF ETHICS</vt:lpstr>
      <vt:lpstr>Nursing Ethics</vt:lpstr>
      <vt:lpstr>Need for nursing ethics  </vt:lpstr>
      <vt:lpstr>Key Principles of ethics in health care system </vt:lpstr>
      <vt:lpstr>Slide 8</vt:lpstr>
      <vt:lpstr>Slide 9</vt:lpstr>
      <vt:lpstr>I.C.N CODE OF ETHICS FOR NURSES(1993) </vt:lpstr>
      <vt:lpstr>Nurses and people</vt:lpstr>
      <vt:lpstr>Nurses and practice</vt:lpstr>
      <vt:lpstr>Nurses and co-workers</vt:lpstr>
      <vt:lpstr>Nurses and the profession</vt:lpstr>
      <vt:lpstr>CODE OF PROFESSIONAL CONDUCT</vt:lpstr>
      <vt:lpstr>Slide 16</vt:lpstr>
      <vt:lpstr>Slide 17</vt:lpstr>
      <vt:lpstr>COMMUNICATION AND INTER PERSONAL RELATIONSHIPS</vt:lpstr>
      <vt:lpstr>VALUING HUMAN BEINGS</vt:lpstr>
      <vt:lpstr>MANAGEMENT</vt:lpstr>
      <vt:lpstr>PROFESSIONAL ADVANCEMENT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&amp; ETHICAL ISSUES IN NURSING</dc:title>
  <dc:creator>Mercy</dc:creator>
  <cp:lastModifiedBy>library</cp:lastModifiedBy>
  <cp:revision>17</cp:revision>
  <dcterms:created xsi:type="dcterms:W3CDTF">2006-08-16T00:00:00Z</dcterms:created>
  <dcterms:modified xsi:type="dcterms:W3CDTF">2021-03-30T04:52:21Z</dcterms:modified>
</cp:coreProperties>
</file>