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3/29/2021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3/29/2021</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3/29/2021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3/29/2021</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3/29/2021</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3/29/2021</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3/29/2021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1524000"/>
            <a:ext cx="6781800" cy="1524000"/>
          </a:xfrm>
        </p:spPr>
        <p:txBody>
          <a:bodyPr>
            <a:normAutofit/>
          </a:bodyPr>
          <a:lstStyle/>
          <a:p>
            <a:r>
              <a:rPr lang="en-US" sz="2400" dirty="0" smtClean="0">
                <a:solidFill>
                  <a:srgbClr val="FF0000"/>
                </a:solidFill>
              </a:rPr>
              <a:t>NURSE – PATIENT  RELATIONSHIP</a:t>
            </a:r>
            <a:r>
              <a:rPr lang="en-US" sz="2400" dirty="0" smtClean="0">
                <a:solidFill>
                  <a:srgbClr val="0070C0"/>
                </a:solidFill>
              </a:rPr>
              <a:t/>
            </a:r>
            <a:br>
              <a:rPr lang="en-US" sz="2400" dirty="0" smtClean="0">
                <a:solidFill>
                  <a:srgbClr val="0070C0"/>
                </a:solidFill>
              </a:rPr>
            </a:br>
            <a:endParaRPr lang="en-US" sz="2400" dirty="0">
              <a:solidFill>
                <a:srgbClr val="0070C0"/>
              </a:solidFill>
            </a:endParaRPr>
          </a:p>
        </p:txBody>
      </p:sp>
      <p:sp>
        <p:nvSpPr>
          <p:cNvPr id="3" name="Subtitle 2"/>
          <p:cNvSpPr>
            <a:spLocks noGrp="1"/>
          </p:cNvSpPr>
          <p:nvPr>
            <p:ph type="subTitle" idx="1"/>
          </p:nvPr>
        </p:nvSpPr>
        <p:spPr/>
        <p:txBody>
          <a:bodyPr>
            <a:normAutofit fontScale="92500"/>
          </a:bodyPr>
          <a:lstStyle/>
          <a:p>
            <a:r>
              <a:rPr lang="en-US" dirty="0" smtClean="0">
                <a:solidFill>
                  <a:srgbClr val="7030A0"/>
                </a:solidFill>
              </a:rPr>
              <a:t>DR.T.S.BHEEMARAJU .</a:t>
            </a:r>
          </a:p>
          <a:p>
            <a:r>
              <a:rPr lang="en-US" dirty="0" smtClean="0">
                <a:solidFill>
                  <a:srgbClr val="7030A0"/>
                </a:solidFill>
              </a:rPr>
              <a:t>PROFESSOR IN PSYCHIATRIC NURSING </a:t>
            </a:r>
          </a:p>
          <a:p>
            <a:r>
              <a:rPr lang="en-US" dirty="0" smtClean="0">
                <a:solidFill>
                  <a:srgbClr val="7030A0"/>
                </a:solidFill>
              </a:rPr>
              <a:t>SMT. NAGARATHNAMMA COLLEGE OF NURSING  </a:t>
            </a:r>
          </a:p>
          <a:p>
            <a:r>
              <a:rPr lang="en-US" dirty="0" smtClean="0">
                <a:solidFill>
                  <a:srgbClr val="7030A0"/>
                </a:solidFill>
              </a:rPr>
              <a:t>BANGALORE </a:t>
            </a:r>
            <a:endParaRPr lang="en-US" dirty="0">
              <a:solidFill>
                <a:srgbClr val="7030A0"/>
              </a:solidFill>
            </a:endParaRPr>
          </a:p>
        </p:txBody>
      </p:sp>
    </p:spTree>
    <p:extLst>
      <p:ext uri="{BB962C8B-B14F-4D97-AF65-F5344CB8AC3E}">
        <p14:creationId xmlns:p14="http://schemas.microsoft.com/office/powerpoint/2010/main" xmlns="" val="1200968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  Types </a:t>
            </a:r>
            <a:r>
              <a:rPr lang="en-US" b="1" dirty="0">
                <a:solidFill>
                  <a:srgbClr val="0070C0"/>
                </a:solidFill>
              </a:rPr>
              <a:t>of relationship by </a:t>
            </a:r>
            <a:r>
              <a:rPr lang="en-US" b="1" dirty="0" err="1">
                <a:solidFill>
                  <a:srgbClr val="0070C0"/>
                </a:solidFill>
              </a:rPr>
              <a:t>Peplau</a:t>
            </a:r>
            <a:endParaRPr lang="en-US" dirty="0"/>
          </a:p>
        </p:txBody>
      </p:sp>
      <p:sp>
        <p:nvSpPr>
          <p:cNvPr id="3" name="Content Placeholder 2"/>
          <p:cNvSpPr>
            <a:spLocks noGrp="1"/>
          </p:cNvSpPr>
          <p:nvPr>
            <p:ph sz="quarter" idx="1"/>
          </p:nvPr>
        </p:nvSpPr>
        <p:spPr/>
        <p:txBody>
          <a:bodyPr/>
          <a:lstStyle/>
          <a:p>
            <a:r>
              <a:rPr lang="en-US" dirty="0" smtClean="0"/>
              <a:t> </a:t>
            </a:r>
            <a:r>
              <a:rPr lang="en-US" b="1" dirty="0" smtClean="0">
                <a:solidFill>
                  <a:srgbClr val="FF0000"/>
                </a:solidFill>
              </a:rPr>
              <a:t>Phase – 3.  Termination phase </a:t>
            </a:r>
          </a:p>
          <a:p>
            <a:endParaRPr lang="en-US" b="1" dirty="0" smtClean="0">
              <a:solidFill>
                <a:srgbClr val="FF0000"/>
              </a:solidFill>
            </a:endParaRPr>
          </a:p>
          <a:p>
            <a:pPr marL="0" indent="0">
              <a:buNone/>
            </a:pPr>
            <a:r>
              <a:rPr lang="en-US" dirty="0" smtClean="0"/>
              <a:t>    {Consolidating the goal and objective achieved }</a:t>
            </a:r>
          </a:p>
          <a:p>
            <a:pPr marL="0" indent="0">
              <a:buNone/>
            </a:pPr>
            <a:r>
              <a:rPr lang="en-US" dirty="0"/>
              <a:t> </a:t>
            </a:r>
            <a:r>
              <a:rPr lang="en-US" dirty="0" smtClean="0"/>
              <a:t> - Summarizing  accomplishments</a:t>
            </a:r>
          </a:p>
          <a:p>
            <a:pPr marL="0" indent="0">
              <a:buNone/>
            </a:pPr>
            <a:r>
              <a:rPr lang="en-US" dirty="0"/>
              <a:t> </a:t>
            </a:r>
            <a:r>
              <a:rPr lang="en-US" dirty="0" smtClean="0"/>
              <a:t> - Addressing the emotions  aroused  because of    </a:t>
            </a:r>
          </a:p>
          <a:p>
            <a:pPr marL="0" indent="0">
              <a:buNone/>
            </a:pPr>
            <a:r>
              <a:rPr lang="en-US" dirty="0"/>
              <a:t> </a:t>
            </a:r>
            <a:r>
              <a:rPr lang="en-US" dirty="0" smtClean="0"/>
              <a:t>    separation. </a:t>
            </a:r>
          </a:p>
          <a:p>
            <a:pPr marL="0" indent="0">
              <a:buNone/>
            </a:pPr>
            <a:r>
              <a:rPr lang="en-US" dirty="0"/>
              <a:t> </a:t>
            </a:r>
            <a:r>
              <a:rPr lang="en-US" dirty="0" smtClean="0"/>
              <a:t>  - Nurse  patient  relationship is only professional</a:t>
            </a:r>
            <a:endParaRPr lang="en-US" dirty="0"/>
          </a:p>
        </p:txBody>
      </p:sp>
    </p:spTree>
    <p:extLst>
      <p:ext uri="{BB962C8B-B14F-4D97-AF65-F5344CB8AC3E}">
        <p14:creationId xmlns:p14="http://schemas.microsoft.com/office/powerpoint/2010/main" xmlns="" val="650004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     Role of a Psychiatric  Nurse</a:t>
            </a:r>
            <a:endParaRPr lang="en-US" b="1" dirty="0">
              <a:solidFill>
                <a:srgbClr val="0070C0"/>
              </a:solidFill>
            </a:endParaRPr>
          </a:p>
        </p:txBody>
      </p:sp>
      <p:sp>
        <p:nvSpPr>
          <p:cNvPr id="3" name="Content Placeholder 2"/>
          <p:cNvSpPr>
            <a:spLocks noGrp="1"/>
          </p:cNvSpPr>
          <p:nvPr>
            <p:ph sz="quarter" idx="1"/>
          </p:nvPr>
        </p:nvSpPr>
        <p:spPr/>
        <p:txBody>
          <a:bodyPr>
            <a:normAutofit lnSpcReduction="10000"/>
          </a:bodyPr>
          <a:lstStyle/>
          <a:p>
            <a:pPr algn="just"/>
            <a:r>
              <a:rPr lang="en-US" dirty="0" smtClean="0"/>
              <a:t>Psychiatric nurse  who plays multiple roles.</a:t>
            </a:r>
          </a:p>
          <a:p>
            <a:pPr algn="just"/>
            <a:r>
              <a:rPr lang="en-US" dirty="0" smtClean="0"/>
              <a:t>The nurse serves as a liaison between the  therapist  and the patient.</a:t>
            </a:r>
          </a:p>
          <a:p>
            <a:pPr algn="just"/>
            <a:r>
              <a:rPr lang="en-US" dirty="0" smtClean="0"/>
              <a:t>Nurse Provides  Non – judgmental, unconditional  help and support to the patient. Also  performs three major function are care , communication  and management.</a:t>
            </a:r>
          </a:p>
          <a:p>
            <a:pPr marL="0" indent="0" algn="just">
              <a:buNone/>
            </a:pPr>
            <a:r>
              <a:rPr lang="en-US" dirty="0" smtClean="0"/>
              <a:t>   - </a:t>
            </a:r>
            <a:r>
              <a:rPr lang="en-US" b="1" dirty="0" smtClean="0">
                <a:solidFill>
                  <a:srgbClr val="0070C0"/>
                </a:solidFill>
              </a:rPr>
              <a:t>Care giver  </a:t>
            </a:r>
            <a:r>
              <a:rPr lang="en-US" dirty="0" smtClean="0"/>
              <a:t>- Treatment </a:t>
            </a:r>
          </a:p>
          <a:p>
            <a:pPr marL="0" indent="0" algn="just">
              <a:buNone/>
            </a:pPr>
            <a:r>
              <a:rPr lang="en-US" dirty="0"/>
              <a:t> </a:t>
            </a:r>
            <a:r>
              <a:rPr lang="en-US" dirty="0" smtClean="0"/>
              <a:t>  - </a:t>
            </a:r>
            <a:r>
              <a:rPr lang="en-US" b="1" dirty="0" smtClean="0">
                <a:solidFill>
                  <a:srgbClr val="0070C0"/>
                </a:solidFill>
              </a:rPr>
              <a:t>Educator </a:t>
            </a:r>
            <a:r>
              <a:rPr lang="en-US" dirty="0" smtClean="0"/>
              <a:t>  - About illness </a:t>
            </a:r>
          </a:p>
          <a:p>
            <a:pPr marL="0" indent="0" algn="just">
              <a:buNone/>
            </a:pPr>
            <a:r>
              <a:rPr lang="en-US" dirty="0"/>
              <a:t> </a:t>
            </a:r>
            <a:r>
              <a:rPr lang="en-US" dirty="0" smtClean="0"/>
              <a:t>  - </a:t>
            </a:r>
            <a:r>
              <a:rPr lang="en-US" b="1" dirty="0" smtClean="0">
                <a:solidFill>
                  <a:srgbClr val="0070C0"/>
                </a:solidFill>
              </a:rPr>
              <a:t>Counselor </a:t>
            </a:r>
            <a:r>
              <a:rPr lang="en-US" dirty="0" smtClean="0"/>
              <a:t>  -  Help and support . </a:t>
            </a:r>
          </a:p>
          <a:p>
            <a:pPr marL="0" indent="0" algn="just">
              <a:buNone/>
            </a:pPr>
            <a:r>
              <a:rPr lang="en-US" dirty="0" smtClean="0"/>
              <a:t>                               Problem solving </a:t>
            </a:r>
          </a:p>
          <a:p>
            <a:pPr marL="0" indent="0" algn="just">
              <a:buNone/>
            </a:pPr>
            <a:r>
              <a:rPr lang="en-US" dirty="0"/>
              <a:t> </a:t>
            </a:r>
            <a:r>
              <a:rPr lang="en-US" dirty="0" smtClean="0"/>
              <a:t>  - </a:t>
            </a:r>
            <a:r>
              <a:rPr lang="en-US" b="1" dirty="0" smtClean="0">
                <a:solidFill>
                  <a:srgbClr val="0070C0"/>
                </a:solidFill>
              </a:rPr>
              <a:t>Advocate </a:t>
            </a:r>
            <a:r>
              <a:rPr lang="en-US" dirty="0" smtClean="0"/>
              <a:t>   -  Patient  Rights . Decision making</a:t>
            </a:r>
            <a:endParaRPr lang="en-US" dirty="0"/>
          </a:p>
        </p:txBody>
      </p:sp>
    </p:spTree>
    <p:extLst>
      <p:ext uri="{BB962C8B-B14F-4D97-AF65-F5344CB8AC3E}">
        <p14:creationId xmlns:p14="http://schemas.microsoft.com/office/powerpoint/2010/main" xmlns="" val="2019632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     Role </a:t>
            </a:r>
            <a:r>
              <a:rPr lang="en-US" b="1" dirty="0">
                <a:solidFill>
                  <a:srgbClr val="0070C0"/>
                </a:solidFill>
              </a:rPr>
              <a:t>of a Psychiatric  Nurse</a:t>
            </a:r>
            <a:endParaRPr lang="en-US" dirty="0"/>
          </a:p>
        </p:txBody>
      </p:sp>
      <p:sp>
        <p:nvSpPr>
          <p:cNvPr id="3" name="Content Placeholder 2"/>
          <p:cNvSpPr>
            <a:spLocks noGrp="1"/>
          </p:cNvSpPr>
          <p:nvPr>
            <p:ph sz="quarter" idx="1"/>
          </p:nvPr>
        </p:nvSpPr>
        <p:spPr/>
        <p:txBody>
          <a:bodyPr/>
          <a:lstStyle/>
          <a:p>
            <a:r>
              <a:rPr lang="en-US" b="1" dirty="0" smtClean="0">
                <a:solidFill>
                  <a:srgbClr val="0070C0"/>
                </a:solidFill>
              </a:rPr>
              <a:t>Coordinator</a:t>
            </a:r>
            <a:r>
              <a:rPr lang="en-US" b="1" dirty="0" smtClean="0"/>
              <a:t> </a:t>
            </a:r>
            <a:r>
              <a:rPr lang="en-US" dirty="0" smtClean="0"/>
              <a:t> -  patient  family  and  other team  </a:t>
            </a:r>
          </a:p>
          <a:p>
            <a:pPr marL="0" indent="0">
              <a:buNone/>
            </a:pPr>
            <a:r>
              <a:rPr lang="en-US" dirty="0" smtClean="0"/>
              <a:t>                             members</a:t>
            </a:r>
          </a:p>
          <a:p>
            <a:r>
              <a:rPr lang="en-US" b="1" dirty="0" smtClean="0">
                <a:solidFill>
                  <a:srgbClr val="0070C0"/>
                </a:solidFill>
              </a:rPr>
              <a:t>Health  Promoter </a:t>
            </a:r>
            <a:r>
              <a:rPr lang="en-US" dirty="0" smtClean="0">
                <a:solidFill>
                  <a:srgbClr val="0070C0"/>
                </a:solidFill>
              </a:rPr>
              <a:t>: </a:t>
            </a:r>
          </a:p>
          <a:p>
            <a:r>
              <a:rPr lang="en-US" dirty="0" smtClean="0"/>
              <a:t> Proper referral</a:t>
            </a:r>
          </a:p>
          <a:p>
            <a:r>
              <a:rPr lang="en-US" dirty="0" smtClean="0"/>
              <a:t>Rehabilitation  process</a:t>
            </a:r>
          </a:p>
          <a:p>
            <a:r>
              <a:rPr lang="en-US" dirty="0" smtClean="0"/>
              <a:t>Discharging &amp; community  set up </a:t>
            </a:r>
          </a:p>
          <a:p>
            <a:r>
              <a:rPr lang="en-US" dirty="0" smtClean="0"/>
              <a:t>Treatment at home </a:t>
            </a:r>
          </a:p>
          <a:p>
            <a:r>
              <a:rPr lang="en-US" dirty="0" smtClean="0"/>
              <a:t>Helping  client daily living activities</a:t>
            </a:r>
          </a:p>
          <a:p>
            <a:r>
              <a:rPr lang="en-US" dirty="0" smtClean="0"/>
              <a:t>Appointment  for next visit </a:t>
            </a:r>
          </a:p>
          <a:p>
            <a:pPr marL="0" indent="0">
              <a:buNone/>
            </a:pPr>
            <a:r>
              <a:rPr lang="en-US" dirty="0" smtClean="0"/>
              <a:t> </a:t>
            </a:r>
            <a:endParaRPr lang="en-US" dirty="0"/>
          </a:p>
        </p:txBody>
      </p:sp>
    </p:spTree>
    <p:extLst>
      <p:ext uri="{BB962C8B-B14F-4D97-AF65-F5344CB8AC3E}">
        <p14:creationId xmlns:p14="http://schemas.microsoft.com/office/powerpoint/2010/main" xmlns="" val="1832013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Role of a Psychiatric  Nurse</a:t>
            </a:r>
            <a:endParaRPr lang="en-US" dirty="0"/>
          </a:p>
        </p:txBody>
      </p:sp>
      <p:sp>
        <p:nvSpPr>
          <p:cNvPr id="3" name="Content Placeholder 2"/>
          <p:cNvSpPr>
            <a:spLocks noGrp="1"/>
          </p:cNvSpPr>
          <p:nvPr>
            <p:ph sz="quarter" idx="1"/>
          </p:nvPr>
        </p:nvSpPr>
        <p:spPr/>
        <p:txBody>
          <a:bodyPr/>
          <a:lstStyle/>
          <a:p>
            <a:pPr marL="0" indent="0">
              <a:buNone/>
            </a:pPr>
            <a:r>
              <a:rPr lang="en-US" dirty="0" smtClean="0"/>
              <a:t>   </a:t>
            </a:r>
          </a:p>
          <a:p>
            <a:endParaRPr lang="en-US" dirty="0"/>
          </a:p>
          <a:p>
            <a:r>
              <a:rPr lang="en-US" dirty="0" smtClean="0"/>
              <a:t> </a:t>
            </a:r>
            <a:r>
              <a:rPr lang="en-US" sz="4000" b="1" i="1" dirty="0" smtClean="0">
                <a:solidFill>
                  <a:srgbClr val="FF0000"/>
                </a:solidFill>
              </a:rPr>
              <a:t>Thank you </a:t>
            </a:r>
            <a:endParaRPr lang="en-US" sz="4000" b="1" i="1" dirty="0">
              <a:solidFill>
                <a:srgbClr val="FF0000"/>
              </a:solidFill>
            </a:endParaRPr>
          </a:p>
        </p:txBody>
      </p:sp>
    </p:spTree>
    <p:extLst>
      <p:ext uri="{BB962C8B-B14F-4D97-AF65-F5344CB8AC3E}">
        <p14:creationId xmlns:p14="http://schemas.microsoft.com/office/powerpoint/2010/main" xmlns="" val="877627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solidFill>
                  <a:srgbClr val="00B050"/>
                </a:solidFill>
              </a:rPr>
              <a:t>  NURSE </a:t>
            </a:r>
            <a:r>
              <a:rPr lang="en-US" sz="3200" b="1" dirty="0">
                <a:solidFill>
                  <a:srgbClr val="00B050"/>
                </a:solidFill>
              </a:rPr>
              <a:t>– PATIENT  RELATIONSHIP</a:t>
            </a:r>
            <a:r>
              <a:rPr lang="en-US" sz="3200" dirty="0"/>
              <a:t/>
            </a:r>
            <a:br>
              <a:rPr lang="en-US" sz="3200" dirty="0"/>
            </a:b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solidFill>
                  <a:srgbClr val="0070C0"/>
                </a:solidFill>
              </a:rPr>
              <a:t>Introduction </a:t>
            </a:r>
          </a:p>
          <a:p>
            <a:pPr algn="just"/>
            <a:r>
              <a:rPr lang="en-US" dirty="0" smtClean="0"/>
              <a:t>The Nurse – patient relationship forms the basis of all psychiatric  treatment approaches.</a:t>
            </a:r>
          </a:p>
          <a:p>
            <a:pPr algn="just"/>
            <a:r>
              <a:rPr lang="en-US" b="1" dirty="0" smtClean="0">
                <a:solidFill>
                  <a:srgbClr val="0070C0"/>
                </a:solidFill>
              </a:rPr>
              <a:t>The psychiatric nurse </a:t>
            </a:r>
            <a:r>
              <a:rPr lang="en-US" dirty="0" smtClean="0"/>
              <a:t>– patient relationship is a therapeutic, professional relationship  in which interaction occurs between two persons the who possesses the skill, abilities and resources to relieve discomfort and the client who seeking  assistance and it is on going.</a:t>
            </a:r>
          </a:p>
          <a:p>
            <a:pPr algn="just"/>
            <a:r>
              <a:rPr lang="en-US" b="1" dirty="0" smtClean="0">
                <a:solidFill>
                  <a:srgbClr val="0070C0"/>
                </a:solidFill>
              </a:rPr>
              <a:t>Psychiatric Nurse  </a:t>
            </a:r>
            <a:r>
              <a:rPr lang="en-US" dirty="0" smtClean="0"/>
              <a:t>work closely  with other team members  Psychiatrist , Psychologist, Social worker, Occupational Therapist and recreational therapist and facilitate  the best possible  treatment  for the patients.</a:t>
            </a:r>
            <a:endParaRPr lang="en-US" dirty="0"/>
          </a:p>
        </p:txBody>
      </p:sp>
    </p:spTree>
    <p:extLst>
      <p:ext uri="{BB962C8B-B14F-4D97-AF65-F5344CB8AC3E}">
        <p14:creationId xmlns:p14="http://schemas.microsoft.com/office/powerpoint/2010/main" xmlns="" val="2549405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Definition </a:t>
            </a:r>
            <a:endParaRPr lang="en-US" b="1" dirty="0">
              <a:solidFill>
                <a:srgbClr val="0070C0"/>
              </a:solidFill>
            </a:endParaRPr>
          </a:p>
        </p:txBody>
      </p:sp>
      <p:sp>
        <p:nvSpPr>
          <p:cNvPr id="3" name="Content Placeholder 2"/>
          <p:cNvSpPr>
            <a:spLocks noGrp="1"/>
          </p:cNvSpPr>
          <p:nvPr>
            <p:ph sz="quarter" idx="1"/>
          </p:nvPr>
        </p:nvSpPr>
        <p:spPr/>
        <p:txBody>
          <a:bodyPr/>
          <a:lstStyle/>
          <a:p>
            <a:pPr algn="just"/>
            <a:r>
              <a:rPr lang="en-US" b="1" dirty="0" smtClean="0">
                <a:solidFill>
                  <a:srgbClr val="0070C0"/>
                </a:solidFill>
              </a:rPr>
              <a:t>Psychiatric Nursing  </a:t>
            </a:r>
            <a:r>
              <a:rPr lang="en-US" dirty="0" smtClean="0"/>
              <a:t>is an  interpersonal process that  strives to promote and maintain the integrated adoptive functioning  of patients.</a:t>
            </a:r>
          </a:p>
          <a:p>
            <a:pPr algn="just"/>
            <a:r>
              <a:rPr lang="en-US" dirty="0" smtClean="0"/>
              <a:t> </a:t>
            </a:r>
            <a:r>
              <a:rPr lang="en-US" b="1" dirty="0" smtClean="0">
                <a:solidFill>
                  <a:srgbClr val="0070C0"/>
                </a:solidFill>
              </a:rPr>
              <a:t>Psychiatric Nurse  </a:t>
            </a:r>
            <a:r>
              <a:rPr lang="en-US" dirty="0" smtClean="0"/>
              <a:t>spend lot of time with the patient , she acted as a role model for various  social behavior and communication.</a:t>
            </a:r>
          </a:p>
          <a:p>
            <a:pPr algn="just"/>
            <a:r>
              <a:rPr lang="en-US" b="1" dirty="0" smtClean="0">
                <a:solidFill>
                  <a:srgbClr val="0070C0"/>
                </a:solidFill>
              </a:rPr>
              <a:t>The nurse patient </a:t>
            </a:r>
            <a:r>
              <a:rPr lang="en-US" dirty="0" smtClean="0"/>
              <a:t>–  relationship is defined as therapeutic relationship  between a nurse  and  a patient in a psychiatric set up </a:t>
            </a:r>
            <a:r>
              <a:rPr lang="en-US" b="1" dirty="0" smtClean="0"/>
              <a:t>.</a:t>
            </a:r>
          </a:p>
          <a:p>
            <a:pPr algn="just"/>
            <a:r>
              <a:rPr lang="en-US" b="1" dirty="0" smtClean="0">
                <a:solidFill>
                  <a:srgbClr val="0070C0"/>
                </a:solidFill>
              </a:rPr>
              <a:t>Nurse – patient  relationship </a:t>
            </a:r>
            <a:r>
              <a:rPr lang="en-US" dirty="0" smtClean="0"/>
              <a:t>is a goal directed , interpersonal  process to help the patient  with his emotional or physical health needs. </a:t>
            </a:r>
            <a:endParaRPr lang="en-US" dirty="0"/>
          </a:p>
        </p:txBody>
      </p:sp>
    </p:spTree>
    <p:extLst>
      <p:ext uri="{BB962C8B-B14F-4D97-AF65-F5344CB8AC3E}">
        <p14:creationId xmlns:p14="http://schemas.microsoft.com/office/powerpoint/2010/main" xmlns="" val="1942153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Development  of  therapeutic  relationship </a:t>
            </a:r>
            <a:endParaRPr lang="en-US" b="1" dirty="0">
              <a:solidFill>
                <a:srgbClr val="0070C0"/>
              </a:solidFill>
            </a:endParaRPr>
          </a:p>
        </p:txBody>
      </p:sp>
      <p:sp>
        <p:nvSpPr>
          <p:cNvPr id="3" name="Content Placeholder 2"/>
          <p:cNvSpPr>
            <a:spLocks noGrp="1"/>
          </p:cNvSpPr>
          <p:nvPr>
            <p:ph sz="quarter" idx="1"/>
          </p:nvPr>
        </p:nvSpPr>
        <p:spPr/>
        <p:txBody>
          <a:bodyPr/>
          <a:lstStyle/>
          <a:p>
            <a:r>
              <a:rPr lang="en-US" b="1" dirty="0" smtClean="0">
                <a:solidFill>
                  <a:srgbClr val="0070C0"/>
                </a:solidFill>
              </a:rPr>
              <a:t>Rapport:</a:t>
            </a:r>
          </a:p>
          <a:p>
            <a:pPr marL="0" indent="0">
              <a:buNone/>
            </a:pPr>
            <a:r>
              <a:rPr lang="en-US" dirty="0" smtClean="0"/>
              <a:t>Implies  special feelings on the part of both the client and the nurse based on  acceptance, warmth, friendliness, common interest, a sense of trust and  a non judgmental attitude.</a:t>
            </a:r>
          </a:p>
          <a:p>
            <a:pPr marL="0" indent="0">
              <a:buNone/>
            </a:pPr>
            <a:r>
              <a:rPr lang="en-US" b="1" dirty="0" smtClean="0">
                <a:solidFill>
                  <a:srgbClr val="0070C0"/>
                </a:solidFill>
              </a:rPr>
              <a:t>Trust :</a:t>
            </a:r>
          </a:p>
          <a:p>
            <a:pPr marL="0" indent="0">
              <a:buNone/>
            </a:pPr>
            <a:r>
              <a:rPr lang="en-US" dirty="0" smtClean="0"/>
              <a:t>One must feel confidence in the persons presence reliability, integrity, veracity and sincere desire to provide assistance when required.  </a:t>
            </a:r>
          </a:p>
          <a:p>
            <a:r>
              <a:rPr lang="en-US" b="1" dirty="0" smtClean="0">
                <a:solidFill>
                  <a:srgbClr val="0070C0"/>
                </a:solidFill>
              </a:rPr>
              <a:t>Time: </a:t>
            </a:r>
          </a:p>
          <a:p>
            <a:pPr marL="0" indent="0">
              <a:buNone/>
            </a:pPr>
            <a:r>
              <a:rPr lang="en-US" dirty="0" smtClean="0"/>
              <a:t>To spend the  uninterrupted time with the client</a:t>
            </a:r>
            <a:endParaRPr lang="en-US" dirty="0"/>
          </a:p>
        </p:txBody>
      </p:sp>
    </p:spTree>
    <p:extLst>
      <p:ext uri="{BB962C8B-B14F-4D97-AF65-F5344CB8AC3E}">
        <p14:creationId xmlns:p14="http://schemas.microsoft.com/office/powerpoint/2010/main" xmlns="" val="1236392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Development  of  therapeutic  relationship </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solidFill>
                  <a:srgbClr val="0070C0"/>
                </a:solidFill>
              </a:rPr>
              <a:t>Responsiveness</a:t>
            </a:r>
          </a:p>
          <a:p>
            <a:r>
              <a:rPr lang="en-US" dirty="0" smtClean="0"/>
              <a:t>The nurses need to be  alert  and responsive to the patient  communication and acknowledge  positively.</a:t>
            </a:r>
          </a:p>
          <a:p>
            <a:r>
              <a:rPr lang="en-US" b="1" dirty="0" smtClean="0">
                <a:solidFill>
                  <a:srgbClr val="0070C0"/>
                </a:solidFill>
              </a:rPr>
              <a:t>Respect :</a:t>
            </a:r>
            <a:r>
              <a:rPr lang="en-US" dirty="0" smtClean="0"/>
              <a:t>Positive regards  </a:t>
            </a:r>
          </a:p>
          <a:p>
            <a:r>
              <a:rPr lang="en-US" dirty="0" smtClean="0"/>
              <a:t>The nurse convey an attitude of respect by</a:t>
            </a:r>
          </a:p>
          <a:p>
            <a:pPr marL="0" indent="0">
              <a:buNone/>
            </a:pPr>
            <a:r>
              <a:rPr lang="en-US" dirty="0"/>
              <a:t> </a:t>
            </a:r>
            <a:r>
              <a:rPr lang="en-US" dirty="0" smtClean="0"/>
              <a:t>     - Calling the patient by name</a:t>
            </a:r>
          </a:p>
          <a:p>
            <a:pPr marL="0" indent="0">
              <a:buNone/>
            </a:pPr>
            <a:r>
              <a:rPr lang="en-US" dirty="0"/>
              <a:t> </a:t>
            </a:r>
            <a:r>
              <a:rPr lang="en-US" dirty="0" smtClean="0"/>
              <a:t>     -  spending time with the patient </a:t>
            </a:r>
          </a:p>
          <a:p>
            <a:pPr marL="0" indent="0">
              <a:buNone/>
            </a:pPr>
            <a:r>
              <a:rPr lang="en-US" dirty="0"/>
              <a:t> </a:t>
            </a:r>
            <a:r>
              <a:rPr lang="en-US" dirty="0" smtClean="0"/>
              <a:t>     - Always being open  and honest</a:t>
            </a:r>
          </a:p>
          <a:p>
            <a:pPr marL="0" indent="0">
              <a:buNone/>
            </a:pPr>
            <a:r>
              <a:rPr lang="en-US" dirty="0"/>
              <a:t> </a:t>
            </a:r>
            <a:r>
              <a:rPr lang="en-US" dirty="0" smtClean="0"/>
              <a:t>     - Taking the client idea</a:t>
            </a:r>
          </a:p>
          <a:p>
            <a:pPr marL="0" indent="0">
              <a:buNone/>
            </a:pPr>
            <a:r>
              <a:rPr lang="en-US" dirty="0"/>
              <a:t> </a:t>
            </a:r>
            <a:r>
              <a:rPr lang="en-US" dirty="0" smtClean="0"/>
              <a:t>     - Promoting  an atmosphere of privacy during   </a:t>
            </a:r>
          </a:p>
          <a:p>
            <a:pPr marL="0" indent="0">
              <a:buNone/>
            </a:pPr>
            <a:r>
              <a:rPr lang="en-US" dirty="0"/>
              <a:t> </a:t>
            </a:r>
            <a:r>
              <a:rPr lang="en-US" dirty="0" smtClean="0"/>
              <a:t>         therapeutic interaction with the client. </a:t>
            </a:r>
          </a:p>
          <a:p>
            <a:endParaRPr lang="en-US" dirty="0"/>
          </a:p>
        </p:txBody>
      </p:sp>
    </p:spTree>
    <p:extLst>
      <p:ext uri="{BB962C8B-B14F-4D97-AF65-F5344CB8AC3E}">
        <p14:creationId xmlns:p14="http://schemas.microsoft.com/office/powerpoint/2010/main" xmlns="" val="3696146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Development  of  therapeutic  relationship </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solidFill>
                  <a:srgbClr val="0070C0"/>
                </a:solidFill>
              </a:rPr>
              <a:t>Genuineness </a:t>
            </a:r>
            <a:r>
              <a:rPr lang="en-US" dirty="0" smtClean="0"/>
              <a:t>. Refer to the nurses ability to be open ,honest and real in interaction with the client.</a:t>
            </a:r>
          </a:p>
          <a:p>
            <a:r>
              <a:rPr lang="en-US" b="1" dirty="0" smtClean="0">
                <a:solidFill>
                  <a:srgbClr val="0070C0"/>
                </a:solidFill>
              </a:rPr>
              <a:t>Empathy.  </a:t>
            </a:r>
            <a:r>
              <a:rPr lang="en-US" dirty="0" smtClean="0"/>
              <a:t>Is a process the nurse can accurately understand the client thoughts and feelings.</a:t>
            </a:r>
          </a:p>
          <a:p>
            <a:r>
              <a:rPr lang="en-US" b="1" dirty="0" smtClean="0">
                <a:solidFill>
                  <a:srgbClr val="0070C0"/>
                </a:solidFill>
              </a:rPr>
              <a:t>Prompting Self –esteem</a:t>
            </a:r>
            <a:r>
              <a:rPr lang="en-US" dirty="0" smtClean="0"/>
              <a:t>: restore the patient self esteem and dignity.</a:t>
            </a:r>
          </a:p>
          <a:p>
            <a:r>
              <a:rPr lang="en-US" b="1" dirty="0" smtClean="0">
                <a:solidFill>
                  <a:srgbClr val="0070C0"/>
                </a:solidFill>
              </a:rPr>
              <a:t>Confidentiality . </a:t>
            </a:r>
            <a:r>
              <a:rPr lang="en-US" dirty="0" smtClean="0"/>
              <a:t>Ensure all the patient information would be kept confidential.</a:t>
            </a:r>
          </a:p>
          <a:p>
            <a:r>
              <a:rPr lang="en-US" b="1" dirty="0" smtClean="0">
                <a:solidFill>
                  <a:srgbClr val="0070C0"/>
                </a:solidFill>
              </a:rPr>
              <a:t>Encouragement </a:t>
            </a:r>
            <a:r>
              <a:rPr lang="en-US" dirty="0" smtClean="0"/>
              <a:t>, support and hope:</a:t>
            </a:r>
          </a:p>
          <a:p>
            <a:pPr marL="0" indent="0">
              <a:buNone/>
            </a:pPr>
            <a:r>
              <a:rPr lang="en-US" dirty="0" smtClean="0"/>
              <a:t>     Nurses need to offer positive feedback and   </a:t>
            </a:r>
          </a:p>
          <a:p>
            <a:pPr marL="0" indent="0">
              <a:buNone/>
            </a:pPr>
            <a:r>
              <a:rPr lang="en-US" dirty="0"/>
              <a:t> </a:t>
            </a:r>
            <a:r>
              <a:rPr lang="en-US" dirty="0" smtClean="0"/>
              <a:t>    reinforce hope</a:t>
            </a:r>
            <a:endParaRPr lang="en-US" dirty="0"/>
          </a:p>
        </p:txBody>
      </p:sp>
    </p:spTree>
    <p:extLst>
      <p:ext uri="{BB962C8B-B14F-4D97-AF65-F5344CB8AC3E}">
        <p14:creationId xmlns:p14="http://schemas.microsoft.com/office/powerpoint/2010/main" xmlns="" val="851602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Development  of  therapeutic  relationship </a:t>
            </a:r>
            <a:endParaRPr lang="en-US" dirty="0"/>
          </a:p>
        </p:txBody>
      </p:sp>
      <p:sp>
        <p:nvSpPr>
          <p:cNvPr id="3" name="Content Placeholder 2"/>
          <p:cNvSpPr>
            <a:spLocks noGrp="1"/>
          </p:cNvSpPr>
          <p:nvPr>
            <p:ph sz="quarter" idx="1"/>
          </p:nvPr>
        </p:nvSpPr>
        <p:spPr/>
        <p:txBody>
          <a:bodyPr/>
          <a:lstStyle/>
          <a:p>
            <a:r>
              <a:rPr lang="en-US" b="1" dirty="0" smtClean="0">
                <a:solidFill>
                  <a:srgbClr val="0070C0"/>
                </a:solidFill>
              </a:rPr>
              <a:t>Non judgmental</a:t>
            </a:r>
          </a:p>
          <a:p>
            <a:r>
              <a:rPr lang="en-US" dirty="0" smtClean="0"/>
              <a:t>Nurse Should not criticize or devalue the belief of the patient.</a:t>
            </a:r>
          </a:p>
          <a:p>
            <a:r>
              <a:rPr lang="en-US" dirty="0" smtClean="0">
                <a:solidFill>
                  <a:srgbClr val="0070C0"/>
                </a:solidFill>
              </a:rPr>
              <a:t>Pacing: </a:t>
            </a:r>
            <a:r>
              <a:rPr lang="en-US" dirty="0" smtClean="0"/>
              <a:t>Nurses are ability to develop relationship  and cope with the client intimacy.</a:t>
            </a:r>
          </a:p>
          <a:p>
            <a:r>
              <a:rPr lang="en-US" b="1" dirty="0" smtClean="0">
                <a:solidFill>
                  <a:srgbClr val="0070C0"/>
                </a:solidFill>
              </a:rPr>
              <a:t>Consistency :</a:t>
            </a:r>
          </a:p>
          <a:p>
            <a:r>
              <a:rPr lang="en-US" dirty="0" smtClean="0"/>
              <a:t>To work effectively  and maintain consistency in his /her approaches with the client.</a:t>
            </a:r>
            <a:endParaRPr lang="en-US" dirty="0"/>
          </a:p>
        </p:txBody>
      </p:sp>
    </p:spTree>
    <p:extLst>
      <p:ext uri="{BB962C8B-B14F-4D97-AF65-F5344CB8AC3E}">
        <p14:creationId xmlns:p14="http://schemas.microsoft.com/office/powerpoint/2010/main" xmlns="" val="3925609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Types of relationship by </a:t>
            </a:r>
            <a:r>
              <a:rPr lang="en-US" b="1" dirty="0" err="1" smtClean="0">
                <a:solidFill>
                  <a:srgbClr val="0070C0"/>
                </a:solidFill>
              </a:rPr>
              <a:t>Peplau</a:t>
            </a:r>
            <a:endParaRPr lang="en-US" b="1" dirty="0">
              <a:solidFill>
                <a:srgbClr val="0070C0"/>
              </a:solidFill>
            </a:endParaRPr>
          </a:p>
        </p:txBody>
      </p:sp>
      <p:sp>
        <p:nvSpPr>
          <p:cNvPr id="3" name="Content Placeholder 2"/>
          <p:cNvSpPr>
            <a:spLocks noGrp="1"/>
          </p:cNvSpPr>
          <p:nvPr>
            <p:ph sz="quarter" idx="1"/>
          </p:nvPr>
        </p:nvSpPr>
        <p:spPr/>
        <p:txBody>
          <a:bodyPr>
            <a:normAutofit fontScale="92500" lnSpcReduction="10000"/>
          </a:bodyPr>
          <a:lstStyle/>
          <a:p>
            <a:r>
              <a:rPr lang="en-US" dirty="0" smtClean="0"/>
              <a:t>Phases of Nurse – Patient  </a:t>
            </a:r>
            <a:r>
              <a:rPr lang="en-US" dirty="0"/>
              <a:t>R</a:t>
            </a:r>
            <a:r>
              <a:rPr lang="en-US" dirty="0" smtClean="0"/>
              <a:t>elationship </a:t>
            </a:r>
          </a:p>
          <a:p>
            <a:r>
              <a:rPr lang="en-US" b="1" dirty="0" smtClean="0">
                <a:solidFill>
                  <a:srgbClr val="FF0000"/>
                </a:solidFill>
              </a:rPr>
              <a:t>Phase - 1. Orientation phase{Establishing Trust</a:t>
            </a:r>
            <a:r>
              <a:rPr lang="en-US" dirty="0" smtClean="0"/>
              <a:t>}</a:t>
            </a:r>
          </a:p>
          <a:p>
            <a:pPr marL="0" indent="0">
              <a:buNone/>
            </a:pPr>
            <a:r>
              <a:rPr lang="en-US" dirty="0"/>
              <a:t> </a:t>
            </a:r>
            <a:r>
              <a:rPr lang="en-US" dirty="0" smtClean="0"/>
              <a:t>   - Defining  and clarifying the role of nurse and    </a:t>
            </a:r>
          </a:p>
          <a:p>
            <a:pPr marL="0" indent="0">
              <a:buNone/>
            </a:pPr>
            <a:r>
              <a:rPr lang="en-US" dirty="0" smtClean="0"/>
              <a:t>       patient </a:t>
            </a:r>
          </a:p>
          <a:p>
            <a:pPr marL="0" indent="0">
              <a:buNone/>
            </a:pPr>
            <a:r>
              <a:rPr lang="en-US" dirty="0"/>
              <a:t> </a:t>
            </a:r>
            <a:r>
              <a:rPr lang="en-US" dirty="0" smtClean="0"/>
              <a:t>  - Clarifying the purpose of the meeting </a:t>
            </a:r>
          </a:p>
          <a:p>
            <a:pPr marL="0" indent="0">
              <a:buNone/>
            </a:pPr>
            <a:r>
              <a:rPr lang="en-US" dirty="0"/>
              <a:t> </a:t>
            </a:r>
            <a:r>
              <a:rPr lang="en-US" dirty="0" smtClean="0"/>
              <a:t>   - Drawing a contract  verbal or written      </a:t>
            </a:r>
          </a:p>
          <a:p>
            <a:pPr marL="0" indent="0">
              <a:buNone/>
            </a:pPr>
            <a:r>
              <a:rPr lang="en-US" dirty="0"/>
              <a:t> </a:t>
            </a:r>
            <a:r>
              <a:rPr lang="en-US" dirty="0" smtClean="0"/>
              <a:t>      regarding meeting </a:t>
            </a:r>
          </a:p>
          <a:p>
            <a:pPr marL="0" indent="0">
              <a:buNone/>
            </a:pPr>
            <a:r>
              <a:rPr lang="en-US" dirty="0"/>
              <a:t> </a:t>
            </a:r>
            <a:r>
              <a:rPr lang="en-US" dirty="0" smtClean="0"/>
              <a:t>   - Identifying  the problem problems and setting    </a:t>
            </a:r>
          </a:p>
          <a:p>
            <a:pPr marL="0" indent="0">
              <a:buNone/>
            </a:pPr>
            <a:r>
              <a:rPr lang="en-US" dirty="0"/>
              <a:t> </a:t>
            </a:r>
            <a:r>
              <a:rPr lang="en-US" dirty="0" smtClean="0"/>
              <a:t>      the goal of treatment </a:t>
            </a:r>
          </a:p>
          <a:p>
            <a:pPr marL="0" indent="0">
              <a:buNone/>
            </a:pPr>
            <a:r>
              <a:rPr lang="en-US" dirty="0"/>
              <a:t> </a:t>
            </a:r>
            <a:r>
              <a:rPr lang="en-US" dirty="0" smtClean="0"/>
              <a:t>   -  Maintain confidentiality </a:t>
            </a:r>
          </a:p>
          <a:p>
            <a:pPr marL="0" indent="0">
              <a:buNone/>
            </a:pPr>
            <a:r>
              <a:rPr lang="en-US" dirty="0"/>
              <a:t> </a:t>
            </a:r>
            <a:r>
              <a:rPr lang="en-US" dirty="0" smtClean="0"/>
              <a:t>   -  Setting a time limit on the  working   </a:t>
            </a:r>
          </a:p>
          <a:p>
            <a:pPr marL="0" indent="0">
              <a:buNone/>
            </a:pPr>
            <a:r>
              <a:rPr lang="en-US" dirty="0"/>
              <a:t> </a:t>
            </a:r>
            <a:r>
              <a:rPr lang="en-US" dirty="0" smtClean="0"/>
              <a:t>      relationship</a:t>
            </a:r>
            <a:endParaRPr lang="en-US" dirty="0"/>
          </a:p>
        </p:txBody>
      </p:sp>
    </p:spTree>
    <p:extLst>
      <p:ext uri="{BB962C8B-B14F-4D97-AF65-F5344CB8AC3E}">
        <p14:creationId xmlns:p14="http://schemas.microsoft.com/office/powerpoint/2010/main" xmlns="" val="2371625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Types of relationship by </a:t>
            </a:r>
            <a:r>
              <a:rPr lang="en-US" b="1" dirty="0" err="1">
                <a:solidFill>
                  <a:srgbClr val="0070C0"/>
                </a:solidFill>
              </a:rPr>
              <a:t>Peplau</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 </a:t>
            </a:r>
            <a:r>
              <a:rPr lang="en-US" b="1" dirty="0" smtClean="0">
                <a:solidFill>
                  <a:srgbClr val="FF0000"/>
                </a:solidFill>
              </a:rPr>
              <a:t>Phase – 2. Working  phase : </a:t>
            </a:r>
          </a:p>
          <a:p>
            <a:pPr marL="0" indent="0">
              <a:buNone/>
            </a:pPr>
            <a:r>
              <a:rPr lang="en-US" dirty="0"/>
              <a:t> </a:t>
            </a:r>
            <a:r>
              <a:rPr lang="en-US" dirty="0" smtClean="0"/>
              <a:t>       {Identifying  and exploring  the needs and   </a:t>
            </a:r>
          </a:p>
          <a:p>
            <a:pPr marL="0" indent="0">
              <a:buNone/>
            </a:pPr>
            <a:r>
              <a:rPr lang="en-US" dirty="0"/>
              <a:t> </a:t>
            </a:r>
            <a:r>
              <a:rPr lang="en-US" dirty="0" smtClean="0"/>
              <a:t>         problems of the patient}</a:t>
            </a:r>
          </a:p>
          <a:p>
            <a:endParaRPr lang="en-US" dirty="0" smtClean="0"/>
          </a:p>
          <a:p>
            <a:pPr marL="0" indent="0">
              <a:buNone/>
            </a:pPr>
            <a:r>
              <a:rPr lang="en-US" dirty="0" smtClean="0"/>
              <a:t>     - Collecting data</a:t>
            </a:r>
          </a:p>
          <a:p>
            <a:pPr marL="0" indent="0">
              <a:buNone/>
            </a:pPr>
            <a:r>
              <a:rPr lang="en-US" dirty="0"/>
              <a:t> </a:t>
            </a:r>
            <a:r>
              <a:rPr lang="en-US" dirty="0" smtClean="0"/>
              <a:t>     - Identifying  problem </a:t>
            </a:r>
          </a:p>
          <a:p>
            <a:pPr marL="0" indent="0">
              <a:buNone/>
            </a:pPr>
            <a:r>
              <a:rPr lang="en-US" dirty="0"/>
              <a:t> </a:t>
            </a:r>
            <a:r>
              <a:rPr lang="en-US" dirty="0" smtClean="0"/>
              <a:t>     - promoting  Problem – solving  skills</a:t>
            </a:r>
          </a:p>
          <a:p>
            <a:pPr marL="0" indent="0">
              <a:buNone/>
            </a:pPr>
            <a:r>
              <a:rPr lang="en-US" dirty="0"/>
              <a:t> </a:t>
            </a:r>
            <a:r>
              <a:rPr lang="en-US" dirty="0" smtClean="0"/>
              <a:t>     - Developing new coping  strategy</a:t>
            </a:r>
          </a:p>
          <a:p>
            <a:pPr marL="0" indent="0">
              <a:buNone/>
            </a:pPr>
            <a:r>
              <a:rPr lang="en-US" dirty="0"/>
              <a:t> </a:t>
            </a:r>
            <a:r>
              <a:rPr lang="en-US" dirty="0" smtClean="0"/>
              <a:t>     - Facilitating  behavioral changes  </a:t>
            </a:r>
          </a:p>
          <a:p>
            <a:pPr marL="0" indent="0">
              <a:buNone/>
            </a:pPr>
            <a:r>
              <a:rPr lang="en-US" dirty="0"/>
              <a:t> </a:t>
            </a:r>
            <a:r>
              <a:rPr lang="en-US" dirty="0" smtClean="0"/>
              <a:t>     - Periodic evaluation of goals and the progress   </a:t>
            </a:r>
          </a:p>
          <a:p>
            <a:pPr marL="0" indent="0">
              <a:buNone/>
            </a:pPr>
            <a:r>
              <a:rPr lang="en-US" dirty="0"/>
              <a:t> </a:t>
            </a:r>
            <a:r>
              <a:rPr lang="en-US" dirty="0" smtClean="0"/>
              <a:t>        made </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xmlns="" val="8559787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256</TotalTime>
  <Words>802</Words>
  <Application>Microsoft Office PowerPoint</Application>
  <PresentationFormat>On-screen Show (4:3)</PresentationFormat>
  <Paragraphs>105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NURSE – PATIENT  RELATIONSHIP </vt:lpstr>
      <vt:lpstr>  NURSE – PATIENT  RELATIONSHIP </vt:lpstr>
      <vt:lpstr>Definition </vt:lpstr>
      <vt:lpstr>Development  of  therapeutic  relationship </vt:lpstr>
      <vt:lpstr>Development  of  therapeutic  relationship </vt:lpstr>
      <vt:lpstr>Development  of  therapeutic  relationship </vt:lpstr>
      <vt:lpstr>Development  of  therapeutic  relationship </vt:lpstr>
      <vt:lpstr>Types of relationship by Peplau</vt:lpstr>
      <vt:lpstr>Types of relationship by Peplau</vt:lpstr>
      <vt:lpstr>  Types of relationship by Peplau</vt:lpstr>
      <vt:lpstr>     Role of a Psychiatric  Nurse</vt:lpstr>
      <vt:lpstr>     Role of a Psychiatric  Nurse</vt:lpstr>
      <vt:lpstr>Role of a Psychiatric  Nurse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 – PATIENT  RELATIONSHIP</dc:title>
  <dc:creator>user</dc:creator>
  <cp:lastModifiedBy>library</cp:lastModifiedBy>
  <cp:revision>64</cp:revision>
  <dcterms:created xsi:type="dcterms:W3CDTF">2006-08-16T00:00:00Z</dcterms:created>
  <dcterms:modified xsi:type="dcterms:W3CDTF">2021-03-29T07:27:08Z</dcterms:modified>
</cp:coreProperties>
</file>