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sldIdLst>
    <p:sldId id="256" r:id="rId2"/>
    <p:sldId id="257" r:id="rId3"/>
    <p:sldId id="258" r:id="rId4"/>
    <p:sldId id="259" r:id="rId5"/>
    <p:sldId id="260" r:id="rId6"/>
    <p:sldId id="261" r:id="rId7"/>
    <p:sldId id="262" r:id="rId8"/>
    <p:sldId id="263" r:id="rId9"/>
    <p:sldId id="264" r:id="rId10"/>
    <p:sldId id="271" r:id="rId11"/>
    <p:sldId id="265" r:id="rId12"/>
    <p:sldId id="266" r:id="rId13"/>
    <p:sldId id="267" r:id="rId14"/>
    <p:sldId id="268" r:id="rId15"/>
    <p:sldId id="269" r:id="rId16"/>
    <p:sldId id="272" r:id="rId17"/>
    <p:sldId id="270"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0016" autoAdjust="0"/>
    <p:restoredTop sz="94660"/>
  </p:normalViewPr>
  <p:slideViewPr>
    <p:cSldViewPr snapToGrid="0">
      <p:cViewPr varScale="1">
        <p:scale>
          <a:sx n="75" d="100"/>
          <a:sy n="75" d="100"/>
        </p:scale>
        <p:origin x="-336"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653359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3/29/2021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1259200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127850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3/29/2021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743037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036444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716947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747877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025774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3/29/2021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301847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3/29/2021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663183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3/29/2021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499479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3/29/2021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4226600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3/29/2021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862097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3/29/2021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975655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3/29/2021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468672724"/>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489397"/>
            <a:ext cx="10572000" cy="1223493"/>
          </a:xfrm>
        </p:spPr>
        <p:txBody>
          <a:bodyPr/>
          <a:lstStyle/>
          <a:p>
            <a:r>
              <a:rPr lang="en-US" sz="4000" dirty="0" smtClean="0">
                <a:solidFill>
                  <a:schemeClr val="accent4">
                    <a:lumMod val="75000"/>
                  </a:schemeClr>
                </a:solidFill>
              </a:rPr>
              <a:t>    </a:t>
            </a:r>
            <a:br>
              <a:rPr lang="en-US" sz="4000" dirty="0" smtClean="0">
                <a:solidFill>
                  <a:schemeClr val="accent4">
                    <a:lumMod val="75000"/>
                  </a:schemeClr>
                </a:solidFill>
              </a:rPr>
            </a:br>
            <a:r>
              <a:rPr lang="en-US" sz="4000" dirty="0">
                <a:solidFill>
                  <a:schemeClr val="accent4">
                    <a:lumMod val="75000"/>
                  </a:schemeClr>
                </a:solidFill>
              </a:rPr>
              <a:t/>
            </a:r>
            <a:br>
              <a:rPr lang="en-US" sz="4000" dirty="0">
                <a:solidFill>
                  <a:schemeClr val="accent4">
                    <a:lumMod val="75000"/>
                  </a:schemeClr>
                </a:solidFill>
              </a:rPr>
            </a:br>
            <a:r>
              <a:rPr lang="en-US" sz="4000" dirty="0" smtClean="0">
                <a:solidFill>
                  <a:schemeClr val="accent4">
                    <a:lumMod val="75000"/>
                  </a:schemeClr>
                </a:solidFill>
              </a:rPr>
              <a:t/>
            </a:r>
            <a:br>
              <a:rPr lang="en-US" sz="4000" dirty="0" smtClean="0">
                <a:solidFill>
                  <a:schemeClr val="accent4">
                    <a:lumMod val="75000"/>
                  </a:schemeClr>
                </a:solidFill>
              </a:rPr>
            </a:br>
            <a:r>
              <a:rPr lang="en-US" sz="4000">
                <a:solidFill>
                  <a:schemeClr val="accent4">
                    <a:lumMod val="75000"/>
                  </a:schemeClr>
                </a:solidFill>
              </a:rPr>
              <a:t/>
            </a:r>
            <a:br>
              <a:rPr lang="en-US" sz="4000">
                <a:solidFill>
                  <a:schemeClr val="accent4">
                    <a:lumMod val="75000"/>
                  </a:schemeClr>
                </a:solidFill>
              </a:rPr>
            </a:br>
            <a:r>
              <a:rPr lang="en-US" sz="4000" smtClean="0">
                <a:solidFill>
                  <a:schemeClr val="accent4">
                    <a:lumMod val="75000"/>
                  </a:schemeClr>
                </a:solidFill>
              </a:rPr>
              <a:t>      Parental </a:t>
            </a:r>
            <a:r>
              <a:rPr lang="en-US" sz="4000" dirty="0" smtClean="0">
                <a:solidFill>
                  <a:schemeClr val="accent4">
                    <a:lumMod val="75000"/>
                  </a:schemeClr>
                </a:solidFill>
              </a:rPr>
              <a:t>Sex Education  Program</a:t>
            </a:r>
            <a:br>
              <a:rPr lang="en-US" sz="4000" dirty="0" smtClean="0">
                <a:solidFill>
                  <a:schemeClr val="accent4">
                    <a:lumMod val="75000"/>
                  </a:schemeClr>
                </a:solidFill>
              </a:rPr>
            </a:br>
            <a:r>
              <a:rPr lang="en-US" sz="4000" dirty="0" smtClean="0">
                <a:solidFill>
                  <a:schemeClr val="accent4">
                    <a:lumMod val="75000"/>
                  </a:schemeClr>
                </a:solidFill>
              </a:rPr>
              <a:t>  </a:t>
            </a:r>
            <a:endParaRPr lang="en-US" sz="4000" dirty="0">
              <a:solidFill>
                <a:schemeClr val="accent4">
                  <a:lumMod val="75000"/>
                </a:schemeClr>
              </a:solidFill>
            </a:endParaRPr>
          </a:p>
        </p:txBody>
      </p:sp>
      <p:sp>
        <p:nvSpPr>
          <p:cNvPr id="3" name="Subtitle 2"/>
          <p:cNvSpPr>
            <a:spLocks noGrp="1"/>
          </p:cNvSpPr>
          <p:nvPr>
            <p:ph type="subTitle" idx="1"/>
          </p:nvPr>
        </p:nvSpPr>
        <p:spPr/>
        <p:txBody>
          <a:bodyPr>
            <a:noAutofit/>
          </a:bodyPr>
          <a:lstStyle/>
          <a:p>
            <a:r>
              <a:rPr lang="en-US" sz="2400" dirty="0" smtClean="0">
                <a:solidFill>
                  <a:srgbClr val="92D050"/>
                </a:solidFill>
              </a:rPr>
              <a:t>Dr. T.S.BHEEMARAJU.  Smt. </a:t>
            </a:r>
            <a:r>
              <a:rPr lang="en-US" sz="2400" dirty="0" err="1" smtClean="0">
                <a:solidFill>
                  <a:srgbClr val="92D050"/>
                </a:solidFill>
              </a:rPr>
              <a:t>Nagarathnamma</a:t>
            </a:r>
            <a:r>
              <a:rPr lang="en-US" sz="2400" dirty="0" smtClean="0">
                <a:solidFill>
                  <a:srgbClr val="92D050"/>
                </a:solidFill>
              </a:rPr>
              <a:t> College of Nursing .Bangalore</a:t>
            </a:r>
          </a:p>
          <a:p>
            <a:r>
              <a:rPr lang="en-US" sz="2400" dirty="0" smtClean="0">
                <a:solidFill>
                  <a:srgbClr val="92D050"/>
                </a:solidFill>
              </a:rPr>
              <a:t> </a:t>
            </a:r>
            <a:endParaRPr lang="en-US" sz="2400" dirty="0">
              <a:solidFill>
                <a:srgbClr val="92D050"/>
              </a:solidFill>
            </a:endParaRPr>
          </a:p>
        </p:txBody>
      </p:sp>
      <p:sp>
        <p:nvSpPr>
          <p:cNvPr id="4" name="AutoShape 2" descr="Mother talking to son "/>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Mother talking to son "/>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2"/>
          <a:stretch>
            <a:fillRect/>
          </a:stretch>
        </p:blipFill>
        <p:spPr>
          <a:xfrm>
            <a:off x="3155325" y="1712890"/>
            <a:ext cx="4881092" cy="2850256"/>
          </a:xfrm>
          <a:prstGeom prst="rect">
            <a:avLst/>
          </a:prstGeom>
        </p:spPr>
      </p:pic>
    </p:spTree>
    <p:extLst>
      <p:ext uri="{BB962C8B-B14F-4D97-AF65-F5344CB8AC3E}">
        <p14:creationId xmlns="" xmlns:p14="http://schemas.microsoft.com/office/powerpoint/2010/main" val="1178902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7030A0"/>
                </a:solidFill>
              </a:rPr>
              <a:t>Avoid  the conversation </a:t>
            </a:r>
            <a:endParaRPr lang="en-US" dirty="0">
              <a:solidFill>
                <a:srgbClr val="7030A0"/>
              </a:solidFill>
            </a:endParaRPr>
          </a:p>
        </p:txBody>
      </p:sp>
      <p:sp>
        <p:nvSpPr>
          <p:cNvPr id="3" name="Content Placeholder 2"/>
          <p:cNvSpPr>
            <a:spLocks noGrp="1"/>
          </p:cNvSpPr>
          <p:nvPr>
            <p:ph idx="1"/>
          </p:nvPr>
        </p:nvSpPr>
        <p:spPr/>
        <p:txBody>
          <a:bodyPr/>
          <a:lstStyle/>
          <a:p>
            <a:r>
              <a:rPr lang="en-US" dirty="0" smtClean="0">
                <a:solidFill>
                  <a:schemeClr val="accent1">
                    <a:lumMod val="60000"/>
                    <a:lumOff val="40000"/>
                  </a:schemeClr>
                </a:solidFill>
              </a:rPr>
              <a:t>Don’t demand  that your  child  to share  belief and values</a:t>
            </a:r>
          </a:p>
          <a:p>
            <a:r>
              <a:rPr lang="en-US" dirty="0" smtClean="0">
                <a:solidFill>
                  <a:schemeClr val="accent1">
                    <a:lumMod val="60000"/>
                    <a:lumOff val="40000"/>
                  </a:schemeClr>
                </a:solidFill>
              </a:rPr>
              <a:t>Don’t argue  that opinions  are wrong </a:t>
            </a:r>
          </a:p>
          <a:p>
            <a:r>
              <a:rPr lang="en-US" dirty="0" smtClean="0">
                <a:solidFill>
                  <a:schemeClr val="accent1">
                    <a:lumMod val="60000"/>
                    <a:lumOff val="40000"/>
                  </a:schemeClr>
                </a:solidFill>
              </a:rPr>
              <a:t>Don’t  </a:t>
            </a:r>
            <a:r>
              <a:rPr lang="en-US" dirty="0" err="1" smtClean="0">
                <a:solidFill>
                  <a:schemeClr val="accent1">
                    <a:lumMod val="60000"/>
                    <a:lumOff val="40000"/>
                  </a:schemeClr>
                </a:solidFill>
              </a:rPr>
              <a:t>criticise</a:t>
            </a:r>
            <a:r>
              <a:rPr lang="en-US" dirty="0" smtClean="0">
                <a:solidFill>
                  <a:schemeClr val="accent1">
                    <a:lumMod val="60000"/>
                    <a:lumOff val="40000"/>
                  </a:schemeClr>
                </a:solidFill>
              </a:rPr>
              <a:t> or get angry </a:t>
            </a:r>
          </a:p>
          <a:p>
            <a:r>
              <a:rPr lang="en-US" dirty="0" smtClean="0">
                <a:solidFill>
                  <a:schemeClr val="accent1">
                    <a:lumMod val="60000"/>
                    <a:lumOff val="40000"/>
                  </a:schemeClr>
                </a:solidFill>
              </a:rPr>
              <a:t>Don't interrupt  when they are talking </a:t>
            </a:r>
          </a:p>
          <a:p>
            <a:r>
              <a:rPr lang="en-US" dirty="0" smtClean="0">
                <a:solidFill>
                  <a:schemeClr val="accent1">
                    <a:lumMod val="60000"/>
                    <a:lumOff val="40000"/>
                  </a:schemeClr>
                </a:solidFill>
              </a:rPr>
              <a:t>Don’t  assume  that  your sexually in trouble</a:t>
            </a:r>
            <a:r>
              <a:rPr lang="en-US" dirty="0" smtClean="0"/>
              <a:t> </a:t>
            </a:r>
            <a:endParaRPr lang="en-US" dirty="0"/>
          </a:p>
        </p:txBody>
      </p:sp>
    </p:spTree>
    <p:extLst>
      <p:ext uri="{BB962C8B-B14F-4D97-AF65-F5344CB8AC3E}">
        <p14:creationId xmlns="" xmlns:p14="http://schemas.microsoft.com/office/powerpoint/2010/main" val="3026765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Sexual Motivation and Hormones </a:t>
            </a:r>
            <a:endParaRPr lang="en-US" dirty="0">
              <a:solidFill>
                <a:srgbClr val="7030A0"/>
              </a:solidFill>
            </a:endParaRPr>
          </a:p>
        </p:txBody>
      </p:sp>
      <p:sp>
        <p:nvSpPr>
          <p:cNvPr id="3" name="Content Placeholder 2"/>
          <p:cNvSpPr>
            <a:spLocks noGrp="1"/>
          </p:cNvSpPr>
          <p:nvPr>
            <p:ph idx="1"/>
          </p:nvPr>
        </p:nvSpPr>
        <p:spPr/>
        <p:txBody>
          <a:bodyPr>
            <a:normAutofit lnSpcReduction="10000"/>
          </a:bodyPr>
          <a:lstStyle/>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sz="2400" dirty="0" smtClean="0">
                <a:solidFill>
                  <a:srgbClr val="00B0F0"/>
                </a:solidFill>
              </a:rPr>
              <a:t>Sexual behavior  influenced  by  the following  hormones </a:t>
            </a:r>
          </a:p>
          <a:p>
            <a:endParaRPr lang="en-US" dirty="0" smtClean="0"/>
          </a:p>
          <a:p>
            <a:r>
              <a:rPr lang="en-US" dirty="0">
                <a:solidFill>
                  <a:schemeClr val="accent1">
                    <a:lumMod val="75000"/>
                  </a:schemeClr>
                </a:solidFill>
              </a:rPr>
              <a:t> </a:t>
            </a:r>
            <a:r>
              <a:rPr lang="en-US" dirty="0" smtClean="0">
                <a:solidFill>
                  <a:schemeClr val="accent1">
                    <a:lumMod val="60000"/>
                    <a:lumOff val="40000"/>
                  </a:schemeClr>
                </a:solidFill>
              </a:rPr>
              <a:t>Testosterone                             -  Male  Hormone</a:t>
            </a:r>
          </a:p>
          <a:p>
            <a:r>
              <a:rPr lang="en-US" dirty="0" smtClean="0">
                <a:solidFill>
                  <a:schemeClr val="accent1">
                    <a:lumMod val="60000"/>
                    <a:lumOff val="40000"/>
                  </a:schemeClr>
                </a:solidFill>
              </a:rPr>
              <a:t>Estrogen  and  Progesterone  - Female Hormone </a:t>
            </a:r>
          </a:p>
          <a:p>
            <a:r>
              <a:rPr lang="en-US" dirty="0" smtClean="0">
                <a:solidFill>
                  <a:schemeClr val="accent1">
                    <a:lumMod val="60000"/>
                    <a:lumOff val="40000"/>
                  </a:schemeClr>
                </a:solidFill>
              </a:rPr>
              <a:t>Oxytocin  and Vasopressin      -  Both  Male  and  Female  hormone </a:t>
            </a:r>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 xmlns:p14="http://schemas.microsoft.com/office/powerpoint/2010/main" val="2358848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                    Puberty </a:t>
            </a:r>
            <a:endParaRPr lang="en-US" dirty="0">
              <a:solidFill>
                <a:srgbClr val="7030A0"/>
              </a:solidFill>
            </a:endParaRPr>
          </a:p>
        </p:txBody>
      </p:sp>
      <p:sp>
        <p:nvSpPr>
          <p:cNvPr id="3" name="Content Placeholder 2"/>
          <p:cNvSpPr>
            <a:spLocks noGrp="1"/>
          </p:cNvSpPr>
          <p:nvPr>
            <p:ph idx="1"/>
          </p:nvPr>
        </p:nvSpPr>
        <p:spPr>
          <a:xfrm>
            <a:off x="827424" y="2222287"/>
            <a:ext cx="10554574" cy="3911813"/>
          </a:xfrm>
        </p:spPr>
        <p:txBody>
          <a:bodyPr>
            <a:normAutofit fontScale="25000" lnSpcReduction="20000"/>
          </a:bodyPr>
          <a:lstStyle/>
          <a:p>
            <a:endParaRPr lang="en-US" dirty="0" smtClean="0"/>
          </a:p>
          <a:p>
            <a:endParaRPr lang="en-US" dirty="0" smtClean="0"/>
          </a:p>
          <a:p>
            <a:endParaRPr lang="en-US" dirty="0"/>
          </a:p>
          <a:p>
            <a:endParaRPr lang="en-US" dirty="0" smtClean="0"/>
          </a:p>
          <a:p>
            <a:endParaRPr lang="en-US" dirty="0"/>
          </a:p>
          <a:p>
            <a:endParaRPr lang="en-US" dirty="0"/>
          </a:p>
          <a:p>
            <a:pPr marL="0" indent="0">
              <a:buNone/>
            </a:pPr>
            <a:endParaRPr lang="en-US" sz="8000" dirty="0" smtClean="0"/>
          </a:p>
          <a:p>
            <a:endParaRPr lang="en-US" sz="8000" dirty="0"/>
          </a:p>
          <a:p>
            <a:r>
              <a:rPr lang="en-US" sz="7200" dirty="0" smtClean="0">
                <a:solidFill>
                  <a:schemeClr val="accent1">
                    <a:lumMod val="75000"/>
                  </a:schemeClr>
                </a:solidFill>
              </a:rPr>
              <a:t>At Puberty , hormones  will  begin to make major changes to a girls body</a:t>
            </a:r>
          </a:p>
          <a:p>
            <a:r>
              <a:rPr lang="en-US" sz="7200" dirty="0" smtClean="0">
                <a:solidFill>
                  <a:schemeClr val="accent1">
                    <a:lumMod val="75000"/>
                  </a:schemeClr>
                </a:solidFill>
              </a:rPr>
              <a:t>Growth spurt  </a:t>
            </a:r>
          </a:p>
          <a:p>
            <a:r>
              <a:rPr lang="en-US" sz="7200" dirty="0" smtClean="0">
                <a:solidFill>
                  <a:schemeClr val="accent1">
                    <a:lumMod val="75000"/>
                  </a:schemeClr>
                </a:solidFill>
              </a:rPr>
              <a:t>Breasts </a:t>
            </a:r>
          </a:p>
          <a:p>
            <a:r>
              <a:rPr lang="en-US" sz="7200" dirty="0" smtClean="0">
                <a:solidFill>
                  <a:schemeClr val="accent1">
                    <a:lumMod val="75000"/>
                  </a:schemeClr>
                </a:solidFill>
              </a:rPr>
              <a:t>Pubic Hair </a:t>
            </a:r>
          </a:p>
          <a:p>
            <a:r>
              <a:rPr lang="en-US" sz="7200" dirty="0" smtClean="0">
                <a:solidFill>
                  <a:schemeClr val="accent1">
                    <a:lumMod val="75000"/>
                  </a:schemeClr>
                </a:solidFill>
              </a:rPr>
              <a:t>Menstrual cycle  starts</a:t>
            </a:r>
          </a:p>
          <a:p>
            <a:r>
              <a:rPr lang="en-US" sz="7200" dirty="0" smtClean="0">
                <a:solidFill>
                  <a:schemeClr val="accent1">
                    <a:lumMod val="75000"/>
                  </a:schemeClr>
                </a:solidFill>
              </a:rPr>
              <a:t>Emotional  disturbance  </a:t>
            </a:r>
          </a:p>
          <a:p>
            <a:r>
              <a:rPr lang="en-US" sz="7200" dirty="0" smtClean="0">
                <a:solidFill>
                  <a:schemeClr val="accent1">
                    <a:lumMod val="75000"/>
                  </a:schemeClr>
                </a:solidFill>
              </a:rPr>
              <a:t>Hypothalamus  release  Gonadotropin  Hormone ( </a:t>
            </a:r>
            <a:r>
              <a:rPr lang="en-US" sz="7200" dirty="0" err="1" smtClean="0">
                <a:solidFill>
                  <a:schemeClr val="accent1">
                    <a:lumMod val="75000"/>
                  </a:schemeClr>
                </a:solidFill>
              </a:rPr>
              <a:t>GnRH</a:t>
            </a:r>
            <a:r>
              <a:rPr lang="en-US" sz="7200" dirty="0" smtClean="0">
                <a:solidFill>
                  <a:schemeClr val="accent1">
                    <a:lumMod val="75000"/>
                  </a:schemeClr>
                </a:solidFill>
              </a:rPr>
              <a:t> )</a:t>
            </a:r>
          </a:p>
          <a:p>
            <a:r>
              <a:rPr lang="en-US" sz="7200" dirty="0" smtClean="0">
                <a:solidFill>
                  <a:schemeClr val="accent1">
                    <a:lumMod val="75000"/>
                  </a:schemeClr>
                </a:solidFill>
              </a:rPr>
              <a:t>Ovaries </a:t>
            </a:r>
          </a:p>
          <a:p>
            <a:r>
              <a:rPr lang="en-US" sz="7200" dirty="0" smtClean="0">
                <a:solidFill>
                  <a:schemeClr val="accent1">
                    <a:lumMod val="75000"/>
                  </a:schemeClr>
                </a:solidFill>
              </a:rPr>
              <a:t>Uterus </a:t>
            </a:r>
          </a:p>
          <a:p>
            <a:r>
              <a:rPr lang="en-US" sz="7200" dirty="0" smtClean="0">
                <a:solidFill>
                  <a:schemeClr val="accent1">
                    <a:lumMod val="75000"/>
                  </a:schemeClr>
                </a:solidFill>
              </a:rPr>
              <a:t>Fallopian  Tubes </a:t>
            </a:r>
          </a:p>
          <a:p>
            <a:r>
              <a:rPr lang="en-US" sz="7200" dirty="0" smtClean="0">
                <a:solidFill>
                  <a:schemeClr val="accent1">
                    <a:lumMod val="75000"/>
                  </a:schemeClr>
                </a:solidFill>
              </a:rPr>
              <a:t>Hips , buttocks  &amp; thighs</a:t>
            </a:r>
          </a:p>
          <a:p>
            <a:endParaRPr lang="en-US" sz="7200" dirty="0" smtClean="0">
              <a:solidFill>
                <a:schemeClr val="accent1">
                  <a:lumMod val="75000"/>
                </a:schemeClr>
              </a:solidFill>
            </a:endParaRPr>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 xmlns:p14="http://schemas.microsoft.com/office/powerpoint/2010/main" val="381960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7030A0"/>
                </a:solidFill>
              </a:rPr>
              <a:t>Pregnancy  Process</a:t>
            </a:r>
            <a:endParaRPr lang="en-US" dirty="0">
              <a:solidFill>
                <a:srgbClr val="7030A0"/>
              </a:solidFill>
            </a:endParaRPr>
          </a:p>
        </p:txBody>
      </p:sp>
      <p:pic>
        <p:nvPicPr>
          <p:cNvPr id="1036" name="Picture 12" descr="Image result for uterus"/>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2556933" y="2133600"/>
            <a:ext cx="6705599" cy="416559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15444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7030A0"/>
                </a:solidFill>
              </a:rPr>
              <a:t>Normal  sexuality </a:t>
            </a:r>
            <a:endParaRPr lang="en-US" dirty="0">
              <a:solidFill>
                <a:srgbClr val="7030A0"/>
              </a:solidFill>
            </a:endParaRPr>
          </a:p>
        </p:txBody>
      </p:sp>
      <p:sp>
        <p:nvSpPr>
          <p:cNvPr id="3" name="Content Placeholder 2"/>
          <p:cNvSpPr>
            <a:spLocks noGrp="1"/>
          </p:cNvSpPr>
          <p:nvPr>
            <p:ph idx="1"/>
          </p:nvPr>
        </p:nvSpPr>
        <p:spPr/>
        <p:txBody>
          <a:bodyPr>
            <a:normAutofit/>
          </a:bodyPr>
          <a:lstStyle/>
          <a:p>
            <a:r>
              <a:rPr lang="en-US" sz="2000" dirty="0" smtClean="0">
                <a:solidFill>
                  <a:schemeClr val="accent1">
                    <a:lumMod val="60000"/>
                    <a:lumOff val="40000"/>
                  </a:schemeClr>
                </a:solidFill>
              </a:rPr>
              <a:t>Masturbation   is probably   a universal  &amp; inevitable  aspect of  Psychosexual  development </a:t>
            </a:r>
          </a:p>
          <a:p>
            <a:r>
              <a:rPr lang="en-US" sz="2000" dirty="0" smtClean="0">
                <a:solidFill>
                  <a:schemeClr val="accent1">
                    <a:lumMod val="60000"/>
                    <a:lumOff val="40000"/>
                  </a:schemeClr>
                </a:solidFill>
              </a:rPr>
              <a:t> It  is  a Pleasurable  sensation </a:t>
            </a:r>
          </a:p>
          <a:p>
            <a:r>
              <a:rPr lang="en-US" sz="2000" dirty="0" smtClean="0">
                <a:solidFill>
                  <a:schemeClr val="accent1">
                    <a:lumMod val="60000"/>
                    <a:lumOff val="40000"/>
                  </a:schemeClr>
                </a:solidFill>
              </a:rPr>
              <a:t>Masturbation  is usually  a normal  in  all men , women  &amp; child </a:t>
            </a:r>
          </a:p>
          <a:p>
            <a:r>
              <a:rPr lang="en-US" sz="2000" dirty="0" smtClean="0">
                <a:solidFill>
                  <a:schemeClr val="accent1">
                    <a:lumMod val="60000"/>
                    <a:lumOff val="40000"/>
                  </a:schemeClr>
                </a:solidFill>
              </a:rPr>
              <a:t>Myth that  causes mental illness  and  decrease  in sexual  potency </a:t>
            </a:r>
          </a:p>
          <a:p>
            <a:r>
              <a:rPr lang="en-US" sz="2000" dirty="0" smtClean="0">
                <a:solidFill>
                  <a:schemeClr val="accent1">
                    <a:lumMod val="60000"/>
                    <a:lumOff val="40000"/>
                  </a:schemeClr>
                </a:solidFill>
              </a:rPr>
              <a:t>No  scientific  evidence  supports such  claims </a:t>
            </a:r>
            <a:endParaRPr lang="en-US" sz="2000" dirty="0">
              <a:solidFill>
                <a:schemeClr val="accent1">
                  <a:lumMod val="60000"/>
                  <a:lumOff val="40000"/>
                </a:schemeClr>
              </a:solidFill>
            </a:endParaRPr>
          </a:p>
        </p:txBody>
      </p:sp>
    </p:spTree>
    <p:extLst>
      <p:ext uri="{BB962C8B-B14F-4D97-AF65-F5344CB8AC3E}">
        <p14:creationId xmlns="" xmlns:p14="http://schemas.microsoft.com/office/powerpoint/2010/main" val="461340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7030A0"/>
                </a:solidFill>
              </a:rPr>
              <a:t>Sexual  Disorders </a:t>
            </a:r>
            <a:endParaRPr lang="en-US" dirty="0">
              <a:solidFill>
                <a:srgbClr val="7030A0"/>
              </a:solidFill>
            </a:endParaRPr>
          </a:p>
        </p:txBody>
      </p:sp>
      <p:sp>
        <p:nvSpPr>
          <p:cNvPr id="3" name="Content Placeholder 2"/>
          <p:cNvSpPr>
            <a:spLocks noGrp="1"/>
          </p:cNvSpPr>
          <p:nvPr>
            <p:ph idx="1"/>
          </p:nvPr>
        </p:nvSpPr>
        <p:spPr>
          <a:xfrm>
            <a:off x="810000" y="2009104"/>
            <a:ext cx="10563286" cy="4205430"/>
          </a:xfrm>
        </p:spPr>
        <p:txBody>
          <a:bodyPr>
            <a:normAutofit/>
          </a:bodyPr>
          <a:lstStyle/>
          <a:p>
            <a:r>
              <a:rPr lang="en-US" dirty="0" smtClean="0">
                <a:solidFill>
                  <a:schemeClr val="accent1">
                    <a:lumMod val="60000"/>
                    <a:lumOff val="40000"/>
                  </a:schemeClr>
                </a:solidFill>
              </a:rPr>
              <a:t>Exhibitionism        -   Expose  the  genitals  organ to  a   stranger  or opposite  sex </a:t>
            </a:r>
          </a:p>
          <a:p>
            <a:r>
              <a:rPr lang="en-US" dirty="0" smtClean="0">
                <a:solidFill>
                  <a:schemeClr val="accent1">
                    <a:lumMod val="60000"/>
                    <a:lumOff val="40000"/>
                  </a:schemeClr>
                </a:solidFill>
              </a:rPr>
              <a:t>Fetishism               -   Sexual focus on  object  such as  Shoes ,  Pantyhose &amp;  Stockings (                                     </a:t>
            </a:r>
          </a:p>
          <a:p>
            <a:pPr marL="0" indent="0">
              <a:buNone/>
            </a:pPr>
            <a:r>
              <a:rPr lang="en-US" dirty="0" smtClean="0">
                <a:solidFill>
                  <a:schemeClr val="accent1">
                    <a:lumMod val="60000"/>
                    <a:lumOff val="40000"/>
                  </a:schemeClr>
                </a:solidFill>
              </a:rPr>
              <a:t>                                      ( Begins  with  childhood  )</a:t>
            </a:r>
          </a:p>
          <a:p>
            <a:r>
              <a:rPr lang="en-US" dirty="0" err="1" smtClean="0">
                <a:solidFill>
                  <a:schemeClr val="accent1">
                    <a:lumMod val="60000"/>
                    <a:lumOff val="40000"/>
                  </a:schemeClr>
                </a:solidFill>
              </a:rPr>
              <a:t>Frotteurism</a:t>
            </a:r>
            <a:r>
              <a:rPr lang="en-US" dirty="0" smtClean="0">
                <a:solidFill>
                  <a:schemeClr val="accent1">
                    <a:lumMod val="60000"/>
                    <a:lumOff val="40000"/>
                  </a:schemeClr>
                </a:solidFill>
              </a:rPr>
              <a:t>            -  Rubbing  other  body  parts </a:t>
            </a:r>
          </a:p>
          <a:p>
            <a:r>
              <a:rPr lang="en-US" dirty="0" smtClean="0">
                <a:solidFill>
                  <a:schemeClr val="accent1">
                    <a:lumMod val="60000"/>
                    <a:lumOff val="40000"/>
                  </a:schemeClr>
                </a:solidFill>
              </a:rPr>
              <a:t>Pedophilia             -  Intense  sexual urges   arousal  by  children 13 years  of  age      </a:t>
            </a:r>
          </a:p>
          <a:p>
            <a:r>
              <a:rPr lang="en-US" dirty="0" smtClean="0">
                <a:solidFill>
                  <a:schemeClr val="accent1">
                    <a:lumMod val="60000"/>
                    <a:lumOff val="40000"/>
                  </a:schemeClr>
                </a:solidFill>
              </a:rPr>
              <a:t>Voyeurism             -   Observing  people  who are naked </a:t>
            </a:r>
          </a:p>
          <a:p>
            <a:r>
              <a:rPr lang="en-US" dirty="0" err="1" smtClean="0">
                <a:solidFill>
                  <a:schemeClr val="accent1">
                    <a:lumMod val="60000"/>
                    <a:lumOff val="40000"/>
                  </a:schemeClr>
                </a:solidFill>
              </a:rPr>
              <a:t>Transvestism</a:t>
            </a:r>
            <a:r>
              <a:rPr lang="en-US" dirty="0" smtClean="0">
                <a:solidFill>
                  <a:schemeClr val="accent1">
                    <a:lumMod val="60000"/>
                    <a:lumOff val="40000"/>
                  </a:schemeClr>
                </a:solidFill>
              </a:rPr>
              <a:t>          -   Sexual urges  to dress  </a:t>
            </a:r>
            <a:r>
              <a:rPr lang="en-US" dirty="0">
                <a:solidFill>
                  <a:schemeClr val="accent1">
                    <a:lumMod val="60000"/>
                    <a:lumOff val="40000"/>
                  </a:schemeClr>
                </a:solidFill>
              </a:rPr>
              <a:t>o</a:t>
            </a:r>
            <a:r>
              <a:rPr lang="en-US" dirty="0" smtClean="0">
                <a:solidFill>
                  <a:schemeClr val="accent1">
                    <a:lumMod val="60000"/>
                    <a:lumOff val="40000"/>
                  </a:schemeClr>
                </a:solidFill>
              </a:rPr>
              <a:t>pposite gender  ( begin  with  childhood  or     </a:t>
            </a:r>
          </a:p>
          <a:p>
            <a:pPr marL="0" indent="0">
              <a:buNone/>
            </a:pPr>
            <a:r>
              <a:rPr lang="en-US" dirty="0" smtClean="0">
                <a:solidFill>
                  <a:schemeClr val="accent1">
                    <a:lumMod val="60000"/>
                    <a:lumOff val="40000"/>
                  </a:schemeClr>
                </a:solidFill>
              </a:rPr>
              <a:t>                                        early   Adolescence  )</a:t>
            </a:r>
          </a:p>
          <a:p>
            <a:r>
              <a:rPr lang="en-US" dirty="0" smtClean="0">
                <a:solidFill>
                  <a:schemeClr val="accent1">
                    <a:lumMod val="60000"/>
                    <a:lumOff val="40000"/>
                  </a:schemeClr>
                </a:solidFill>
              </a:rPr>
              <a:t>Homosexuality      -   same  sex  male  female </a:t>
            </a:r>
          </a:p>
          <a:p>
            <a:endParaRPr lang="en-US" dirty="0"/>
          </a:p>
        </p:txBody>
      </p:sp>
    </p:spTree>
    <p:extLst>
      <p:ext uri="{BB962C8B-B14F-4D97-AF65-F5344CB8AC3E}">
        <p14:creationId xmlns="" xmlns:p14="http://schemas.microsoft.com/office/powerpoint/2010/main" val="2683919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7030A0"/>
                </a:solidFill>
              </a:rPr>
              <a:t>Hyper Sexuality </a:t>
            </a:r>
            <a:endParaRPr lang="en-US" dirty="0">
              <a:solidFill>
                <a:srgbClr val="7030A0"/>
              </a:solidFill>
            </a:endParaRPr>
          </a:p>
        </p:txBody>
      </p:sp>
      <p:sp>
        <p:nvSpPr>
          <p:cNvPr id="3" name="Content Placeholder 2"/>
          <p:cNvSpPr>
            <a:spLocks noGrp="1"/>
          </p:cNvSpPr>
          <p:nvPr>
            <p:ph idx="1"/>
          </p:nvPr>
        </p:nvSpPr>
        <p:spPr/>
        <p:txBody>
          <a:bodyPr/>
          <a:lstStyle/>
          <a:p>
            <a:r>
              <a:rPr lang="en-US" sz="2400" dirty="0" smtClean="0">
                <a:solidFill>
                  <a:schemeClr val="accent1">
                    <a:lumMod val="60000"/>
                    <a:lumOff val="40000"/>
                  </a:schemeClr>
                </a:solidFill>
              </a:rPr>
              <a:t>Modern  Environment </a:t>
            </a:r>
          </a:p>
          <a:p>
            <a:r>
              <a:rPr lang="en-US" sz="2400" dirty="0" smtClean="0">
                <a:solidFill>
                  <a:schemeClr val="accent1">
                    <a:lumMod val="60000"/>
                    <a:lumOff val="40000"/>
                  </a:schemeClr>
                </a:solidFill>
              </a:rPr>
              <a:t>Magazines </a:t>
            </a:r>
          </a:p>
          <a:p>
            <a:r>
              <a:rPr lang="en-US" sz="2400" dirty="0" smtClean="0">
                <a:solidFill>
                  <a:schemeClr val="accent1">
                    <a:lumMod val="60000"/>
                    <a:lumOff val="40000"/>
                  </a:schemeClr>
                </a:solidFill>
              </a:rPr>
              <a:t>Television </a:t>
            </a:r>
          </a:p>
          <a:p>
            <a:r>
              <a:rPr lang="en-US" sz="2400" dirty="0" smtClean="0">
                <a:solidFill>
                  <a:schemeClr val="accent1">
                    <a:lumMod val="60000"/>
                    <a:lumOff val="40000"/>
                  </a:schemeClr>
                </a:solidFill>
              </a:rPr>
              <a:t>Internet </a:t>
            </a:r>
          </a:p>
          <a:p>
            <a:r>
              <a:rPr lang="en-US" sz="2400" dirty="0" smtClean="0">
                <a:solidFill>
                  <a:schemeClr val="accent1">
                    <a:lumMod val="60000"/>
                    <a:lumOff val="40000"/>
                  </a:schemeClr>
                </a:solidFill>
              </a:rPr>
              <a:t>Movies </a:t>
            </a:r>
          </a:p>
          <a:p>
            <a:endParaRPr lang="en-US" dirty="0"/>
          </a:p>
        </p:txBody>
      </p:sp>
    </p:spTree>
    <p:extLst>
      <p:ext uri="{BB962C8B-B14F-4D97-AF65-F5344CB8AC3E}">
        <p14:creationId xmlns="" xmlns:p14="http://schemas.microsoft.com/office/powerpoint/2010/main" val="3013822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7030A0"/>
                </a:solidFill>
              </a:rPr>
              <a:t>Role of  Parents  Sexuality of Health  </a:t>
            </a:r>
            <a:endParaRPr lang="en-US" dirty="0">
              <a:solidFill>
                <a:srgbClr val="7030A0"/>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accent1">
                    <a:lumMod val="60000"/>
                    <a:lumOff val="40000"/>
                  </a:schemeClr>
                </a:solidFill>
              </a:rPr>
              <a:t>Parent s should  </a:t>
            </a:r>
            <a:r>
              <a:rPr lang="en-US" dirty="0">
                <a:solidFill>
                  <a:schemeClr val="accent1">
                    <a:lumMod val="60000"/>
                    <a:lumOff val="40000"/>
                  </a:schemeClr>
                </a:solidFill>
              </a:rPr>
              <a:t>m</a:t>
            </a:r>
            <a:r>
              <a:rPr lang="en-US" dirty="0" smtClean="0">
                <a:solidFill>
                  <a:schemeClr val="accent1">
                    <a:lumMod val="60000"/>
                    <a:lumOff val="40000"/>
                  </a:schemeClr>
                </a:solidFill>
              </a:rPr>
              <a:t>onitor  child  sexual  behavior &amp;  communicate </a:t>
            </a:r>
            <a:r>
              <a:rPr lang="en-US" dirty="0">
                <a:solidFill>
                  <a:schemeClr val="accent1">
                    <a:lumMod val="60000"/>
                    <a:lumOff val="40000"/>
                  </a:schemeClr>
                </a:solidFill>
              </a:rPr>
              <a:t> </a:t>
            </a:r>
            <a:r>
              <a:rPr lang="en-US" dirty="0" smtClean="0">
                <a:solidFill>
                  <a:schemeClr val="accent1">
                    <a:lumMod val="60000"/>
                    <a:lumOff val="40000"/>
                  </a:schemeClr>
                </a:solidFill>
              </a:rPr>
              <a:t>the child  to  shape   </a:t>
            </a:r>
          </a:p>
          <a:p>
            <a:pPr marL="0" indent="0">
              <a:buNone/>
            </a:pPr>
            <a:r>
              <a:rPr lang="en-US" dirty="0" smtClean="0">
                <a:solidFill>
                  <a:schemeClr val="accent1">
                    <a:lumMod val="60000"/>
                    <a:lumOff val="40000"/>
                  </a:schemeClr>
                </a:solidFill>
              </a:rPr>
              <a:t>        their  values </a:t>
            </a:r>
          </a:p>
          <a:p>
            <a:r>
              <a:rPr lang="en-US" dirty="0" smtClean="0">
                <a:solidFill>
                  <a:schemeClr val="accent1">
                    <a:lumMod val="60000"/>
                    <a:lumOff val="40000"/>
                  </a:schemeClr>
                </a:solidFill>
              </a:rPr>
              <a:t>Collaboration  with Parent  and  school  Teacher  plays  an  important  role </a:t>
            </a:r>
          </a:p>
          <a:p>
            <a:r>
              <a:rPr lang="en-US" dirty="0" smtClean="0">
                <a:solidFill>
                  <a:schemeClr val="accent1">
                    <a:lumMod val="60000"/>
                    <a:lumOff val="40000"/>
                  </a:schemeClr>
                </a:solidFill>
              </a:rPr>
              <a:t>Protect the  children  from Innocent  act </a:t>
            </a:r>
          </a:p>
          <a:p>
            <a:r>
              <a:rPr lang="en-US" dirty="0" smtClean="0">
                <a:solidFill>
                  <a:schemeClr val="accent1">
                    <a:lumMod val="60000"/>
                    <a:lumOff val="40000"/>
                  </a:schemeClr>
                </a:solidFill>
              </a:rPr>
              <a:t>Father tend to avoid  taking part in sex education  discussion </a:t>
            </a:r>
          </a:p>
          <a:p>
            <a:r>
              <a:rPr lang="en-US" dirty="0" smtClean="0">
                <a:solidFill>
                  <a:schemeClr val="accent1">
                    <a:lumMod val="60000"/>
                    <a:lumOff val="40000"/>
                  </a:schemeClr>
                </a:solidFill>
              </a:rPr>
              <a:t>Mother  is  a good  communicator  than  the  father  for  both  daughter  and  son</a:t>
            </a:r>
          </a:p>
          <a:p>
            <a:r>
              <a:rPr lang="en-US" dirty="0" smtClean="0">
                <a:solidFill>
                  <a:schemeClr val="accent1">
                    <a:lumMod val="60000"/>
                    <a:lumOff val="40000"/>
                  </a:schemeClr>
                </a:solidFill>
              </a:rPr>
              <a:t>Parents  tend  to show  embarrassed or awkward  body language when talking  to their  child. </a:t>
            </a:r>
          </a:p>
          <a:p>
            <a:r>
              <a:rPr lang="en-US" dirty="0" smtClean="0">
                <a:solidFill>
                  <a:schemeClr val="accent1">
                    <a:lumMod val="60000"/>
                    <a:lumOff val="40000"/>
                  </a:schemeClr>
                </a:solidFill>
              </a:rPr>
              <a:t>Sex education is ongoing  process – short and frequent </a:t>
            </a:r>
            <a:r>
              <a:rPr lang="en-US" dirty="0">
                <a:solidFill>
                  <a:schemeClr val="accent1">
                    <a:lumMod val="60000"/>
                    <a:lumOff val="40000"/>
                  </a:schemeClr>
                </a:solidFill>
              </a:rPr>
              <a:t> </a:t>
            </a:r>
            <a:r>
              <a:rPr lang="en-US" dirty="0" smtClean="0">
                <a:solidFill>
                  <a:schemeClr val="accent1">
                    <a:lumMod val="60000"/>
                    <a:lumOff val="40000"/>
                  </a:schemeClr>
                </a:solidFill>
              </a:rPr>
              <a:t>conversation </a:t>
            </a:r>
          </a:p>
          <a:p>
            <a:r>
              <a:rPr lang="en-US" dirty="0" smtClean="0">
                <a:solidFill>
                  <a:schemeClr val="accent1">
                    <a:lumMod val="60000"/>
                    <a:lumOff val="40000"/>
                  </a:schemeClr>
                </a:solidFill>
              </a:rPr>
              <a:t>Consult  doctors  for  Child  Sexual  disorders </a:t>
            </a:r>
            <a:endParaRPr lang="en-US" dirty="0">
              <a:solidFill>
                <a:schemeClr val="accent1">
                  <a:lumMod val="60000"/>
                  <a:lumOff val="40000"/>
                </a:schemeClr>
              </a:solidFill>
            </a:endParaRPr>
          </a:p>
        </p:txBody>
      </p:sp>
    </p:spTree>
    <p:extLst>
      <p:ext uri="{BB962C8B-B14F-4D97-AF65-F5344CB8AC3E}">
        <p14:creationId xmlns="" xmlns:p14="http://schemas.microsoft.com/office/powerpoint/2010/main" val="2902277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7030A0"/>
                </a:solidFill>
              </a:rPr>
              <a:t>Recommendation </a:t>
            </a:r>
            <a:endParaRPr lang="en-US" dirty="0">
              <a:solidFill>
                <a:srgbClr val="7030A0"/>
              </a:solidFill>
            </a:endParaRPr>
          </a:p>
        </p:txBody>
      </p:sp>
      <p:sp>
        <p:nvSpPr>
          <p:cNvPr id="3" name="Content Placeholder 2"/>
          <p:cNvSpPr>
            <a:spLocks noGrp="1"/>
          </p:cNvSpPr>
          <p:nvPr>
            <p:ph idx="1"/>
          </p:nvPr>
        </p:nvSpPr>
        <p:spPr/>
        <p:txBody>
          <a:bodyPr/>
          <a:lstStyle/>
          <a:p>
            <a:r>
              <a:rPr lang="en-US" dirty="0" smtClean="0">
                <a:solidFill>
                  <a:schemeClr val="accent1">
                    <a:lumMod val="60000"/>
                    <a:lumOff val="40000"/>
                  </a:schemeClr>
                </a:solidFill>
              </a:rPr>
              <a:t>The  research study  reviews  that  both  parent – centered and school  sexuality  health education  programs  shows  better  out come  for  reducing  sexual  risk  behavior  particularly  children  and  adolescents. </a:t>
            </a:r>
          </a:p>
          <a:p>
            <a:r>
              <a:rPr lang="en-US" dirty="0" smtClean="0">
                <a:solidFill>
                  <a:schemeClr val="accent1">
                    <a:lumMod val="60000"/>
                    <a:lumOff val="40000"/>
                  </a:schemeClr>
                </a:solidFill>
              </a:rPr>
              <a:t>Sex education should be  ongoing  process </a:t>
            </a:r>
          </a:p>
          <a:p>
            <a:r>
              <a:rPr lang="en-US" dirty="0" smtClean="0">
                <a:solidFill>
                  <a:schemeClr val="accent1">
                    <a:lumMod val="60000"/>
                    <a:lumOff val="40000"/>
                  </a:schemeClr>
                </a:solidFill>
              </a:rPr>
              <a:t>Study  shows  that  parents  wants  their  children to be  well informed  about  sex, sexual health  and relationship through  education  at  school . </a:t>
            </a:r>
          </a:p>
          <a:p>
            <a:r>
              <a:rPr lang="en-US" dirty="0" smtClean="0">
                <a:solidFill>
                  <a:schemeClr val="accent1">
                    <a:lumMod val="60000"/>
                    <a:lumOff val="40000"/>
                  </a:schemeClr>
                </a:solidFill>
              </a:rPr>
              <a:t>Multidisciplinary approach  should be  taken  when designing, implementing  parental  sex education  program.</a:t>
            </a:r>
            <a:endParaRPr lang="en-US" dirty="0">
              <a:solidFill>
                <a:schemeClr val="accent1">
                  <a:lumMod val="60000"/>
                  <a:lumOff val="40000"/>
                </a:schemeClr>
              </a:solidFill>
            </a:endParaRPr>
          </a:p>
        </p:txBody>
      </p:sp>
    </p:spTree>
    <p:extLst>
      <p:ext uri="{BB962C8B-B14F-4D97-AF65-F5344CB8AC3E}">
        <p14:creationId xmlns="" xmlns:p14="http://schemas.microsoft.com/office/powerpoint/2010/main" val="2034527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 </a:t>
            </a:r>
            <a:r>
              <a:rPr lang="en-US" dirty="0" smtClean="0">
                <a:solidFill>
                  <a:srgbClr val="7030A0"/>
                </a:solidFill>
              </a:rPr>
              <a:t>Reference </a:t>
            </a:r>
            <a:endParaRPr lang="en-US" dirty="0">
              <a:solidFill>
                <a:srgbClr val="7030A0"/>
              </a:solidFill>
            </a:endParaRPr>
          </a:p>
        </p:txBody>
      </p:sp>
      <p:sp>
        <p:nvSpPr>
          <p:cNvPr id="3" name="Content Placeholder 2"/>
          <p:cNvSpPr>
            <a:spLocks noGrp="1"/>
          </p:cNvSpPr>
          <p:nvPr>
            <p:ph idx="1"/>
          </p:nvPr>
        </p:nvSpPr>
        <p:spPr/>
        <p:txBody>
          <a:bodyPr/>
          <a:lstStyle/>
          <a:p>
            <a:r>
              <a:rPr lang="en-US" dirty="0" err="1" smtClean="0">
                <a:solidFill>
                  <a:schemeClr val="accent1">
                    <a:lumMod val="60000"/>
                    <a:lumOff val="40000"/>
                  </a:schemeClr>
                </a:solidFill>
              </a:rPr>
              <a:t>Meda</a:t>
            </a:r>
            <a:r>
              <a:rPr lang="en-US" dirty="0" smtClean="0">
                <a:solidFill>
                  <a:schemeClr val="accent1">
                    <a:lumMod val="60000"/>
                    <a:lumOff val="40000"/>
                  </a:schemeClr>
                </a:solidFill>
              </a:rPr>
              <a:t> V. Pop and  Alina  S. </a:t>
            </a:r>
            <a:r>
              <a:rPr lang="en-US" dirty="0" err="1" smtClean="0">
                <a:solidFill>
                  <a:schemeClr val="accent1">
                    <a:lumMod val="60000"/>
                    <a:lumOff val="40000"/>
                  </a:schemeClr>
                </a:solidFill>
              </a:rPr>
              <a:t>Rusu</a:t>
            </a:r>
            <a:r>
              <a:rPr lang="en-US" dirty="0" smtClean="0">
                <a:solidFill>
                  <a:schemeClr val="accent1">
                    <a:lumMod val="60000"/>
                    <a:lumOff val="40000"/>
                  </a:schemeClr>
                </a:solidFill>
              </a:rPr>
              <a:t> ,( 2015 )  The  Role of  parents in Shaping and Improving  the </a:t>
            </a:r>
            <a:r>
              <a:rPr lang="en-US" dirty="0">
                <a:solidFill>
                  <a:schemeClr val="accent1">
                    <a:lumMod val="60000"/>
                    <a:lumOff val="40000"/>
                  </a:schemeClr>
                </a:solidFill>
              </a:rPr>
              <a:t>S</a:t>
            </a:r>
            <a:r>
              <a:rPr lang="en-US" dirty="0" smtClean="0">
                <a:solidFill>
                  <a:schemeClr val="accent1">
                    <a:lumMod val="60000"/>
                    <a:lumOff val="40000"/>
                  </a:schemeClr>
                </a:solidFill>
              </a:rPr>
              <a:t>exual  Health OF children – Lines of Developing Parental  Sexuality  Education  </a:t>
            </a:r>
            <a:r>
              <a:rPr lang="en-US" dirty="0" err="1" smtClean="0">
                <a:solidFill>
                  <a:schemeClr val="accent1">
                    <a:lumMod val="60000"/>
                    <a:lumOff val="40000"/>
                  </a:schemeClr>
                </a:solidFill>
              </a:rPr>
              <a:t>Programmes</a:t>
            </a:r>
            <a:r>
              <a:rPr lang="en-US" dirty="0" smtClean="0">
                <a:solidFill>
                  <a:schemeClr val="accent1">
                    <a:lumMod val="60000"/>
                    <a:lumOff val="40000"/>
                  </a:schemeClr>
                </a:solidFill>
              </a:rPr>
              <a:t>,  </a:t>
            </a:r>
            <a:r>
              <a:rPr lang="en-US" dirty="0" err="1" smtClean="0">
                <a:solidFill>
                  <a:schemeClr val="accent1">
                    <a:lumMod val="60000"/>
                    <a:lumOff val="40000"/>
                  </a:schemeClr>
                </a:solidFill>
              </a:rPr>
              <a:t>Procedia</a:t>
            </a:r>
            <a:r>
              <a:rPr lang="en-US" dirty="0" smtClean="0">
                <a:solidFill>
                  <a:schemeClr val="accent1">
                    <a:lumMod val="60000"/>
                    <a:lumOff val="40000"/>
                  </a:schemeClr>
                </a:solidFill>
              </a:rPr>
              <a:t> – Social and  Behavioral  </a:t>
            </a:r>
            <a:r>
              <a:rPr lang="en-US" dirty="0" err="1" smtClean="0">
                <a:solidFill>
                  <a:schemeClr val="accent1">
                    <a:lumMod val="60000"/>
                    <a:lumOff val="40000"/>
                  </a:schemeClr>
                </a:solidFill>
              </a:rPr>
              <a:t>Scinces</a:t>
            </a:r>
            <a:r>
              <a:rPr lang="en-US" dirty="0" smtClean="0">
                <a:solidFill>
                  <a:schemeClr val="accent1">
                    <a:lumMod val="60000"/>
                    <a:lumOff val="40000"/>
                  </a:schemeClr>
                </a:solidFill>
              </a:rPr>
              <a:t>. Pp. 395 – 401. Elsevier.</a:t>
            </a:r>
          </a:p>
          <a:p>
            <a:r>
              <a:rPr lang="en-US" dirty="0" smtClean="0">
                <a:solidFill>
                  <a:schemeClr val="accent1">
                    <a:lumMod val="60000"/>
                    <a:lumOff val="40000"/>
                  </a:schemeClr>
                </a:solidFill>
              </a:rPr>
              <a:t>Sex Education – Tips for Parents – Better Health  Channel. </a:t>
            </a:r>
          </a:p>
          <a:p>
            <a:r>
              <a:rPr lang="en-US" dirty="0" smtClean="0">
                <a:solidFill>
                  <a:schemeClr val="accent1">
                    <a:lumMod val="60000"/>
                    <a:lumOff val="40000"/>
                  </a:schemeClr>
                </a:solidFill>
              </a:rPr>
              <a:t>Sexual  Motivation and  Hormones </a:t>
            </a:r>
          </a:p>
          <a:p>
            <a:r>
              <a:rPr lang="en-US" dirty="0" smtClean="0">
                <a:solidFill>
                  <a:schemeClr val="accent1">
                    <a:lumMod val="60000"/>
                    <a:lumOff val="40000"/>
                  </a:schemeClr>
                </a:solidFill>
              </a:rPr>
              <a:t>Kaplan and </a:t>
            </a:r>
            <a:r>
              <a:rPr lang="en-US" dirty="0" err="1" smtClean="0">
                <a:solidFill>
                  <a:schemeClr val="accent1">
                    <a:lumMod val="60000"/>
                    <a:lumOff val="40000"/>
                  </a:schemeClr>
                </a:solidFill>
              </a:rPr>
              <a:t>Sadocks</a:t>
            </a:r>
            <a:r>
              <a:rPr lang="en-US" dirty="0" smtClean="0">
                <a:solidFill>
                  <a:schemeClr val="accent1">
                    <a:lumMod val="60000"/>
                    <a:lumOff val="40000"/>
                  </a:schemeClr>
                </a:solidFill>
              </a:rPr>
              <a:t> Synopsis of  Psychiatry . Behavioral  Sciences / clinical psychiatry. Mass publishing . Egypt. ISBN NO 977 – 269 – 035 - 7</a:t>
            </a:r>
            <a:endParaRPr lang="en-US" dirty="0">
              <a:solidFill>
                <a:schemeClr val="accent1">
                  <a:lumMod val="60000"/>
                  <a:lumOff val="40000"/>
                </a:schemeClr>
              </a:solidFill>
            </a:endParaRPr>
          </a:p>
        </p:txBody>
      </p:sp>
    </p:spTree>
    <p:extLst>
      <p:ext uri="{BB962C8B-B14F-4D97-AF65-F5344CB8AC3E}">
        <p14:creationId xmlns="" xmlns:p14="http://schemas.microsoft.com/office/powerpoint/2010/main" val="996974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700" y="152400"/>
            <a:ext cx="10471586" cy="1308100"/>
          </a:xfrm>
        </p:spPr>
        <p:txBody>
          <a:bodyPr/>
          <a:lstStyle/>
          <a:p>
            <a:r>
              <a:rPr lang="en-US" sz="3200" dirty="0" smtClean="0">
                <a:solidFill>
                  <a:schemeClr val="accent4">
                    <a:lumMod val="75000"/>
                  </a:schemeClr>
                </a:solidFill>
              </a:rPr>
              <a:t/>
            </a:r>
            <a:br>
              <a:rPr lang="en-US" sz="3200" dirty="0" smtClean="0">
                <a:solidFill>
                  <a:schemeClr val="accent4">
                    <a:lumMod val="75000"/>
                  </a:schemeClr>
                </a:solidFill>
              </a:rPr>
            </a:br>
            <a:r>
              <a:rPr lang="en-US" sz="3200" dirty="0">
                <a:solidFill>
                  <a:schemeClr val="accent4">
                    <a:lumMod val="75000"/>
                  </a:schemeClr>
                </a:solidFill>
              </a:rPr>
              <a:t/>
            </a:r>
            <a:br>
              <a:rPr lang="en-US" sz="3200" dirty="0">
                <a:solidFill>
                  <a:schemeClr val="accent4">
                    <a:lumMod val="75000"/>
                  </a:schemeClr>
                </a:solidFill>
              </a:rPr>
            </a:br>
            <a:r>
              <a:rPr lang="en-US" sz="3200" dirty="0" smtClean="0">
                <a:solidFill>
                  <a:schemeClr val="accent4">
                    <a:lumMod val="75000"/>
                  </a:schemeClr>
                </a:solidFill>
              </a:rPr>
              <a:t/>
            </a:r>
            <a:br>
              <a:rPr lang="en-US" sz="3200" dirty="0" smtClean="0">
                <a:solidFill>
                  <a:schemeClr val="accent4">
                    <a:lumMod val="75000"/>
                  </a:schemeClr>
                </a:solidFill>
              </a:rPr>
            </a:br>
            <a:r>
              <a:rPr lang="en-US" sz="3200" dirty="0">
                <a:solidFill>
                  <a:schemeClr val="accent4">
                    <a:lumMod val="75000"/>
                  </a:schemeClr>
                </a:solidFill>
              </a:rPr>
              <a:t/>
            </a:r>
            <a:br>
              <a:rPr lang="en-US" sz="3200" dirty="0">
                <a:solidFill>
                  <a:schemeClr val="accent4">
                    <a:lumMod val="75000"/>
                  </a:schemeClr>
                </a:solidFill>
              </a:rPr>
            </a:br>
            <a:r>
              <a:rPr lang="en-US" sz="3200" dirty="0" smtClean="0">
                <a:solidFill>
                  <a:schemeClr val="accent4">
                    <a:lumMod val="75000"/>
                  </a:schemeClr>
                </a:solidFill>
              </a:rPr>
              <a:t/>
            </a:r>
            <a:br>
              <a:rPr lang="en-US" sz="3200" dirty="0" smtClean="0">
                <a:solidFill>
                  <a:schemeClr val="accent4">
                    <a:lumMod val="75000"/>
                  </a:schemeClr>
                </a:solidFill>
              </a:rPr>
            </a:br>
            <a:r>
              <a:rPr lang="en-US" sz="3200" dirty="0">
                <a:solidFill>
                  <a:schemeClr val="accent4">
                    <a:lumMod val="75000"/>
                  </a:schemeClr>
                </a:solidFill>
              </a:rPr>
              <a:t/>
            </a:r>
            <a:br>
              <a:rPr lang="en-US" sz="3200" dirty="0">
                <a:solidFill>
                  <a:schemeClr val="accent4">
                    <a:lumMod val="75000"/>
                  </a:schemeClr>
                </a:solidFill>
              </a:rPr>
            </a:br>
            <a:r>
              <a:rPr lang="en-US" sz="3200" dirty="0" smtClean="0">
                <a:solidFill>
                  <a:schemeClr val="accent4">
                    <a:lumMod val="75000"/>
                  </a:schemeClr>
                </a:solidFill>
              </a:rPr>
              <a:t/>
            </a:r>
            <a:br>
              <a:rPr lang="en-US" sz="3200" dirty="0" smtClean="0">
                <a:solidFill>
                  <a:schemeClr val="accent4">
                    <a:lumMod val="75000"/>
                  </a:schemeClr>
                </a:solidFill>
              </a:rPr>
            </a:br>
            <a:r>
              <a:rPr lang="en-US" sz="3200" dirty="0">
                <a:solidFill>
                  <a:schemeClr val="accent4">
                    <a:lumMod val="75000"/>
                  </a:schemeClr>
                </a:solidFill>
              </a:rPr>
              <a:t/>
            </a:r>
            <a:br>
              <a:rPr lang="en-US" sz="3200" dirty="0">
                <a:solidFill>
                  <a:schemeClr val="accent4">
                    <a:lumMod val="75000"/>
                  </a:schemeClr>
                </a:solidFill>
              </a:rPr>
            </a:br>
            <a:r>
              <a:rPr lang="en-US" sz="3200" dirty="0" smtClean="0">
                <a:solidFill>
                  <a:schemeClr val="accent4">
                    <a:lumMod val="75000"/>
                  </a:schemeClr>
                </a:solidFill>
              </a:rPr>
              <a:t>    The Role of Parents in Shaping and Improving    </a:t>
            </a:r>
            <a:br>
              <a:rPr lang="en-US" sz="3200" dirty="0" smtClean="0">
                <a:solidFill>
                  <a:schemeClr val="accent4">
                    <a:lumMod val="75000"/>
                  </a:schemeClr>
                </a:solidFill>
              </a:rPr>
            </a:br>
            <a:r>
              <a:rPr lang="en-US" sz="3200" dirty="0">
                <a:solidFill>
                  <a:schemeClr val="accent4">
                    <a:lumMod val="75000"/>
                  </a:schemeClr>
                </a:solidFill>
              </a:rPr>
              <a:t> </a:t>
            </a:r>
            <a:r>
              <a:rPr lang="en-US" sz="3200" dirty="0" smtClean="0">
                <a:solidFill>
                  <a:schemeClr val="accent4">
                    <a:lumMod val="75000"/>
                  </a:schemeClr>
                </a:solidFill>
              </a:rPr>
              <a:t>               Sexual Health of Children </a:t>
            </a:r>
            <a:r>
              <a:rPr lang="en-US" dirty="0" smtClean="0">
                <a:solidFill>
                  <a:schemeClr val="accent4">
                    <a:lumMod val="75000"/>
                  </a:schemeClr>
                </a:solidFill>
              </a:rPr>
              <a:t> </a:t>
            </a:r>
            <a:endParaRPr lang="en-US" dirty="0"/>
          </a:p>
        </p:txBody>
      </p:sp>
      <p:sp>
        <p:nvSpPr>
          <p:cNvPr id="3" name="Content Placeholder 2"/>
          <p:cNvSpPr>
            <a:spLocks noGrp="1"/>
          </p:cNvSpPr>
          <p:nvPr>
            <p:ph idx="1"/>
          </p:nvPr>
        </p:nvSpPr>
        <p:spPr>
          <a:xfrm>
            <a:off x="810000" y="2057400"/>
            <a:ext cx="10563286" cy="4597399"/>
          </a:xfrm>
        </p:spPr>
        <p:txBody>
          <a:bodyPr>
            <a:normAutofit fontScale="25000" lnSpcReduction="2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sz="4000" dirty="0" smtClean="0"/>
          </a:p>
          <a:p>
            <a:pPr marL="0" indent="0">
              <a:buNone/>
            </a:pPr>
            <a:r>
              <a:rPr lang="en-US" sz="7200" b="1" dirty="0" smtClean="0">
                <a:solidFill>
                  <a:srgbClr val="00B0F0"/>
                </a:solidFill>
              </a:rPr>
              <a:t>Introduction </a:t>
            </a:r>
          </a:p>
          <a:p>
            <a:pPr algn="just"/>
            <a:r>
              <a:rPr lang="en-US" sz="7200" dirty="0" smtClean="0">
                <a:solidFill>
                  <a:schemeClr val="accent1">
                    <a:lumMod val="60000"/>
                    <a:lumOff val="40000"/>
                  </a:schemeClr>
                </a:solidFill>
              </a:rPr>
              <a:t>Sexuality  is quite normal  Phenomena  but depends on four factors</a:t>
            </a:r>
          </a:p>
          <a:p>
            <a:pPr marL="0" indent="0" algn="just">
              <a:buNone/>
            </a:pPr>
            <a:r>
              <a:rPr lang="en-US" sz="7200" dirty="0" smtClean="0">
                <a:solidFill>
                  <a:schemeClr val="accent1">
                    <a:lumMod val="60000"/>
                    <a:lumOff val="40000"/>
                  </a:schemeClr>
                </a:solidFill>
              </a:rPr>
              <a:t>-    Sexuality  identity </a:t>
            </a:r>
          </a:p>
          <a:p>
            <a:pPr algn="just">
              <a:buFontTx/>
              <a:buChar char="-"/>
            </a:pPr>
            <a:r>
              <a:rPr lang="en-US" sz="7200" dirty="0" smtClean="0">
                <a:solidFill>
                  <a:schemeClr val="accent1">
                    <a:lumMod val="60000"/>
                    <a:lumOff val="40000"/>
                  </a:schemeClr>
                </a:solidFill>
              </a:rPr>
              <a:t>Gender  identity</a:t>
            </a:r>
          </a:p>
          <a:p>
            <a:pPr algn="just">
              <a:buFontTx/>
              <a:buChar char="-"/>
            </a:pPr>
            <a:r>
              <a:rPr lang="en-US" sz="7200" dirty="0" smtClean="0">
                <a:solidFill>
                  <a:schemeClr val="accent1">
                    <a:lumMod val="60000"/>
                    <a:lumOff val="40000"/>
                  </a:schemeClr>
                </a:solidFill>
              </a:rPr>
              <a:t>Sexual orientation </a:t>
            </a:r>
          </a:p>
          <a:p>
            <a:pPr algn="just">
              <a:buFontTx/>
              <a:buChar char="-"/>
            </a:pPr>
            <a:r>
              <a:rPr lang="en-US" sz="7200" dirty="0" smtClean="0">
                <a:solidFill>
                  <a:schemeClr val="accent1">
                    <a:lumMod val="60000"/>
                    <a:lumOff val="40000"/>
                  </a:schemeClr>
                </a:solidFill>
              </a:rPr>
              <a:t>Sexual behavior  </a:t>
            </a:r>
          </a:p>
          <a:p>
            <a:pPr algn="just"/>
            <a:r>
              <a:rPr lang="en-US" sz="7200" dirty="0" smtClean="0">
                <a:solidFill>
                  <a:schemeClr val="accent1">
                    <a:lumMod val="60000"/>
                    <a:lumOff val="40000"/>
                  </a:schemeClr>
                </a:solidFill>
              </a:rPr>
              <a:t> Sigmund  Freud described that sexual activity and sexual learning in children was   </a:t>
            </a:r>
          </a:p>
          <a:p>
            <a:pPr marL="0" indent="0" algn="just">
              <a:buNone/>
            </a:pPr>
            <a:r>
              <a:rPr lang="en-US" sz="7200" dirty="0">
                <a:solidFill>
                  <a:schemeClr val="accent1">
                    <a:lumMod val="60000"/>
                    <a:lumOff val="40000"/>
                  </a:schemeClr>
                </a:solidFill>
              </a:rPr>
              <a:t> </a:t>
            </a:r>
            <a:r>
              <a:rPr lang="en-US" sz="7200" dirty="0" smtClean="0">
                <a:solidFill>
                  <a:schemeClr val="accent1">
                    <a:lumMod val="60000"/>
                    <a:lumOff val="40000"/>
                  </a:schemeClr>
                </a:solidFill>
              </a:rPr>
              <a:t>      unrecognized .  </a:t>
            </a:r>
          </a:p>
          <a:p>
            <a:pPr algn="just"/>
            <a:r>
              <a:rPr lang="en-US" sz="7200" dirty="0" smtClean="0">
                <a:solidFill>
                  <a:schemeClr val="accent1">
                    <a:lumMod val="60000"/>
                    <a:lumOff val="40000"/>
                  </a:schemeClr>
                </a:solidFill>
              </a:rPr>
              <a:t>Most Sexual learning experience in childhood occur without parents knowledge but   awareness of child  sex is very important factors in shaping personality development of the  child.</a:t>
            </a:r>
          </a:p>
          <a:p>
            <a:pPr algn="just"/>
            <a:r>
              <a:rPr lang="en-US" sz="7200" dirty="0">
                <a:solidFill>
                  <a:schemeClr val="accent1">
                    <a:lumMod val="60000"/>
                    <a:lumOff val="40000"/>
                  </a:schemeClr>
                </a:solidFill>
              </a:rPr>
              <a:t> </a:t>
            </a:r>
            <a:r>
              <a:rPr lang="en-US" sz="7200" dirty="0" smtClean="0">
                <a:solidFill>
                  <a:schemeClr val="accent1">
                    <a:lumMod val="60000"/>
                    <a:lumOff val="40000"/>
                  </a:schemeClr>
                </a:solidFill>
              </a:rPr>
              <a:t>School and Family  usually  share  the  responsibility of  providing  sexuality of education . </a:t>
            </a:r>
          </a:p>
          <a:p>
            <a:pPr marL="0" indent="0" algn="just">
              <a:buNone/>
            </a:pPr>
            <a:r>
              <a:rPr lang="en-US" sz="7200" dirty="0" smtClean="0">
                <a:solidFill>
                  <a:schemeClr val="accent1">
                    <a:lumMod val="60000"/>
                    <a:lumOff val="40000"/>
                  </a:schemeClr>
                </a:solidFill>
              </a:rPr>
              <a:t>          (Parent  - centered  &amp;  school  sexuality  education  program )</a:t>
            </a:r>
          </a:p>
          <a:p>
            <a:pPr marL="0" indent="0">
              <a:buNone/>
            </a:pPr>
            <a:r>
              <a:rPr lang="en-US" sz="4000" dirty="0" smtClean="0"/>
              <a:t>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p:txBody>
      </p:sp>
    </p:spTree>
    <p:extLst>
      <p:ext uri="{BB962C8B-B14F-4D97-AF65-F5344CB8AC3E}">
        <p14:creationId xmlns="" xmlns:p14="http://schemas.microsoft.com/office/powerpoint/2010/main" val="1847033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12" y="0"/>
            <a:ext cx="10563286" cy="1417638"/>
          </a:xfrm>
        </p:spPr>
        <p:txBody>
          <a:bodyPr/>
          <a:lstStyle/>
          <a:p>
            <a:r>
              <a:rPr lang="en-US" sz="2800" dirty="0" smtClean="0">
                <a:solidFill>
                  <a:schemeClr val="accent4">
                    <a:lumMod val="75000"/>
                  </a:schemeClr>
                </a:solidFill>
              </a:rPr>
              <a:t/>
            </a:r>
            <a:br>
              <a:rPr lang="en-US" sz="2800" dirty="0" smtClean="0">
                <a:solidFill>
                  <a:schemeClr val="accent4">
                    <a:lumMod val="75000"/>
                  </a:schemeClr>
                </a:solidFill>
              </a:rPr>
            </a:br>
            <a:r>
              <a:rPr lang="en-US" sz="2800" dirty="0">
                <a:solidFill>
                  <a:schemeClr val="accent4">
                    <a:lumMod val="75000"/>
                  </a:schemeClr>
                </a:solidFill>
              </a:rPr>
              <a:t/>
            </a:r>
            <a:br>
              <a:rPr lang="en-US" sz="2800" dirty="0">
                <a:solidFill>
                  <a:schemeClr val="accent4">
                    <a:lumMod val="75000"/>
                  </a:schemeClr>
                </a:solidFill>
              </a:rPr>
            </a:br>
            <a:r>
              <a:rPr lang="en-US" sz="2800" dirty="0" smtClean="0">
                <a:solidFill>
                  <a:schemeClr val="accent4">
                    <a:lumMod val="75000"/>
                  </a:schemeClr>
                </a:solidFill>
              </a:rPr>
              <a:t/>
            </a:r>
            <a:br>
              <a:rPr lang="en-US" sz="2800" dirty="0" smtClean="0">
                <a:solidFill>
                  <a:schemeClr val="accent4">
                    <a:lumMod val="75000"/>
                  </a:schemeClr>
                </a:solidFill>
              </a:rPr>
            </a:br>
            <a:r>
              <a:rPr lang="en-US" sz="2800" dirty="0">
                <a:solidFill>
                  <a:schemeClr val="accent4">
                    <a:lumMod val="75000"/>
                  </a:schemeClr>
                </a:solidFill>
              </a:rPr>
              <a:t/>
            </a:r>
            <a:br>
              <a:rPr lang="en-US" sz="2800" dirty="0">
                <a:solidFill>
                  <a:schemeClr val="accent4">
                    <a:lumMod val="75000"/>
                  </a:schemeClr>
                </a:solidFill>
              </a:rPr>
            </a:br>
            <a:r>
              <a:rPr lang="en-US" sz="2800" dirty="0" smtClean="0">
                <a:solidFill>
                  <a:schemeClr val="accent4">
                    <a:lumMod val="75000"/>
                  </a:schemeClr>
                </a:solidFill>
              </a:rPr>
              <a:t/>
            </a:r>
            <a:br>
              <a:rPr lang="en-US" sz="2800" dirty="0" smtClean="0">
                <a:solidFill>
                  <a:schemeClr val="accent4">
                    <a:lumMod val="75000"/>
                  </a:schemeClr>
                </a:solidFill>
              </a:rPr>
            </a:br>
            <a:r>
              <a:rPr lang="en-US" sz="2800" dirty="0">
                <a:solidFill>
                  <a:schemeClr val="accent4">
                    <a:lumMod val="75000"/>
                  </a:schemeClr>
                </a:solidFill>
              </a:rPr>
              <a:t/>
            </a:r>
            <a:br>
              <a:rPr lang="en-US" sz="2800" dirty="0">
                <a:solidFill>
                  <a:schemeClr val="accent4">
                    <a:lumMod val="75000"/>
                  </a:schemeClr>
                </a:solidFill>
              </a:rPr>
            </a:br>
            <a:r>
              <a:rPr lang="en-US" sz="2800" dirty="0" smtClean="0">
                <a:solidFill>
                  <a:schemeClr val="accent4">
                    <a:lumMod val="75000"/>
                  </a:schemeClr>
                </a:solidFill>
              </a:rPr>
              <a:t>       The  </a:t>
            </a:r>
            <a:r>
              <a:rPr lang="en-US" sz="2800" dirty="0">
                <a:solidFill>
                  <a:schemeClr val="accent4">
                    <a:lumMod val="75000"/>
                  </a:schemeClr>
                </a:solidFill>
              </a:rPr>
              <a:t>Role  of Parents in Shaping and  Improving    </a:t>
            </a:r>
            <a:br>
              <a:rPr lang="en-US" sz="2800" dirty="0">
                <a:solidFill>
                  <a:schemeClr val="accent4">
                    <a:lumMod val="75000"/>
                  </a:schemeClr>
                </a:solidFill>
              </a:rPr>
            </a:br>
            <a:r>
              <a:rPr lang="en-US" sz="2800" dirty="0">
                <a:solidFill>
                  <a:schemeClr val="accent4">
                    <a:lumMod val="75000"/>
                  </a:schemeClr>
                </a:solidFill>
              </a:rPr>
              <a:t>                </a:t>
            </a:r>
            <a:r>
              <a:rPr lang="en-US" sz="2800" dirty="0" smtClean="0">
                <a:solidFill>
                  <a:schemeClr val="accent4">
                    <a:lumMod val="75000"/>
                  </a:schemeClr>
                </a:solidFill>
              </a:rPr>
              <a:t>      Sexual </a:t>
            </a:r>
            <a:r>
              <a:rPr lang="en-US" sz="2800" dirty="0">
                <a:solidFill>
                  <a:schemeClr val="accent4">
                    <a:lumMod val="75000"/>
                  </a:schemeClr>
                </a:solidFill>
              </a:rPr>
              <a:t>Health of Children </a:t>
            </a:r>
            <a:r>
              <a:rPr lang="en-US" sz="2800" dirty="0" smtClean="0">
                <a:solidFill>
                  <a:schemeClr val="accent4">
                    <a:lumMod val="75000"/>
                  </a:schemeClr>
                </a:solidFill>
              </a:rPr>
              <a:t/>
            </a:r>
            <a:br>
              <a:rPr lang="en-US" sz="2800" dirty="0" smtClean="0">
                <a:solidFill>
                  <a:schemeClr val="accent4">
                    <a:lumMod val="75000"/>
                  </a:schemeClr>
                </a:solidFill>
              </a:rPr>
            </a:br>
            <a:endParaRPr lang="en-US" sz="2800" dirty="0"/>
          </a:p>
        </p:txBody>
      </p:sp>
      <p:sp>
        <p:nvSpPr>
          <p:cNvPr id="3" name="Content Placeholder 2"/>
          <p:cNvSpPr>
            <a:spLocks noGrp="1"/>
          </p:cNvSpPr>
          <p:nvPr>
            <p:ph idx="1"/>
          </p:nvPr>
        </p:nvSpPr>
        <p:spPr/>
        <p:txBody>
          <a:bodyPr>
            <a:normAutofit/>
          </a:bodyPr>
          <a:lstStyle/>
          <a:p>
            <a:r>
              <a:rPr lang="en-US" sz="6000" dirty="0" smtClean="0">
                <a:solidFill>
                  <a:srgbClr val="FF0000"/>
                </a:solidFill>
              </a:rPr>
              <a:t>Thank you </a:t>
            </a:r>
            <a:endParaRPr lang="en-US" sz="6000" dirty="0">
              <a:solidFill>
                <a:srgbClr val="FF0000"/>
              </a:solidFill>
            </a:endParaRPr>
          </a:p>
        </p:txBody>
      </p:sp>
    </p:spTree>
    <p:extLst>
      <p:ext uri="{BB962C8B-B14F-4D97-AF65-F5344CB8AC3E}">
        <p14:creationId xmlns="" xmlns:p14="http://schemas.microsoft.com/office/powerpoint/2010/main" val="3199524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chemeClr val="accent4">
                    <a:lumMod val="75000"/>
                  </a:schemeClr>
                </a:solidFill>
              </a:rPr>
              <a:t>        The  </a:t>
            </a:r>
            <a:r>
              <a:rPr lang="en-US" sz="2800" dirty="0">
                <a:solidFill>
                  <a:schemeClr val="accent4">
                    <a:lumMod val="75000"/>
                  </a:schemeClr>
                </a:solidFill>
              </a:rPr>
              <a:t>Role  of Parents in Shaping and  Improving    </a:t>
            </a:r>
            <a:br>
              <a:rPr lang="en-US" sz="2800" dirty="0">
                <a:solidFill>
                  <a:schemeClr val="accent4">
                    <a:lumMod val="75000"/>
                  </a:schemeClr>
                </a:solidFill>
              </a:rPr>
            </a:br>
            <a:r>
              <a:rPr lang="en-US" sz="2800" dirty="0">
                <a:solidFill>
                  <a:schemeClr val="accent4">
                    <a:lumMod val="75000"/>
                  </a:schemeClr>
                </a:solidFill>
              </a:rPr>
              <a:t>                Sexual Health </a:t>
            </a:r>
            <a:r>
              <a:rPr lang="en-US" sz="2800" dirty="0" smtClean="0">
                <a:solidFill>
                  <a:schemeClr val="accent4">
                    <a:lumMod val="75000"/>
                  </a:schemeClr>
                </a:solidFill>
              </a:rPr>
              <a:t>of Children </a:t>
            </a:r>
            <a:endParaRPr lang="en-US" sz="2800" dirty="0"/>
          </a:p>
        </p:txBody>
      </p:sp>
      <p:sp>
        <p:nvSpPr>
          <p:cNvPr id="3" name="Content Placeholder 2"/>
          <p:cNvSpPr>
            <a:spLocks noGrp="1"/>
          </p:cNvSpPr>
          <p:nvPr>
            <p:ph idx="1"/>
          </p:nvPr>
        </p:nvSpPr>
        <p:spPr>
          <a:xfrm>
            <a:off x="666312" y="2247687"/>
            <a:ext cx="10554574" cy="3636511"/>
          </a:xfrm>
        </p:spPr>
        <p:txBody>
          <a:bodyPr>
            <a:normAutofit/>
          </a:bodyPr>
          <a:lstStyle/>
          <a:p>
            <a:pPr marL="0" indent="0" algn="just">
              <a:buNone/>
            </a:pPr>
            <a:r>
              <a:rPr lang="en-US" b="1" dirty="0">
                <a:solidFill>
                  <a:srgbClr val="00B0F0"/>
                </a:solidFill>
              </a:rPr>
              <a:t>(</a:t>
            </a:r>
            <a:r>
              <a:rPr lang="en-US" b="1" dirty="0" smtClean="0">
                <a:solidFill>
                  <a:srgbClr val="00B0F0"/>
                </a:solidFill>
              </a:rPr>
              <a:t>WHO)</a:t>
            </a:r>
          </a:p>
          <a:p>
            <a:pPr marL="0" indent="0" algn="just">
              <a:buNone/>
            </a:pPr>
            <a:r>
              <a:rPr lang="en-US" dirty="0">
                <a:solidFill>
                  <a:schemeClr val="accent1">
                    <a:lumMod val="60000"/>
                    <a:lumOff val="40000"/>
                  </a:schemeClr>
                </a:solidFill>
              </a:rPr>
              <a:t> </a:t>
            </a:r>
            <a:r>
              <a:rPr lang="en-US" dirty="0" smtClean="0">
                <a:solidFill>
                  <a:schemeClr val="accent1">
                    <a:lumMod val="60000"/>
                    <a:lumOff val="40000"/>
                  </a:schemeClr>
                </a:solidFill>
              </a:rPr>
              <a:t>Has stated that sexuality is an integral part of the personality of everyone man , women and child. It is basic need and aspect of human being that can not be separated form other aspects of life and influence, thoughts, feelings and action and interaction and thereby our mental and physical  health. </a:t>
            </a:r>
          </a:p>
          <a:p>
            <a:pPr marL="0" indent="0" algn="just">
              <a:buNone/>
            </a:pPr>
            <a:endParaRPr lang="en-US" b="1" dirty="0" smtClean="0">
              <a:solidFill>
                <a:srgbClr val="00B0F0"/>
              </a:solidFill>
            </a:endParaRPr>
          </a:p>
          <a:p>
            <a:pPr marL="0" indent="0" algn="just">
              <a:buNone/>
            </a:pPr>
            <a:r>
              <a:rPr lang="en-US" b="1" dirty="0" smtClean="0">
                <a:solidFill>
                  <a:srgbClr val="00B0F0"/>
                </a:solidFill>
              </a:rPr>
              <a:t>UNESCO </a:t>
            </a:r>
            <a:r>
              <a:rPr lang="en-US" b="1" dirty="0">
                <a:solidFill>
                  <a:srgbClr val="00B0F0"/>
                </a:solidFill>
              </a:rPr>
              <a:t>( 2009 </a:t>
            </a:r>
            <a:r>
              <a:rPr lang="en-US" b="1" dirty="0" smtClean="0">
                <a:solidFill>
                  <a:srgbClr val="00B0F0"/>
                </a:solidFill>
              </a:rPr>
              <a:t>)</a:t>
            </a:r>
            <a:endParaRPr lang="en-US" dirty="0" smtClean="0">
              <a:solidFill>
                <a:schemeClr val="accent1">
                  <a:lumMod val="60000"/>
                  <a:lumOff val="40000"/>
                </a:schemeClr>
              </a:solidFill>
            </a:endParaRPr>
          </a:p>
          <a:p>
            <a:pPr marL="0" indent="0" algn="just">
              <a:buNone/>
            </a:pPr>
            <a:r>
              <a:rPr lang="en-US" dirty="0" smtClean="0">
                <a:solidFill>
                  <a:schemeClr val="accent1">
                    <a:lumMod val="60000"/>
                    <a:lumOff val="40000"/>
                  </a:schemeClr>
                </a:solidFill>
              </a:rPr>
              <a:t>Children and young people equipped with knowledge, skills and values  to make  responsible  choice about  their  sexual  and  social  relationship , one  of the most effective way  to improve  sexual  health  for  Adolescents  and  young  people . </a:t>
            </a:r>
            <a:endParaRPr lang="en-US" b="1" dirty="0">
              <a:solidFill>
                <a:srgbClr val="00B0F0"/>
              </a:solidFill>
            </a:endParaRPr>
          </a:p>
        </p:txBody>
      </p:sp>
    </p:spTree>
    <p:extLst>
      <p:ext uri="{BB962C8B-B14F-4D97-AF65-F5344CB8AC3E}">
        <p14:creationId xmlns="" xmlns:p14="http://schemas.microsoft.com/office/powerpoint/2010/main" val="2362616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1278226"/>
          </a:xfrm>
        </p:spPr>
        <p:txBody>
          <a:bodyPr/>
          <a:lstStyle/>
          <a:p>
            <a:r>
              <a:rPr lang="en-US" dirty="0" smtClean="0"/>
              <a:t> </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endParaRPr lang="en-US" b="1" dirty="0" smtClean="0">
              <a:solidFill>
                <a:srgbClr val="00B0F0"/>
              </a:solidFill>
            </a:endParaRPr>
          </a:p>
          <a:p>
            <a:pPr marL="0" indent="0">
              <a:buNone/>
            </a:pPr>
            <a:endParaRPr lang="en-US" b="1" dirty="0">
              <a:solidFill>
                <a:srgbClr val="00B0F0"/>
              </a:solidFill>
            </a:endParaRPr>
          </a:p>
          <a:p>
            <a:pPr marL="0" indent="0">
              <a:buNone/>
            </a:pPr>
            <a:r>
              <a:rPr lang="en-US" sz="3800" b="1" dirty="0" smtClean="0">
                <a:solidFill>
                  <a:srgbClr val="00B0F0"/>
                </a:solidFill>
              </a:rPr>
              <a:t>      The Out Line of the  presentation </a:t>
            </a:r>
            <a:endParaRPr lang="en-US" sz="3800" b="1" dirty="0" smtClean="0">
              <a:solidFill>
                <a:schemeClr val="accent1">
                  <a:lumMod val="60000"/>
                  <a:lumOff val="40000"/>
                </a:schemeClr>
              </a:solidFill>
            </a:endParaRPr>
          </a:p>
          <a:p>
            <a:r>
              <a:rPr lang="en-US" sz="3300" dirty="0" smtClean="0">
                <a:solidFill>
                  <a:schemeClr val="accent1">
                    <a:lumMod val="60000"/>
                    <a:lumOff val="40000"/>
                  </a:schemeClr>
                </a:solidFill>
              </a:rPr>
              <a:t> Parental sex education  is  primarily  personality development  of child</a:t>
            </a:r>
            <a:r>
              <a:rPr lang="en-US" sz="3300" dirty="0">
                <a:solidFill>
                  <a:schemeClr val="accent1">
                    <a:lumMod val="60000"/>
                    <a:lumOff val="40000"/>
                  </a:schemeClr>
                </a:solidFill>
              </a:rPr>
              <a:t> </a:t>
            </a:r>
            <a:r>
              <a:rPr lang="en-US" sz="3300" dirty="0" smtClean="0">
                <a:solidFill>
                  <a:schemeClr val="accent1">
                    <a:lumMod val="60000"/>
                    <a:lumOff val="40000"/>
                  </a:schemeClr>
                </a:solidFill>
              </a:rPr>
              <a:t>&amp; shape  </a:t>
            </a:r>
            <a:r>
              <a:rPr lang="en-US" sz="3300" dirty="0">
                <a:solidFill>
                  <a:schemeClr val="accent1">
                    <a:lumMod val="60000"/>
                    <a:lumOff val="40000"/>
                  </a:schemeClr>
                </a:solidFill>
              </a:rPr>
              <a:t>their </a:t>
            </a:r>
            <a:r>
              <a:rPr lang="en-US" sz="3300" dirty="0" smtClean="0">
                <a:solidFill>
                  <a:schemeClr val="accent1">
                    <a:lumMod val="60000"/>
                    <a:lumOff val="40000"/>
                  </a:schemeClr>
                </a:solidFill>
              </a:rPr>
              <a:t> </a:t>
            </a:r>
          </a:p>
          <a:p>
            <a:pPr marL="0" indent="0">
              <a:buNone/>
            </a:pPr>
            <a:r>
              <a:rPr lang="en-US" sz="3300" dirty="0" smtClean="0">
                <a:solidFill>
                  <a:schemeClr val="accent1">
                    <a:lumMod val="60000"/>
                    <a:lumOff val="40000"/>
                  </a:schemeClr>
                </a:solidFill>
              </a:rPr>
              <a:t>      values, when, what, how to tell  their children about sexuality, puberty</a:t>
            </a:r>
            <a:r>
              <a:rPr lang="en-US" sz="3300" dirty="0">
                <a:solidFill>
                  <a:schemeClr val="accent1">
                    <a:lumMod val="60000"/>
                    <a:lumOff val="40000"/>
                  </a:schemeClr>
                </a:solidFill>
              </a:rPr>
              <a:t> </a:t>
            </a:r>
            <a:r>
              <a:rPr lang="en-US" sz="3300" dirty="0" smtClean="0">
                <a:solidFill>
                  <a:schemeClr val="accent1">
                    <a:lumMod val="60000"/>
                    <a:lumOff val="40000"/>
                  </a:schemeClr>
                </a:solidFill>
              </a:rPr>
              <a:t>&amp; reproduction</a:t>
            </a:r>
          </a:p>
          <a:p>
            <a:r>
              <a:rPr lang="en-US" sz="3300" dirty="0" smtClean="0">
                <a:solidFill>
                  <a:schemeClr val="accent1">
                    <a:lumMod val="60000"/>
                    <a:lumOff val="40000"/>
                  </a:schemeClr>
                </a:solidFill>
              </a:rPr>
              <a:t>To  protect the child  from Innocent act </a:t>
            </a:r>
          </a:p>
          <a:p>
            <a:r>
              <a:rPr lang="en-US" sz="3300" dirty="0" smtClean="0">
                <a:solidFill>
                  <a:schemeClr val="accent1">
                    <a:lumMod val="60000"/>
                    <a:lumOff val="40000"/>
                  </a:schemeClr>
                </a:solidFill>
              </a:rPr>
              <a:t>To  keep up family values </a:t>
            </a:r>
          </a:p>
          <a:p>
            <a:r>
              <a:rPr lang="en-US" sz="3300" dirty="0" smtClean="0">
                <a:solidFill>
                  <a:schemeClr val="accent1">
                    <a:lumMod val="60000"/>
                    <a:lumOff val="40000"/>
                  </a:schemeClr>
                </a:solidFill>
              </a:rPr>
              <a:t>To make sound decision about sex and relationship </a:t>
            </a:r>
          </a:p>
          <a:p>
            <a:r>
              <a:rPr lang="en-US" sz="3300" dirty="0" smtClean="0">
                <a:solidFill>
                  <a:schemeClr val="accent1">
                    <a:lumMod val="60000"/>
                    <a:lumOff val="40000"/>
                  </a:schemeClr>
                </a:solidFill>
              </a:rPr>
              <a:t>To have insight  to recognize situation  that might  turn risky  or violent </a:t>
            </a:r>
          </a:p>
          <a:p>
            <a:r>
              <a:rPr lang="en-US" sz="3300" dirty="0" smtClean="0">
                <a:solidFill>
                  <a:schemeClr val="accent1">
                    <a:lumMod val="60000"/>
                    <a:lumOff val="40000"/>
                  </a:schemeClr>
                </a:solidFill>
              </a:rPr>
              <a:t>To know  how  to protect sex  and  safe  sex  </a:t>
            </a:r>
            <a:endParaRPr lang="en-US" sz="3300" dirty="0">
              <a:solidFill>
                <a:schemeClr val="accent1">
                  <a:lumMod val="60000"/>
                  <a:lumOff val="40000"/>
                </a:schemeClr>
              </a:solidFill>
            </a:endParaRPr>
          </a:p>
          <a:p>
            <a:r>
              <a:rPr lang="en-US" sz="3300" dirty="0" smtClean="0">
                <a:solidFill>
                  <a:schemeClr val="accent1">
                    <a:lumMod val="60000"/>
                    <a:lumOff val="40000"/>
                  </a:schemeClr>
                </a:solidFill>
              </a:rPr>
              <a:t>To know how avoid them , how to deal with them if do arise </a:t>
            </a:r>
          </a:p>
          <a:p>
            <a:endParaRPr lang="en-US" dirty="0" smtClean="0">
              <a:solidFill>
                <a:schemeClr val="accent1">
                  <a:lumMod val="60000"/>
                  <a:lumOff val="40000"/>
                </a:schemeClr>
              </a:solidFill>
            </a:endParaRPr>
          </a:p>
          <a:p>
            <a:endParaRPr lang="en-US" b="1" dirty="0" smtClean="0">
              <a:solidFill>
                <a:schemeClr val="accent1">
                  <a:lumMod val="60000"/>
                  <a:lumOff val="40000"/>
                </a:schemeClr>
              </a:solidFill>
            </a:endParaRPr>
          </a:p>
          <a:p>
            <a:endParaRPr lang="en-US" dirty="0"/>
          </a:p>
        </p:txBody>
      </p:sp>
      <p:sp>
        <p:nvSpPr>
          <p:cNvPr id="4" name="Rectangle 3"/>
          <p:cNvSpPr/>
          <p:nvPr/>
        </p:nvSpPr>
        <p:spPr>
          <a:xfrm>
            <a:off x="818712" y="771307"/>
            <a:ext cx="8871388" cy="954107"/>
          </a:xfrm>
          <a:prstGeom prst="rect">
            <a:avLst/>
          </a:prstGeom>
        </p:spPr>
        <p:txBody>
          <a:bodyPr wrap="square">
            <a:spAutoFit/>
          </a:bodyPr>
          <a:lstStyle/>
          <a:p>
            <a:r>
              <a:rPr lang="en-US" dirty="0">
                <a:solidFill>
                  <a:schemeClr val="accent4">
                    <a:lumMod val="75000"/>
                  </a:schemeClr>
                </a:solidFill>
              </a:rPr>
              <a:t> </a:t>
            </a:r>
            <a:r>
              <a:rPr lang="en-US" sz="2800" b="1" dirty="0">
                <a:solidFill>
                  <a:schemeClr val="accent4">
                    <a:lumMod val="75000"/>
                  </a:schemeClr>
                </a:solidFill>
              </a:rPr>
              <a:t>The  Role </a:t>
            </a:r>
            <a:r>
              <a:rPr lang="en-US" sz="2800" b="1" dirty="0" smtClean="0">
                <a:solidFill>
                  <a:schemeClr val="accent4">
                    <a:lumMod val="75000"/>
                  </a:schemeClr>
                </a:solidFill>
              </a:rPr>
              <a:t>of </a:t>
            </a:r>
            <a:r>
              <a:rPr lang="en-US" sz="2800" b="1" dirty="0">
                <a:solidFill>
                  <a:schemeClr val="accent4">
                    <a:lumMod val="75000"/>
                  </a:schemeClr>
                </a:solidFill>
              </a:rPr>
              <a:t>Parents in Shaping and  Improving    </a:t>
            </a:r>
            <a:br>
              <a:rPr lang="en-US" sz="2800" b="1" dirty="0">
                <a:solidFill>
                  <a:schemeClr val="accent4">
                    <a:lumMod val="75000"/>
                  </a:schemeClr>
                </a:solidFill>
              </a:rPr>
            </a:br>
            <a:r>
              <a:rPr lang="en-US" sz="2800" b="1" dirty="0">
                <a:solidFill>
                  <a:schemeClr val="accent4">
                    <a:lumMod val="75000"/>
                  </a:schemeClr>
                </a:solidFill>
              </a:rPr>
              <a:t>                Sexual Health of Children </a:t>
            </a:r>
            <a:endParaRPr lang="en-US" sz="2800" b="1" dirty="0"/>
          </a:p>
        </p:txBody>
      </p:sp>
    </p:spTree>
    <p:extLst>
      <p:ext uri="{BB962C8B-B14F-4D97-AF65-F5344CB8AC3E}">
        <p14:creationId xmlns="" xmlns:p14="http://schemas.microsoft.com/office/powerpoint/2010/main" val="786914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chemeClr val="accent4">
                    <a:lumMod val="75000"/>
                  </a:schemeClr>
                </a:solidFill>
              </a:rPr>
              <a:t>               The  </a:t>
            </a:r>
            <a:r>
              <a:rPr lang="en-US" sz="2800" dirty="0">
                <a:solidFill>
                  <a:schemeClr val="accent4">
                    <a:lumMod val="75000"/>
                  </a:schemeClr>
                </a:solidFill>
              </a:rPr>
              <a:t>Role  of Parents in Shaping and  Improving    </a:t>
            </a:r>
            <a:br>
              <a:rPr lang="en-US" sz="2800" dirty="0">
                <a:solidFill>
                  <a:schemeClr val="accent4">
                    <a:lumMod val="75000"/>
                  </a:schemeClr>
                </a:solidFill>
              </a:rPr>
            </a:br>
            <a:r>
              <a:rPr lang="en-US" sz="2800" dirty="0">
                <a:solidFill>
                  <a:schemeClr val="accent4">
                    <a:lumMod val="75000"/>
                  </a:schemeClr>
                </a:solidFill>
              </a:rPr>
              <a:t>                </a:t>
            </a:r>
            <a:r>
              <a:rPr lang="en-US" sz="2800" dirty="0" smtClean="0">
                <a:solidFill>
                  <a:schemeClr val="accent4">
                    <a:lumMod val="75000"/>
                  </a:schemeClr>
                </a:solidFill>
              </a:rPr>
              <a:t>          Sexual </a:t>
            </a:r>
            <a:r>
              <a:rPr lang="en-US" sz="2800" dirty="0">
                <a:solidFill>
                  <a:schemeClr val="accent4">
                    <a:lumMod val="75000"/>
                  </a:schemeClr>
                </a:solidFill>
              </a:rPr>
              <a:t>Health of Children</a:t>
            </a:r>
            <a:endParaRPr lang="en-US" sz="2800" dirty="0"/>
          </a:p>
        </p:txBody>
      </p:sp>
      <p:sp>
        <p:nvSpPr>
          <p:cNvPr id="3" name="Content Placeholder 2"/>
          <p:cNvSpPr>
            <a:spLocks noGrp="1"/>
          </p:cNvSpPr>
          <p:nvPr>
            <p:ph idx="1"/>
          </p:nvPr>
        </p:nvSpPr>
        <p:spPr>
          <a:xfrm>
            <a:off x="818712" y="2006601"/>
            <a:ext cx="10554574" cy="4127500"/>
          </a:xfrm>
        </p:spPr>
        <p:txBody>
          <a:bodyPr>
            <a:normAutofit fontScale="25000" lnSpcReduction="20000"/>
          </a:bodyPr>
          <a:lstStyle/>
          <a:p>
            <a:endParaRPr lang="en-US" b="1" dirty="0" smtClean="0">
              <a:solidFill>
                <a:srgbClr val="00B0F0"/>
              </a:solidFill>
            </a:endParaRPr>
          </a:p>
          <a:p>
            <a:endParaRPr lang="en-US" b="1" dirty="0">
              <a:solidFill>
                <a:srgbClr val="00B0F0"/>
              </a:solidFill>
            </a:endParaRPr>
          </a:p>
          <a:p>
            <a:pPr marL="0" indent="0">
              <a:buNone/>
            </a:pPr>
            <a:endParaRPr lang="en-US" b="1" dirty="0" smtClean="0">
              <a:solidFill>
                <a:srgbClr val="00B0F0"/>
              </a:solidFill>
            </a:endParaRPr>
          </a:p>
          <a:p>
            <a:pPr marL="0" indent="0">
              <a:buNone/>
            </a:pPr>
            <a:endParaRPr lang="en-US" b="1" dirty="0" smtClean="0">
              <a:solidFill>
                <a:srgbClr val="00B0F0"/>
              </a:solidFill>
            </a:endParaRPr>
          </a:p>
          <a:p>
            <a:pPr marL="0" indent="0">
              <a:buNone/>
            </a:pPr>
            <a:endParaRPr lang="en-US" b="1" dirty="0">
              <a:solidFill>
                <a:srgbClr val="00B0F0"/>
              </a:solidFill>
            </a:endParaRPr>
          </a:p>
          <a:p>
            <a:pPr marL="0" indent="0">
              <a:buNone/>
            </a:pPr>
            <a:endParaRPr lang="en-US" b="1" dirty="0" smtClean="0">
              <a:solidFill>
                <a:srgbClr val="00B0F0"/>
              </a:solidFill>
            </a:endParaRPr>
          </a:p>
          <a:p>
            <a:pPr marL="0" indent="0">
              <a:buNone/>
            </a:pPr>
            <a:r>
              <a:rPr lang="en-US" sz="7200" b="1" dirty="0" smtClean="0">
                <a:solidFill>
                  <a:srgbClr val="00B0F0"/>
                </a:solidFill>
              </a:rPr>
              <a:t>Literature  Analysis</a:t>
            </a:r>
          </a:p>
          <a:p>
            <a:pPr marL="0" indent="0">
              <a:buNone/>
            </a:pPr>
            <a:endParaRPr lang="en-US" b="1" dirty="0" smtClean="0">
              <a:solidFill>
                <a:srgbClr val="00B0F0"/>
              </a:solidFill>
            </a:endParaRPr>
          </a:p>
          <a:p>
            <a:r>
              <a:rPr lang="en-US" sz="6200" dirty="0" smtClean="0">
                <a:solidFill>
                  <a:srgbClr val="92D050"/>
                </a:solidFill>
              </a:rPr>
              <a:t> </a:t>
            </a:r>
            <a:r>
              <a:rPr lang="en-US" sz="8000" dirty="0" err="1" smtClean="0">
                <a:solidFill>
                  <a:srgbClr val="92D050"/>
                </a:solidFill>
              </a:rPr>
              <a:t>Colarosis</a:t>
            </a:r>
            <a:r>
              <a:rPr lang="en-US" sz="8000" dirty="0" smtClean="0">
                <a:solidFill>
                  <a:srgbClr val="92D050"/>
                </a:solidFill>
              </a:rPr>
              <a:t>  et al (2014) adequate  sexuality education  fundaments  attitudes, belief ,  behavior  and values , being laid  out  from  early  childhood  and  through the contribution  of  families. </a:t>
            </a:r>
            <a:endParaRPr lang="en-US" sz="8000" dirty="0">
              <a:solidFill>
                <a:srgbClr val="92D050"/>
              </a:solidFill>
            </a:endParaRPr>
          </a:p>
          <a:p>
            <a:pPr marL="0" indent="0">
              <a:buNone/>
            </a:pPr>
            <a:endParaRPr lang="en-US" sz="6200" dirty="0" smtClean="0">
              <a:solidFill>
                <a:srgbClr val="92D050"/>
              </a:solidFill>
            </a:endParaRPr>
          </a:p>
          <a:p>
            <a:r>
              <a:rPr lang="en-US" sz="8000" dirty="0" smtClean="0">
                <a:solidFill>
                  <a:srgbClr val="92D050"/>
                </a:solidFill>
              </a:rPr>
              <a:t>Studies  Walker ( 2004 ) and  Goldman (2008) indicated  that  parents  although willingly take  on the task of  educating  their children  about sexuality , they might  also   frequently  need  support,  information , motivation  and strategies  that  might  help  them to attain optimum results  in  reduced sexual  risk  behavior  in children. </a:t>
            </a:r>
          </a:p>
          <a:p>
            <a:endParaRPr lang="en-US" dirty="0" smtClean="0">
              <a:solidFill>
                <a:srgbClr val="00B0F0"/>
              </a:solidFill>
            </a:endParaRPr>
          </a:p>
          <a:p>
            <a:endParaRPr lang="en-US" b="1" dirty="0">
              <a:solidFill>
                <a:srgbClr val="92D050"/>
              </a:solidFill>
            </a:endParaRPr>
          </a:p>
          <a:p>
            <a:endParaRPr lang="en-US" b="1" dirty="0" smtClean="0">
              <a:solidFill>
                <a:srgbClr val="00B0F0"/>
              </a:solidFill>
            </a:endParaRPr>
          </a:p>
          <a:p>
            <a:endParaRPr lang="en-US" b="1" dirty="0">
              <a:solidFill>
                <a:srgbClr val="00B0F0"/>
              </a:solidFill>
            </a:endParaRPr>
          </a:p>
          <a:p>
            <a:endParaRPr lang="en-US" b="1" dirty="0" smtClean="0">
              <a:solidFill>
                <a:srgbClr val="00B0F0"/>
              </a:solidFill>
            </a:endParaRPr>
          </a:p>
          <a:p>
            <a:endParaRPr lang="en-US" b="1" dirty="0">
              <a:solidFill>
                <a:srgbClr val="00B0F0"/>
              </a:solidFill>
            </a:endParaRPr>
          </a:p>
          <a:p>
            <a:endParaRPr lang="en-US" b="1" dirty="0" smtClean="0">
              <a:solidFill>
                <a:srgbClr val="00B0F0"/>
              </a:solidFill>
            </a:endParaRPr>
          </a:p>
          <a:p>
            <a:endParaRPr lang="en-US" b="1" dirty="0">
              <a:solidFill>
                <a:srgbClr val="00B0F0"/>
              </a:solidFill>
            </a:endParaRPr>
          </a:p>
          <a:p>
            <a:endParaRPr lang="en-US" b="1" dirty="0" smtClean="0">
              <a:solidFill>
                <a:srgbClr val="00B0F0"/>
              </a:solidFill>
            </a:endParaRPr>
          </a:p>
        </p:txBody>
      </p:sp>
    </p:spTree>
    <p:extLst>
      <p:ext uri="{BB962C8B-B14F-4D97-AF65-F5344CB8AC3E}">
        <p14:creationId xmlns="" xmlns:p14="http://schemas.microsoft.com/office/powerpoint/2010/main" val="4081668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75000"/>
                  </a:schemeClr>
                </a:solidFill>
              </a:rPr>
              <a:t>        </a:t>
            </a:r>
            <a:r>
              <a:rPr lang="en-US" sz="2800" dirty="0">
                <a:solidFill>
                  <a:schemeClr val="accent4">
                    <a:lumMod val="75000"/>
                  </a:schemeClr>
                </a:solidFill>
              </a:rPr>
              <a:t>The  Role  of Parents in Shaping and  Improving    </a:t>
            </a:r>
            <a:br>
              <a:rPr lang="en-US" sz="2800" dirty="0">
                <a:solidFill>
                  <a:schemeClr val="accent4">
                    <a:lumMod val="75000"/>
                  </a:schemeClr>
                </a:solidFill>
              </a:rPr>
            </a:br>
            <a:r>
              <a:rPr lang="en-US" sz="2800" dirty="0">
                <a:solidFill>
                  <a:schemeClr val="accent4">
                    <a:lumMod val="75000"/>
                  </a:schemeClr>
                </a:solidFill>
              </a:rPr>
              <a:t>                          Sexual Health of Children</a:t>
            </a:r>
            <a:endParaRPr lang="en-US" sz="2800" dirty="0"/>
          </a:p>
        </p:txBody>
      </p:sp>
      <p:sp>
        <p:nvSpPr>
          <p:cNvPr id="3" name="Content Placeholder 2"/>
          <p:cNvSpPr>
            <a:spLocks noGrp="1"/>
          </p:cNvSpPr>
          <p:nvPr>
            <p:ph idx="1"/>
          </p:nvPr>
        </p:nvSpPr>
        <p:spPr>
          <a:xfrm>
            <a:off x="818712" y="2222287"/>
            <a:ext cx="10554574" cy="3949913"/>
          </a:xfrm>
        </p:spPr>
        <p:txBody>
          <a:bodyPr>
            <a:normAutofit lnSpcReduction="10000"/>
          </a:bodyPr>
          <a:lstStyle/>
          <a:p>
            <a:r>
              <a:rPr lang="en-US" b="1" dirty="0" smtClean="0">
                <a:solidFill>
                  <a:srgbClr val="00B0F0"/>
                </a:solidFill>
              </a:rPr>
              <a:t>Sexuality  Information  and Education  Council  of the  United  States (  SIECUS  2004 )     guide  Suggest that  Topic for  sex  education  for  age  of  5 to  18 years  follows .</a:t>
            </a:r>
          </a:p>
          <a:p>
            <a:pPr>
              <a:buAutoNum type="arabicPeriod"/>
            </a:pPr>
            <a:r>
              <a:rPr lang="en-US" dirty="0" smtClean="0">
                <a:solidFill>
                  <a:srgbClr val="92D050"/>
                </a:solidFill>
              </a:rPr>
              <a:t>Human  development (  Sexual  and reproductive  Anatomy, Physiology,  puberty,  body image, sexual orientation  and  Gender  Identity)</a:t>
            </a:r>
          </a:p>
          <a:p>
            <a:pPr>
              <a:buAutoNum type="arabicPeriod"/>
            </a:pPr>
            <a:r>
              <a:rPr lang="en-US" dirty="0" smtClean="0">
                <a:solidFill>
                  <a:srgbClr val="92D050"/>
                </a:solidFill>
              </a:rPr>
              <a:t>Relationship ( Family, Friendship , love , dating , marriage , raising children and  life time  commitments)</a:t>
            </a:r>
          </a:p>
          <a:p>
            <a:pPr>
              <a:buAutoNum type="arabicPeriod"/>
            </a:pPr>
            <a:r>
              <a:rPr lang="en-US" dirty="0" smtClean="0">
                <a:solidFill>
                  <a:srgbClr val="92D050"/>
                </a:solidFill>
              </a:rPr>
              <a:t>Personal skills (  Values, decision  making ,  communication, assertiveness )</a:t>
            </a:r>
          </a:p>
          <a:p>
            <a:pPr>
              <a:buAutoNum type="arabicPeriod"/>
            </a:pPr>
            <a:r>
              <a:rPr lang="en-US" dirty="0" smtClean="0">
                <a:solidFill>
                  <a:srgbClr val="92D050"/>
                </a:solidFill>
              </a:rPr>
              <a:t>Sexual behavior ( Sexuality thoughts, masturbation ,   Sexual  fantasy,  sex dysfunction )</a:t>
            </a:r>
          </a:p>
          <a:p>
            <a:pPr>
              <a:buAutoNum type="arabicPeriod"/>
            </a:pPr>
            <a:r>
              <a:rPr lang="en-US" dirty="0" smtClean="0">
                <a:solidFill>
                  <a:srgbClr val="92D050"/>
                </a:solidFill>
              </a:rPr>
              <a:t>Sexual Health ( Pregnancy ,  abortion ,  contraceptives , Sexually  Transmitted  Disease </a:t>
            </a:r>
          </a:p>
          <a:p>
            <a:pPr marL="0" indent="0">
              <a:buNone/>
            </a:pPr>
            <a:r>
              <a:rPr lang="en-US" dirty="0" smtClean="0">
                <a:solidFill>
                  <a:srgbClr val="92D050"/>
                </a:solidFill>
              </a:rPr>
              <a:t>     HIV &amp;AIDS , sexual  abuse,  assault , violence  and  Harassment )</a:t>
            </a:r>
          </a:p>
          <a:p>
            <a:pPr marL="0" indent="0">
              <a:buNone/>
            </a:pPr>
            <a:r>
              <a:rPr lang="en-US" dirty="0" smtClean="0">
                <a:solidFill>
                  <a:srgbClr val="92D050"/>
                </a:solidFill>
              </a:rPr>
              <a:t>6. Society &amp; culture ( sexuality and society , sexuality and the law , religion ,  media )</a:t>
            </a:r>
            <a:endParaRPr lang="en-US" dirty="0">
              <a:solidFill>
                <a:srgbClr val="92D050"/>
              </a:solidFill>
            </a:endParaRPr>
          </a:p>
        </p:txBody>
      </p:sp>
    </p:spTree>
    <p:extLst>
      <p:ext uri="{BB962C8B-B14F-4D97-AF65-F5344CB8AC3E}">
        <p14:creationId xmlns="" xmlns:p14="http://schemas.microsoft.com/office/powerpoint/2010/main" val="1144896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       Parents and School  Partnership </a:t>
            </a:r>
            <a:endParaRPr lang="en-US" dirty="0">
              <a:solidFill>
                <a:srgbClr val="7030A0"/>
              </a:solidFill>
            </a:endParaRPr>
          </a:p>
        </p:txBody>
      </p:sp>
      <p:sp>
        <p:nvSpPr>
          <p:cNvPr id="3" name="Content Placeholder 2"/>
          <p:cNvSpPr>
            <a:spLocks noGrp="1"/>
          </p:cNvSpPr>
          <p:nvPr>
            <p:ph idx="1"/>
          </p:nvPr>
        </p:nvSpPr>
        <p:spPr/>
        <p:txBody>
          <a:bodyPr/>
          <a:lstStyle/>
          <a:p>
            <a:r>
              <a:rPr lang="en-US" dirty="0" smtClean="0">
                <a:solidFill>
                  <a:srgbClr val="92D050"/>
                </a:solidFill>
              </a:rPr>
              <a:t>Most of the  study shows that  parents wants  their  children  to be  well informed  about  sex, sexual health  and  relationship  through  education  at school </a:t>
            </a:r>
          </a:p>
          <a:p>
            <a:r>
              <a:rPr lang="en-US" dirty="0" smtClean="0">
                <a:solidFill>
                  <a:srgbClr val="92D050"/>
                </a:solidFill>
              </a:rPr>
              <a:t>Parents  want  to be  kept  informed  about  the program </a:t>
            </a:r>
          </a:p>
          <a:p>
            <a:r>
              <a:rPr lang="en-US" dirty="0" smtClean="0">
                <a:solidFill>
                  <a:srgbClr val="92D050"/>
                </a:solidFill>
              </a:rPr>
              <a:t>Parent  want to  assured that  educator  should  be qualified  to do their job </a:t>
            </a:r>
          </a:p>
          <a:p>
            <a:r>
              <a:rPr lang="en-US" dirty="0" smtClean="0">
                <a:solidFill>
                  <a:srgbClr val="92D050"/>
                </a:solidFill>
              </a:rPr>
              <a:t>School  need  to take  an active role  in  providing  written communication  about  sex education  and  open meeting  with  parents.</a:t>
            </a:r>
            <a:endParaRPr lang="en-US" dirty="0">
              <a:solidFill>
                <a:srgbClr val="92D050"/>
              </a:solidFill>
            </a:endParaRPr>
          </a:p>
        </p:txBody>
      </p:sp>
    </p:spTree>
    <p:extLst>
      <p:ext uri="{BB962C8B-B14F-4D97-AF65-F5344CB8AC3E}">
        <p14:creationId xmlns="" xmlns:p14="http://schemas.microsoft.com/office/powerpoint/2010/main" val="1731799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        How Parents Communicate </a:t>
            </a:r>
            <a:endParaRPr lang="en-US" dirty="0">
              <a:solidFill>
                <a:srgbClr val="7030A0"/>
              </a:solidFill>
            </a:endParaRPr>
          </a:p>
        </p:txBody>
      </p:sp>
      <p:sp>
        <p:nvSpPr>
          <p:cNvPr id="3" name="Content Placeholder 2"/>
          <p:cNvSpPr>
            <a:spLocks noGrp="1"/>
          </p:cNvSpPr>
          <p:nvPr>
            <p:ph idx="1"/>
          </p:nvPr>
        </p:nvSpPr>
        <p:spPr/>
        <p:txBody>
          <a:bodyPr/>
          <a:lstStyle/>
          <a:p>
            <a:r>
              <a:rPr lang="en-US" dirty="0" smtClean="0">
                <a:solidFill>
                  <a:schemeClr val="accent1">
                    <a:lumMod val="60000"/>
                    <a:lumOff val="40000"/>
                  </a:schemeClr>
                </a:solidFill>
              </a:rPr>
              <a:t>Parents  should be very confident  about discussing  sexual issues </a:t>
            </a:r>
          </a:p>
          <a:p>
            <a:r>
              <a:rPr lang="en-US" dirty="0" smtClean="0">
                <a:solidFill>
                  <a:schemeClr val="accent1">
                    <a:lumMod val="60000"/>
                    <a:lumOff val="40000"/>
                  </a:schemeClr>
                </a:solidFill>
              </a:rPr>
              <a:t>Father  tend  avoid  taking  part in sex education </a:t>
            </a:r>
          </a:p>
          <a:p>
            <a:r>
              <a:rPr lang="en-US" dirty="0" smtClean="0">
                <a:solidFill>
                  <a:schemeClr val="accent1">
                    <a:lumMod val="60000"/>
                    <a:lumOff val="40000"/>
                  </a:schemeClr>
                </a:solidFill>
              </a:rPr>
              <a:t>Mothers are more  likely to  talk  about </a:t>
            </a:r>
            <a:r>
              <a:rPr lang="en-US" dirty="0">
                <a:solidFill>
                  <a:schemeClr val="accent1">
                    <a:lumMod val="60000"/>
                    <a:lumOff val="40000"/>
                  </a:schemeClr>
                </a:solidFill>
              </a:rPr>
              <a:t> </a:t>
            </a:r>
            <a:r>
              <a:rPr lang="en-US" dirty="0" smtClean="0">
                <a:solidFill>
                  <a:schemeClr val="accent1">
                    <a:lumMod val="60000"/>
                    <a:lumOff val="40000"/>
                  </a:schemeClr>
                </a:solidFill>
              </a:rPr>
              <a:t>emotional and psychological  aspects  of sex </a:t>
            </a:r>
          </a:p>
          <a:p>
            <a:r>
              <a:rPr lang="en-US" dirty="0" smtClean="0">
                <a:solidFill>
                  <a:schemeClr val="accent1">
                    <a:lumMod val="60000"/>
                    <a:lumOff val="40000"/>
                  </a:schemeClr>
                </a:solidFill>
              </a:rPr>
              <a:t>Mother  talk  more about  sex  to their daughter  than their son </a:t>
            </a:r>
          </a:p>
          <a:p>
            <a:r>
              <a:rPr lang="en-US" dirty="0" smtClean="0">
                <a:solidFill>
                  <a:schemeClr val="accent1">
                    <a:lumMod val="60000"/>
                    <a:lumOff val="40000"/>
                  </a:schemeClr>
                </a:solidFill>
              </a:rPr>
              <a:t>Parents tend to show embarrassed or awkward language  when talking  to their child  about sex for  example  avoid eye contact. </a:t>
            </a:r>
          </a:p>
          <a:p>
            <a:r>
              <a:rPr lang="en-US" dirty="0" smtClean="0">
                <a:solidFill>
                  <a:schemeClr val="accent1">
                    <a:lumMod val="60000"/>
                    <a:lumOff val="40000"/>
                  </a:schemeClr>
                </a:solidFill>
              </a:rPr>
              <a:t>Parents  confine their topic  to the  mechanics  and  biology of sex ,  tend to omit  topic like  Masturbation , Homosexuality  and Orgasms.</a:t>
            </a:r>
            <a:endParaRPr lang="en-US" dirty="0">
              <a:solidFill>
                <a:schemeClr val="accent1">
                  <a:lumMod val="60000"/>
                  <a:lumOff val="40000"/>
                </a:schemeClr>
              </a:solidFill>
            </a:endParaRPr>
          </a:p>
        </p:txBody>
      </p:sp>
    </p:spTree>
    <p:extLst>
      <p:ext uri="{BB962C8B-B14F-4D97-AF65-F5344CB8AC3E}">
        <p14:creationId xmlns="" xmlns:p14="http://schemas.microsoft.com/office/powerpoint/2010/main" val="16515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7030A0"/>
                </a:solidFill>
              </a:rPr>
              <a:t>Successful  Communication </a:t>
            </a:r>
            <a:endParaRPr lang="en-US" dirty="0">
              <a:solidFill>
                <a:srgbClr val="7030A0"/>
              </a:solidFill>
            </a:endParaRPr>
          </a:p>
        </p:txBody>
      </p:sp>
      <p:sp>
        <p:nvSpPr>
          <p:cNvPr id="3" name="Content Placeholder 2"/>
          <p:cNvSpPr>
            <a:spLocks noGrp="1"/>
          </p:cNvSpPr>
          <p:nvPr>
            <p:ph idx="1"/>
          </p:nvPr>
        </p:nvSpPr>
        <p:spPr/>
        <p:txBody>
          <a:bodyPr/>
          <a:lstStyle/>
          <a:p>
            <a:r>
              <a:rPr lang="en-US" dirty="0" smtClean="0">
                <a:solidFill>
                  <a:schemeClr val="accent1">
                    <a:lumMod val="60000"/>
                    <a:lumOff val="40000"/>
                  </a:schemeClr>
                </a:solidFill>
              </a:rPr>
              <a:t>Families should  talk openly about sexual  issues and  share  certain traits </a:t>
            </a:r>
            <a:endParaRPr lang="en-US" dirty="0">
              <a:solidFill>
                <a:schemeClr val="accent1">
                  <a:lumMod val="60000"/>
                  <a:lumOff val="40000"/>
                </a:schemeClr>
              </a:solidFill>
            </a:endParaRPr>
          </a:p>
          <a:p>
            <a:r>
              <a:rPr lang="en-US" dirty="0" smtClean="0">
                <a:solidFill>
                  <a:schemeClr val="accent1">
                    <a:lumMod val="60000"/>
                    <a:lumOff val="40000"/>
                  </a:schemeClr>
                </a:solidFill>
              </a:rPr>
              <a:t> Parents are good listeners</a:t>
            </a:r>
          </a:p>
          <a:p>
            <a:r>
              <a:rPr lang="en-US" dirty="0" smtClean="0">
                <a:solidFill>
                  <a:schemeClr val="accent1">
                    <a:lumMod val="60000"/>
                    <a:lumOff val="40000"/>
                  </a:schemeClr>
                </a:solidFill>
              </a:rPr>
              <a:t>Child  is allowed to have  opinions about  sexual issues  with out  fear  or  punished </a:t>
            </a:r>
          </a:p>
          <a:p>
            <a:r>
              <a:rPr lang="en-US" dirty="0" smtClean="0">
                <a:solidFill>
                  <a:schemeClr val="accent1">
                    <a:lumMod val="60000"/>
                    <a:lumOff val="40000"/>
                  </a:schemeClr>
                </a:solidFill>
              </a:rPr>
              <a:t>Child feels listened to , understood  and supported  by their parents </a:t>
            </a:r>
          </a:p>
          <a:p>
            <a:r>
              <a:rPr lang="en-US" dirty="0" smtClean="0">
                <a:solidFill>
                  <a:schemeClr val="accent1">
                    <a:lumMod val="60000"/>
                    <a:lumOff val="40000"/>
                  </a:schemeClr>
                </a:solidFill>
              </a:rPr>
              <a:t>Parents don’t  insist  that the child stick to strict  and standard of behavior </a:t>
            </a:r>
          </a:p>
          <a:p>
            <a:r>
              <a:rPr lang="en-US" dirty="0" smtClean="0">
                <a:solidFill>
                  <a:schemeClr val="accent1">
                    <a:lumMod val="60000"/>
                    <a:lumOff val="40000"/>
                  </a:schemeClr>
                </a:solidFill>
              </a:rPr>
              <a:t>Pre pare your self, plan ahead,  smaller , frequent  conversation, two – way discussion, not lecture and friendly  chat. </a:t>
            </a:r>
            <a:endParaRPr lang="en-US" dirty="0">
              <a:solidFill>
                <a:schemeClr val="accent1">
                  <a:lumMod val="60000"/>
                  <a:lumOff val="40000"/>
                </a:schemeClr>
              </a:solidFill>
            </a:endParaRPr>
          </a:p>
        </p:txBody>
      </p:sp>
    </p:spTree>
    <p:extLst>
      <p:ext uri="{BB962C8B-B14F-4D97-AF65-F5344CB8AC3E}">
        <p14:creationId xmlns="" xmlns:p14="http://schemas.microsoft.com/office/powerpoint/2010/main" val="16568531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98D1675B-7325-48AD-994B-0DEF3379A98D}"/>
    </a:ext>
  </a:extLst>
</a:theme>
</file>

<file path=docProps/app.xml><?xml version="1.0" encoding="utf-8"?>
<Properties xmlns="http://schemas.openxmlformats.org/officeDocument/2006/extended-properties" xmlns:vt="http://schemas.openxmlformats.org/officeDocument/2006/docPropsVTypes">
  <Template>TM03457503[[fn=Quotable]]</Template>
  <TotalTime>716</TotalTime>
  <Words>1321</Words>
  <Application>Microsoft Office PowerPoint</Application>
  <PresentationFormat>Custom</PresentationFormat>
  <Paragraphs>187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Quotable</vt:lpstr>
      <vt:lpstr>              Parental Sex Education  Program   </vt:lpstr>
      <vt:lpstr>            The Role of Parents in Shaping and Improving                     Sexual Health of Children  </vt:lpstr>
      <vt:lpstr>        The  Role  of Parents in Shaping and  Improving                     Sexual Health of Children </vt:lpstr>
      <vt:lpstr> </vt:lpstr>
      <vt:lpstr>               The  Role  of Parents in Shaping and  Improving                               Sexual Health of Children</vt:lpstr>
      <vt:lpstr>        The  Role  of Parents in Shaping and  Improving                               Sexual Health of Children</vt:lpstr>
      <vt:lpstr>       Parents and School  Partnership </vt:lpstr>
      <vt:lpstr>        How Parents Communicate </vt:lpstr>
      <vt:lpstr>         Successful  Communication </vt:lpstr>
      <vt:lpstr>        Avoid  the conversation </vt:lpstr>
      <vt:lpstr>Sexual Motivation and Hormones </vt:lpstr>
      <vt:lpstr>                    Puberty </vt:lpstr>
      <vt:lpstr>                      Pregnancy  Process</vt:lpstr>
      <vt:lpstr>             Normal  sexuality </vt:lpstr>
      <vt:lpstr>                    Sexual  Disorders </vt:lpstr>
      <vt:lpstr>              Hyper Sexuality </vt:lpstr>
      <vt:lpstr> Role of  Parents  Sexuality of Health  </vt:lpstr>
      <vt:lpstr> Recommendation </vt:lpstr>
      <vt:lpstr> Reference </vt:lpstr>
      <vt:lpstr>             The  Role  of Parents in Shaping and  Improving                           Sexual Health of Children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Parental  Sex Education  Program</dc:title>
  <dc:creator>alshifa</dc:creator>
  <cp:lastModifiedBy>library</cp:lastModifiedBy>
  <cp:revision>103</cp:revision>
  <dcterms:created xsi:type="dcterms:W3CDTF">2017-12-11T06:50:09Z</dcterms:created>
  <dcterms:modified xsi:type="dcterms:W3CDTF">2021-03-29T06:26:03Z</dcterms:modified>
</cp:coreProperties>
</file>