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C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5802" y="482930"/>
            <a:ext cx="469239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934" y="1663573"/>
            <a:ext cx="8914130" cy="364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C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117" y="613613"/>
            <a:ext cx="6683883" cy="703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6000" dirty="0" smtClean="0">
                <a:solidFill>
                  <a:srgbClr val="000000"/>
                </a:solidFill>
              </a:rPr>
              <a:t>Constipation</a:t>
            </a:r>
            <a:r>
              <a:rPr lang="en-IN" sz="6000" dirty="0" smtClean="0">
                <a:solidFill>
                  <a:srgbClr val="000000"/>
                </a:solidFill>
              </a:rPr>
              <a:t/>
            </a:r>
            <a:br>
              <a:rPr lang="en-IN" sz="6000" dirty="0" smtClean="0">
                <a:solidFill>
                  <a:srgbClr val="000000"/>
                </a:solidFill>
              </a:rPr>
            </a:br>
            <a:r>
              <a:rPr lang="en-IN" sz="6000" dirty="0">
                <a:solidFill>
                  <a:srgbClr val="000000"/>
                </a:solidFill>
              </a:rPr>
              <a:t/>
            </a:r>
            <a:br>
              <a:rPr lang="en-IN" sz="6000" dirty="0">
                <a:solidFill>
                  <a:srgbClr val="000000"/>
                </a:solidFill>
              </a:rPr>
            </a:br>
            <a:r>
              <a:rPr lang="en-IN" sz="6000" dirty="0" smtClean="0">
                <a:solidFill>
                  <a:srgbClr val="000000"/>
                </a:solidFill>
              </a:rPr>
              <a:t/>
            </a:r>
            <a:br>
              <a:rPr lang="en-IN" sz="6000" dirty="0" smtClean="0">
                <a:solidFill>
                  <a:srgbClr val="000000"/>
                </a:solidFill>
              </a:rPr>
            </a:br>
            <a:r>
              <a:rPr lang="en-IN" sz="6000" dirty="0">
                <a:solidFill>
                  <a:srgbClr val="000000"/>
                </a:solidFill>
              </a:rPr>
              <a:t/>
            </a:r>
            <a:br>
              <a:rPr lang="en-IN" sz="6000" dirty="0">
                <a:solidFill>
                  <a:srgbClr val="000000"/>
                </a:solidFill>
              </a:rPr>
            </a:br>
            <a:r>
              <a:rPr lang="en-IN" sz="6000" dirty="0" smtClean="0">
                <a:solidFill>
                  <a:srgbClr val="000000"/>
                </a:solidFill>
              </a:rPr>
              <a:t>                   </a:t>
            </a:r>
            <a:r>
              <a:rPr lang="en-IN" sz="3200" dirty="0" smtClean="0">
                <a:solidFill>
                  <a:srgbClr val="000000"/>
                </a:solidFill>
              </a:rPr>
              <a:t>By,</a:t>
            </a:r>
            <a:br>
              <a:rPr lang="en-IN" sz="3200" dirty="0" smtClean="0">
                <a:solidFill>
                  <a:srgbClr val="000000"/>
                </a:solidFill>
              </a:rPr>
            </a:br>
            <a:r>
              <a:rPr lang="en-IN" sz="3200" dirty="0" err="1" smtClean="0">
                <a:solidFill>
                  <a:srgbClr val="000000"/>
                </a:solidFill>
              </a:rPr>
              <a:t>Kapu</a:t>
            </a:r>
            <a:r>
              <a:rPr lang="en-IN" sz="3200" dirty="0">
                <a:solidFill>
                  <a:srgbClr val="000000"/>
                </a:solidFill>
              </a:rPr>
              <a:t> </a:t>
            </a:r>
            <a:r>
              <a:rPr lang="en-IN" sz="3200" dirty="0" err="1" smtClean="0">
                <a:solidFill>
                  <a:srgbClr val="000000"/>
                </a:solidFill>
              </a:rPr>
              <a:t>Manjula</a:t>
            </a:r>
            <a:r>
              <a:rPr lang="en-IN" sz="3200" dirty="0" smtClean="0">
                <a:solidFill>
                  <a:srgbClr val="000000"/>
                </a:solidFill>
              </a:rPr>
              <a:t/>
            </a:r>
            <a:br>
              <a:rPr lang="en-IN" sz="3200" dirty="0" smtClean="0">
                <a:solidFill>
                  <a:srgbClr val="000000"/>
                </a:solidFill>
              </a:rPr>
            </a:br>
            <a:r>
              <a:rPr lang="en-IN" sz="3200" dirty="0" smtClean="0">
                <a:solidFill>
                  <a:srgbClr val="000000"/>
                </a:solidFill>
              </a:rPr>
              <a:t>Assistant </a:t>
            </a:r>
            <a:r>
              <a:rPr lang="en-IN" sz="3200" dirty="0" err="1" smtClean="0">
                <a:solidFill>
                  <a:srgbClr val="000000"/>
                </a:solidFill>
              </a:rPr>
              <a:t>Pofessor</a:t>
            </a:r>
            <a:r>
              <a:rPr lang="en-IN" sz="3200" dirty="0" smtClean="0">
                <a:solidFill>
                  <a:srgbClr val="000000"/>
                </a:solidFill>
              </a:rPr>
              <a:t/>
            </a:r>
            <a:br>
              <a:rPr lang="en-IN" sz="3200" dirty="0" smtClean="0">
                <a:solidFill>
                  <a:srgbClr val="000000"/>
                </a:solidFill>
              </a:rPr>
            </a:br>
            <a:r>
              <a:rPr lang="en-IN" sz="3200" dirty="0">
                <a:solidFill>
                  <a:srgbClr val="000000"/>
                </a:solidFill>
              </a:rPr>
              <a:t/>
            </a:r>
            <a:br>
              <a:rPr lang="en-IN" sz="3200" dirty="0">
                <a:solidFill>
                  <a:srgbClr val="000000"/>
                </a:solidFill>
              </a:rPr>
            </a:br>
            <a:r>
              <a:rPr lang="en-IN" sz="6000" dirty="0" smtClean="0">
                <a:solidFill>
                  <a:srgbClr val="000000"/>
                </a:solidFill>
              </a:rPr>
              <a:t>              </a:t>
            </a:r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-152400" y="594292"/>
            <a:ext cx="4260524" cy="4525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9301" y="345694"/>
            <a:ext cx="35680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Other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causes</a:t>
            </a:r>
          </a:p>
        </p:txBody>
      </p:sp>
      <p:sp>
        <p:nvSpPr>
          <p:cNvPr id="3" name="object 3"/>
          <p:cNvSpPr/>
          <p:nvPr/>
        </p:nvSpPr>
        <p:spPr>
          <a:xfrm>
            <a:off x="2801747" y="1006728"/>
            <a:ext cx="3540760" cy="0"/>
          </a:xfrm>
          <a:custGeom>
            <a:avLst/>
            <a:gdLst/>
            <a:ahLst/>
            <a:cxnLst/>
            <a:rect l="l" t="t" r="r" b="b"/>
            <a:pathLst>
              <a:path w="3540760">
                <a:moveTo>
                  <a:pt x="0" y="0"/>
                </a:moveTo>
                <a:lnTo>
                  <a:pt x="3540252" y="0"/>
                </a:lnTo>
              </a:path>
            </a:pathLst>
          </a:custGeom>
          <a:ln w="59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268625"/>
            <a:ext cx="6741159" cy="51473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Imaginary</a:t>
            </a:r>
            <a:r>
              <a:rPr sz="4000" b="1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constipation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Irritable bowel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syndrome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10" dirty="0">
                <a:latin typeface="Arial"/>
                <a:cs typeface="Arial"/>
              </a:rPr>
              <a:t>Poor bowel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habits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Hormonal disturbances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Pregnancy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Fissures and</a:t>
            </a:r>
            <a:r>
              <a:rPr sz="4000" b="1" spc="-6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hemorrhoids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Mechanical compression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32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421" y="1146803"/>
            <a:ext cx="1574427" cy="2465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7236" y="301498"/>
            <a:ext cx="4594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What Can You</a:t>
            </a:r>
            <a:r>
              <a:rPr sz="4000" spc="-5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Do?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289682" y="901572"/>
            <a:ext cx="4564380" cy="0"/>
          </a:xfrm>
          <a:custGeom>
            <a:avLst/>
            <a:gdLst/>
            <a:ahLst/>
            <a:cxnLst/>
            <a:rect l="l" t="t" r="r" b="b"/>
            <a:pathLst>
              <a:path w="4564380">
                <a:moveTo>
                  <a:pt x="0" y="0"/>
                </a:moveTo>
                <a:lnTo>
                  <a:pt x="4564380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8375" y="1266990"/>
            <a:ext cx="5111115" cy="537083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Eat </a:t>
            </a:r>
            <a:r>
              <a:rPr sz="4000" b="1" spc="-10" dirty="0">
                <a:latin typeface="Arial"/>
                <a:cs typeface="Arial"/>
              </a:rPr>
              <a:t>more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fiber</a:t>
            </a:r>
            <a:endParaRPr sz="40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885"/>
              </a:spcBef>
            </a:pPr>
            <a:r>
              <a:rPr sz="3600" spc="50" dirty="0">
                <a:latin typeface="Arial"/>
                <a:cs typeface="Arial"/>
              </a:rPr>
              <a:t>–</a:t>
            </a:r>
            <a:r>
              <a:rPr sz="3600" b="1" spc="50" dirty="0">
                <a:latin typeface="Arial"/>
                <a:cs typeface="Arial"/>
              </a:rPr>
              <a:t>More </a:t>
            </a:r>
            <a:r>
              <a:rPr sz="3600" b="1" dirty="0">
                <a:latin typeface="Arial"/>
                <a:cs typeface="Arial"/>
              </a:rPr>
              <a:t>beans, </a:t>
            </a:r>
            <a:r>
              <a:rPr sz="3600" b="1" spc="-5" dirty="0">
                <a:latin typeface="Arial"/>
                <a:cs typeface="Arial"/>
              </a:rPr>
              <a:t>whole  grains </a:t>
            </a:r>
            <a:r>
              <a:rPr sz="3600" b="1" dirty="0">
                <a:latin typeface="Arial"/>
                <a:cs typeface="Arial"/>
              </a:rPr>
              <a:t>and </a:t>
            </a:r>
            <a:r>
              <a:rPr sz="3600" b="1" spc="-5" dirty="0">
                <a:latin typeface="Arial"/>
                <a:cs typeface="Arial"/>
              </a:rPr>
              <a:t>bran  </a:t>
            </a:r>
            <a:r>
              <a:rPr sz="3600" b="1" dirty="0">
                <a:latin typeface="Arial"/>
                <a:cs typeface="Arial"/>
              </a:rPr>
              <a:t>cereals, </a:t>
            </a:r>
            <a:r>
              <a:rPr sz="3600" b="1" spc="-5" dirty="0">
                <a:latin typeface="Arial"/>
                <a:cs typeface="Arial"/>
              </a:rPr>
              <a:t>fresh</a:t>
            </a:r>
            <a:r>
              <a:rPr sz="3600" b="1" spc="-8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fruits,  vegetables</a:t>
            </a:r>
            <a:endParaRPr sz="3600">
              <a:latin typeface="Arial"/>
              <a:cs typeface="Arial"/>
            </a:endParaRPr>
          </a:p>
          <a:p>
            <a:pPr marL="756285" marR="80010" indent="-287020">
              <a:lnSpc>
                <a:spcPct val="100000"/>
              </a:lnSpc>
              <a:spcBef>
                <a:spcPts val="865"/>
              </a:spcBef>
            </a:pPr>
            <a:r>
              <a:rPr sz="3600" spc="40" dirty="0">
                <a:latin typeface="Arial"/>
                <a:cs typeface="Arial"/>
              </a:rPr>
              <a:t>–</a:t>
            </a:r>
            <a:r>
              <a:rPr sz="3600" b="1" spc="40" dirty="0">
                <a:latin typeface="Arial"/>
                <a:cs typeface="Arial"/>
              </a:rPr>
              <a:t>Limit </a:t>
            </a:r>
            <a:r>
              <a:rPr sz="3600" b="1" dirty="0">
                <a:latin typeface="Arial"/>
                <a:cs typeface="Arial"/>
              </a:rPr>
              <a:t>foods with no  </a:t>
            </a:r>
            <a:r>
              <a:rPr sz="3600" b="1" spc="-5" dirty="0">
                <a:latin typeface="Arial"/>
                <a:cs typeface="Arial"/>
              </a:rPr>
              <a:t>fiber (cheese,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meat,  sweets, processed  foods)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95" y="3366562"/>
            <a:ext cx="3024777" cy="3457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064" y="345694"/>
            <a:ext cx="5057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What Can You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Do?</a:t>
            </a:r>
          </a:p>
        </p:txBody>
      </p:sp>
      <p:sp>
        <p:nvSpPr>
          <p:cNvPr id="3" name="object 3"/>
          <p:cNvSpPr/>
          <p:nvPr/>
        </p:nvSpPr>
        <p:spPr>
          <a:xfrm>
            <a:off x="2056510" y="1006728"/>
            <a:ext cx="5029200" cy="0"/>
          </a:xfrm>
          <a:custGeom>
            <a:avLst/>
            <a:gdLst/>
            <a:ahLst/>
            <a:cxnLst/>
            <a:rect l="l" t="t" r="r" b="b"/>
            <a:pathLst>
              <a:path w="5029200">
                <a:moveTo>
                  <a:pt x="0" y="0"/>
                </a:moveTo>
                <a:lnTo>
                  <a:pt x="5029200" y="0"/>
                </a:lnTo>
              </a:path>
            </a:pathLst>
          </a:custGeom>
          <a:ln w="59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109" y="1752565"/>
            <a:ext cx="2340631" cy="3509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4594" y="1162558"/>
            <a:ext cx="5712460" cy="4526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4986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4000" b="1" spc="-5" dirty="0">
                <a:latin typeface="Arial"/>
                <a:cs typeface="Arial"/>
              </a:rPr>
              <a:t>Drink more water and  other </a:t>
            </a:r>
            <a:r>
              <a:rPr sz="4000" b="1" dirty="0">
                <a:latin typeface="Arial"/>
                <a:cs typeface="Arial"/>
              </a:rPr>
              <a:t>liquids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5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– </a:t>
            </a:r>
            <a:r>
              <a:rPr sz="3200" b="1" dirty="0">
                <a:latin typeface="Arial"/>
                <a:cs typeface="Arial"/>
              </a:rPr>
              <a:t>Be sure to drink at </a:t>
            </a:r>
            <a:r>
              <a:rPr sz="3200" b="1" spc="-5" dirty="0">
                <a:latin typeface="Arial"/>
                <a:cs typeface="Arial"/>
              </a:rPr>
              <a:t>least</a:t>
            </a:r>
            <a:r>
              <a:rPr sz="3200" b="1" spc="-5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8  to 10 glasses of water  everyday</a:t>
            </a:r>
            <a:endParaRPr sz="3200">
              <a:latin typeface="Arial"/>
              <a:cs typeface="Arial"/>
            </a:endParaRPr>
          </a:p>
          <a:p>
            <a:pPr marL="756285" marR="271780" indent="-287020">
              <a:lnSpc>
                <a:spcPct val="100000"/>
              </a:lnSpc>
              <a:spcBef>
                <a:spcPts val="860"/>
              </a:spcBef>
            </a:pPr>
            <a:r>
              <a:rPr sz="3600" spc="30" dirty="0">
                <a:latin typeface="Arial"/>
                <a:cs typeface="Arial"/>
              </a:rPr>
              <a:t>–</a:t>
            </a:r>
            <a:r>
              <a:rPr sz="3600" b="1" spc="30" dirty="0">
                <a:latin typeface="Arial"/>
                <a:cs typeface="Arial"/>
              </a:rPr>
              <a:t>Liquid </a:t>
            </a:r>
            <a:r>
              <a:rPr sz="3600" b="1" spc="-5" dirty="0">
                <a:latin typeface="Arial"/>
                <a:cs typeface="Arial"/>
              </a:rPr>
              <a:t>helps </a:t>
            </a:r>
            <a:r>
              <a:rPr sz="3600" b="1" dirty="0">
                <a:latin typeface="Arial"/>
                <a:cs typeface="Arial"/>
              </a:rPr>
              <a:t>keep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the  </a:t>
            </a:r>
            <a:r>
              <a:rPr sz="3600" b="1" dirty="0">
                <a:latin typeface="Arial"/>
                <a:cs typeface="Arial"/>
              </a:rPr>
              <a:t>stool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soft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6510" y="968628"/>
            <a:ext cx="5029200" cy="0"/>
          </a:xfrm>
          <a:custGeom>
            <a:avLst/>
            <a:gdLst/>
            <a:ahLst/>
            <a:cxnLst/>
            <a:rect l="l" t="t" r="r" b="b"/>
            <a:pathLst>
              <a:path w="5029200">
                <a:moveTo>
                  <a:pt x="0" y="0"/>
                </a:moveTo>
                <a:lnTo>
                  <a:pt x="5029200" y="0"/>
                </a:lnTo>
              </a:path>
            </a:pathLst>
          </a:custGeom>
          <a:ln w="5943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44064" y="125323"/>
            <a:ext cx="6636384" cy="30740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4400" b="1" dirty="0">
                <a:solidFill>
                  <a:srgbClr val="000099"/>
                </a:solidFill>
                <a:latin typeface="Arial"/>
                <a:cs typeface="Arial"/>
              </a:rPr>
              <a:t>What Can You</a:t>
            </a:r>
            <a:r>
              <a:rPr sz="44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99"/>
                </a:solidFill>
                <a:latin typeface="Arial"/>
                <a:cs typeface="Arial"/>
              </a:rPr>
              <a:t>Do?</a:t>
            </a:r>
            <a:endParaRPr sz="4400">
              <a:latin typeface="Arial"/>
              <a:cs typeface="Arial"/>
            </a:endParaRPr>
          </a:p>
          <a:p>
            <a:pPr marL="3267710" marR="5080" indent="-343535">
              <a:lnSpc>
                <a:spcPct val="100000"/>
              </a:lnSpc>
              <a:spcBef>
                <a:spcPts val="1440"/>
              </a:spcBef>
            </a:pPr>
            <a:r>
              <a:rPr sz="4400" b="1" dirty="0">
                <a:solidFill>
                  <a:srgbClr val="990033"/>
                </a:solidFill>
                <a:latin typeface="Arial"/>
                <a:cs typeface="Arial"/>
              </a:rPr>
              <a:t>Become</a:t>
            </a:r>
            <a:r>
              <a:rPr sz="4400" b="1" spc="-8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990033"/>
                </a:solidFill>
                <a:latin typeface="Arial"/>
                <a:cs typeface="Arial"/>
              </a:rPr>
              <a:t>more  physically  active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6755" y="4273310"/>
            <a:ext cx="2818765" cy="1288415"/>
          </a:xfrm>
          <a:custGeom>
            <a:avLst/>
            <a:gdLst/>
            <a:ahLst/>
            <a:cxnLst/>
            <a:rect l="l" t="t" r="r" b="b"/>
            <a:pathLst>
              <a:path w="2818765" h="1288414">
                <a:moveTo>
                  <a:pt x="0" y="1288262"/>
                </a:moveTo>
                <a:lnTo>
                  <a:pt x="2818743" y="1288262"/>
                </a:lnTo>
                <a:lnTo>
                  <a:pt x="2818743" y="0"/>
                </a:lnTo>
                <a:lnTo>
                  <a:pt x="0" y="0"/>
                </a:lnTo>
                <a:lnTo>
                  <a:pt x="0" y="1288262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6755" y="4795471"/>
            <a:ext cx="2819400" cy="754380"/>
          </a:xfrm>
          <a:custGeom>
            <a:avLst/>
            <a:gdLst/>
            <a:ahLst/>
            <a:cxnLst/>
            <a:rect l="l" t="t" r="r" b="b"/>
            <a:pathLst>
              <a:path w="2819400" h="754379">
                <a:moveTo>
                  <a:pt x="0" y="0"/>
                </a:moveTo>
                <a:lnTo>
                  <a:pt x="0" y="443550"/>
                </a:lnTo>
                <a:lnTo>
                  <a:pt x="2818779" y="754018"/>
                </a:lnTo>
                <a:lnTo>
                  <a:pt x="2818779" y="270163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6755" y="5158355"/>
            <a:ext cx="2819400" cy="1395095"/>
          </a:xfrm>
          <a:custGeom>
            <a:avLst/>
            <a:gdLst/>
            <a:ahLst/>
            <a:cxnLst/>
            <a:rect l="l" t="t" r="r" b="b"/>
            <a:pathLst>
              <a:path w="2819400" h="1395095">
                <a:moveTo>
                  <a:pt x="0" y="0"/>
                </a:moveTo>
                <a:lnTo>
                  <a:pt x="0" y="1394844"/>
                </a:lnTo>
                <a:lnTo>
                  <a:pt x="2818779" y="1394844"/>
                </a:lnTo>
                <a:lnTo>
                  <a:pt x="2818779" y="322579"/>
                </a:lnTo>
                <a:lnTo>
                  <a:pt x="0" y="0"/>
                </a:lnTo>
                <a:close/>
              </a:path>
            </a:pathLst>
          </a:custGeom>
          <a:solidFill>
            <a:srgbClr val="68E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1738" y="4343893"/>
            <a:ext cx="3028749" cy="2151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1219129"/>
            <a:ext cx="3277235" cy="2707640"/>
          </a:xfrm>
          <a:custGeom>
            <a:avLst/>
            <a:gdLst/>
            <a:ahLst/>
            <a:cxnLst/>
            <a:rect l="l" t="t" r="r" b="b"/>
            <a:pathLst>
              <a:path w="3277235" h="2707640">
                <a:moveTo>
                  <a:pt x="3276612" y="0"/>
                </a:moveTo>
                <a:lnTo>
                  <a:pt x="0" y="0"/>
                </a:lnTo>
                <a:lnTo>
                  <a:pt x="0" y="2707086"/>
                </a:lnTo>
                <a:lnTo>
                  <a:pt x="3276612" y="2114147"/>
                </a:lnTo>
                <a:lnTo>
                  <a:pt x="3276612" y="0"/>
                </a:lnTo>
                <a:close/>
              </a:path>
            </a:pathLst>
          </a:custGeom>
          <a:solidFill>
            <a:srgbClr val="D1D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3628" y="1236964"/>
            <a:ext cx="1186815" cy="2221230"/>
          </a:xfrm>
          <a:custGeom>
            <a:avLst/>
            <a:gdLst/>
            <a:ahLst/>
            <a:cxnLst/>
            <a:rect l="l" t="t" r="r" b="b"/>
            <a:pathLst>
              <a:path w="1186814" h="2221229">
                <a:moveTo>
                  <a:pt x="1186383" y="0"/>
                </a:moveTo>
                <a:lnTo>
                  <a:pt x="14989" y="98685"/>
                </a:lnTo>
                <a:lnTo>
                  <a:pt x="0" y="2220824"/>
                </a:lnTo>
                <a:lnTo>
                  <a:pt x="1186383" y="2023504"/>
                </a:lnTo>
                <a:lnTo>
                  <a:pt x="1186383" y="0"/>
                </a:lnTo>
                <a:close/>
              </a:path>
            </a:pathLst>
          </a:custGeom>
          <a:solidFill>
            <a:srgbClr val="EA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" y="1382870"/>
            <a:ext cx="1378585" cy="2385060"/>
          </a:xfrm>
          <a:custGeom>
            <a:avLst/>
            <a:gdLst/>
            <a:ahLst/>
            <a:cxnLst/>
            <a:rect l="l" t="t" r="r" b="b"/>
            <a:pathLst>
              <a:path w="1378585" h="2385060">
                <a:moveTo>
                  <a:pt x="1378274" y="0"/>
                </a:moveTo>
                <a:lnTo>
                  <a:pt x="0" y="95438"/>
                </a:lnTo>
                <a:lnTo>
                  <a:pt x="0" y="2384990"/>
                </a:lnTo>
                <a:lnTo>
                  <a:pt x="1370780" y="2160318"/>
                </a:lnTo>
                <a:lnTo>
                  <a:pt x="1378274" y="0"/>
                </a:lnTo>
                <a:close/>
              </a:path>
            </a:pathLst>
          </a:custGeom>
          <a:solidFill>
            <a:srgbClr val="EA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" y="3292270"/>
            <a:ext cx="3277235" cy="1174115"/>
          </a:xfrm>
          <a:custGeom>
            <a:avLst/>
            <a:gdLst/>
            <a:ahLst/>
            <a:cxnLst/>
            <a:rect l="l" t="t" r="r" b="b"/>
            <a:pathLst>
              <a:path w="3277235" h="1174114">
                <a:moveTo>
                  <a:pt x="3276612" y="0"/>
                </a:moveTo>
                <a:lnTo>
                  <a:pt x="0" y="617338"/>
                </a:lnTo>
                <a:lnTo>
                  <a:pt x="0" y="1173944"/>
                </a:lnTo>
                <a:lnTo>
                  <a:pt x="3276612" y="1173944"/>
                </a:lnTo>
                <a:lnTo>
                  <a:pt x="3276612" y="0"/>
                </a:lnTo>
                <a:close/>
              </a:path>
            </a:pathLst>
          </a:custGeom>
          <a:solidFill>
            <a:srgbClr val="EC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0315" y="1371911"/>
            <a:ext cx="0" cy="1929764"/>
          </a:xfrm>
          <a:custGeom>
            <a:avLst/>
            <a:gdLst/>
            <a:ahLst/>
            <a:cxnLst/>
            <a:rect l="l" t="t" r="r" b="b"/>
            <a:pathLst>
              <a:path h="1929764">
                <a:moveTo>
                  <a:pt x="0" y="0"/>
                </a:moveTo>
                <a:lnTo>
                  <a:pt x="0" y="1929630"/>
                </a:lnTo>
              </a:path>
            </a:pathLst>
          </a:custGeom>
          <a:ln w="474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6259" y="1250153"/>
            <a:ext cx="0" cy="2173605"/>
          </a:xfrm>
          <a:custGeom>
            <a:avLst/>
            <a:gdLst/>
            <a:ahLst/>
            <a:cxnLst/>
            <a:rect l="l" t="t" r="r" b="b"/>
            <a:pathLst>
              <a:path h="2173604">
                <a:moveTo>
                  <a:pt x="0" y="0"/>
                </a:moveTo>
                <a:lnTo>
                  <a:pt x="0" y="2173114"/>
                </a:lnTo>
              </a:path>
            </a:pathLst>
          </a:custGeom>
          <a:ln w="59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" y="3321262"/>
            <a:ext cx="3277235" cy="609600"/>
          </a:xfrm>
          <a:custGeom>
            <a:avLst/>
            <a:gdLst/>
            <a:ahLst/>
            <a:cxnLst/>
            <a:rect l="l" t="t" r="r" b="b"/>
            <a:pathLst>
              <a:path w="3277235" h="609600">
                <a:moveTo>
                  <a:pt x="3276612" y="0"/>
                </a:moveTo>
                <a:lnTo>
                  <a:pt x="0" y="558492"/>
                </a:lnTo>
                <a:lnTo>
                  <a:pt x="0" y="609310"/>
                </a:lnTo>
                <a:lnTo>
                  <a:pt x="3276612" y="35027"/>
                </a:lnTo>
                <a:lnTo>
                  <a:pt x="32766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6282" y="1219129"/>
            <a:ext cx="922019" cy="67945"/>
          </a:xfrm>
          <a:custGeom>
            <a:avLst/>
            <a:gdLst/>
            <a:ahLst/>
            <a:cxnLst/>
            <a:rect l="l" t="t" r="r" b="b"/>
            <a:pathLst>
              <a:path w="922020" h="67944">
                <a:moveTo>
                  <a:pt x="921555" y="0"/>
                </a:moveTo>
                <a:lnTo>
                  <a:pt x="354824" y="0"/>
                </a:lnTo>
                <a:lnTo>
                  <a:pt x="0" y="23851"/>
                </a:lnTo>
                <a:lnTo>
                  <a:pt x="2483" y="67365"/>
                </a:lnTo>
                <a:lnTo>
                  <a:pt x="921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400" y="1219129"/>
            <a:ext cx="5770855" cy="5636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064" y="482930"/>
            <a:ext cx="5059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C00CC"/>
                </a:solidFill>
              </a:rPr>
              <a:t>What Can You</a:t>
            </a:r>
            <a:r>
              <a:rPr spc="-70" dirty="0">
                <a:solidFill>
                  <a:srgbClr val="CC00CC"/>
                </a:solidFill>
              </a:rPr>
              <a:t> </a:t>
            </a:r>
            <a:r>
              <a:rPr dirty="0">
                <a:solidFill>
                  <a:srgbClr val="CC00CC"/>
                </a:solidFill>
              </a:rPr>
              <a:t>Do?</a:t>
            </a:r>
          </a:p>
        </p:txBody>
      </p:sp>
      <p:sp>
        <p:nvSpPr>
          <p:cNvPr id="3" name="object 3"/>
          <p:cNvSpPr/>
          <p:nvPr/>
        </p:nvSpPr>
        <p:spPr>
          <a:xfrm>
            <a:off x="2056510" y="1144142"/>
            <a:ext cx="5029200" cy="0"/>
          </a:xfrm>
          <a:custGeom>
            <a:avLst/>
            <a:gdLst/>
            <a:ahLst/>
            <a:cxnLst/>
            <a:rect l="l" t="t" r="r" b="b"/>
            <a:pathLst>
              <a:path w="5029200">
                <a:moveTo>
                  <a:pt x="0" y="0"/>
                </a:moveTo>
                <a:lnTo>
                  <a:pt x="5029200" y="0"/>
                </a:lnTo>
              </a:path>
            </a:pathLst>
          </a:custGeom>
          <a:ln w="59436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6394" y="1845386"/>
            <a:ext cx="6858634" cy="453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Allow yourself enough time to  have a bowel movement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800">
              <a:latin typeface="Times New Roman"/>
              <a:cs typeface="Times New Roman"/>
            </a:endParaRPr>
          </a:p>
          <a:p>
            <a:pPr marL="756285" marR="721360" indent="-287020">
              <a:lnSpc>
                <a:spcPct val="100000"/>
              </a:lnSpc>
            </a:pPr>
            <a:r>
              <a:rPr sz="4000" spc="80" dirty="0">
                <a:latin typeface="Times New Roman"/>
                <a:cs typeface="Times New Roman"/>
              </a:rPr>
              <a:t>–</a:t>
            </a:r>
            <a:r>
              <a:rPr sz="4000" b="1" spc="80" dirty="0">
                <a:latin typeface="Times New Roman"/>
                <a:cs typeface="Times New Roman"/>
              </a:rPr>
              <a:t>If </a:t>
            </a:r>
            <a:r>
              <a:rPr sz="4000" b="1" spc="-5" dirty="0">
                <a:latin typeface="Times New Roman"/>
                <a:cs typeface="Times New Roman"/>
              </a:rPr>
              <a:t>you get in a hurry </a:t>
            </a:r>
            <a:r>
              <a:rPr sz="4000" b="1" dirty="0">
                <a:latin typeface="Times New Roman"/>
                <a:cs typeface="Times New Roman"/>
              </a:rPr>
              <a:t>and  </a:t>
            </a:r>
            <a:r>
              <a:rPr sz="4000" b="1" spc="-5" dirty="0">
                <a:latin typeface="Times New Roman"/>
                <a:cs typeface="Times New Roman"/>
              </a:rPr>
              <a:t>ignore the urge to have a  bowel movement, it can  cause</a:t>
            </a:r>
            <a:r>
              <a:rPr sz="4000" b="1" spc="-1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constipation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676355"/>
            <a:ext cx="1600835" cy="3679825"/>
          </a:xfrm>
          <a:custGeom>
            <a:avLst/>
            <a:gdLst/>
            <a:ahLst/>
            <a:cxnLst/>
            <a:rect l="l" t="t" r="r" b="b"/>
            <a:pathLst>
              <a:path w="1600835" h="3679825">
                <a:moveTo>
                  <a:pt x="1600220" y="0"/>
                </a:moveTo>
                <a:lnTo>
                  <a:pt x="0" y="0"/>
                </a:lnTo>
                <a:lnTo>
                  <a:pt x="0" y="3679788"/>
                </a:lnTo>
                <a:lnTo>
                  <a:pt x="1600220" y="2873796"/>
                </a:lnTo>
                <a:lnTo>
                  <a:pt x="1600220" y="0"/>
                </a:lnTo>
                <a:close/>
              </a:path>
            </a:pathLst>
          </a:custGeom>
          <a:solidFill>
            <a:srgbClr val="D1D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9418" y="1700599"/>
            <a:ext cx="579755" cy="3019425"/>
          </a:xfrm>
          <a:custGeom>
            <a:avLst/>
            <a:gdLst/>
            <a:ahLst/>
            <a:cxnLst/>
            <a:rect l="l" t="t" r="r" b="b"/>
            <a:pathLst>
              <a:path w="579755" h="3019425">
                <a:moveTo>
                  <a:pt x="579401" y="0"/>
                </a:moveTo>
                <a:lnTo>
                  <a:pt x="7320" y="134144"/>
                </a:lnTo>
                <a:lnTo>
                  <a:pt x="0" y="3018802"/>
                </a:lnTo>
                <a:lnTo>
                  <a:pt x="579401" y="2750583"/>
                </a:lnTo>
                <a:lnTo>
                  <a:pt x="579401" y="0"/>
                </a:lnTo>
                <a:close/>
              </a:path>
            </a:pathLst>
          </a:custGeom>
          <a:solidFill>
            <a:srgbClr val="EA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1898931"/>
            <a:ext cx="673735" cy="3242310"/>
          </a:xfrm>
          <a:custGeom>
            <a:avLst/>
            <a:gdLst/>
            <a:ahLst/>
            <a:cxnLst/>
            <a:rect l="l" t="t" r="r" b="b"/>
            <a:pathLst>
              <a:path w="673735" h="3242310">
                <a:moveTo>
                  <a:pt x="673117" y="0"/>
                </a:moveTo>
                <a:lnTo>
                  <a:pt x="0" y="129731"/>
                </a:lnTo>
                <a:lnTo>
                  <a:pt x="0" y="3241956"/>
                </a:lnTo>
                <a:lnTo>
                  <a:pt x="669456" y="2936556"/>
                </a:lnTo>
                <a:lnTo>
                  <a:pt x="673117" y="0"/>
                </a:lnTo>
                <a:close/>
              </a:path>
            </a:pathLst>
          </a:custGeom>
          <a:solidFill>
            <a:srgbClr val="EA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494410"/>
            <a:ext cx="1600835" cy="1596390"/>
          </a:xfrm>
          <a:custGeom>
            <a:avLst/>
            <a:gdLst/>
            <a:ahLst/>
            <a:cxnLst/>
            <a:rect l="l" t="t" r="r" b="b"/>
            <a:pathLst>
              <a:path w="1600835" h="1596389">
                <a:moveTo>
                  <a:pt x="1600220" y="0"/>
                </a:moveTo>
                <a:lnTo>
                  <a:pt x="0" y="839157"/>
                </a:lnTo>
                <a:lnTo>
                  <a:pt x="0" y="1595761"/>
                </a:lnTo>
                <a:lnTo>
                  <a:pt x="1600220" y="1595761"/>
                </a:lnTo>
                <a:lnTo>
                  <a:pt x="1600220" y="0"/>
                </a:lnTo>
                <a:close/>
              </a:path>
            </a:pathLst>
          </a:custGeom>
          <a:solidFill>
            <a:srgbClr val="EC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9426" y="1884034"/>
            <a:ext cx="0" cy="2623185"/>
          </a:xfrm>
          <a:custGeom>
            <a:avLst/>
            <a:gdLst/>
            <a:ahLst/>
            <a:cxnLst/>
            <a:rect l="l" t="t" r="r" b="b"/>
            <a:pathLst>
              <a:path h="2623185">
                <a:moveTo>
                  <a:pt x="0" y="0"/>
                </a:moveTo>
                <a:lnTo>
                  <a:pt x="0" y="2622978"/>
                </a:lnTo>
              </a:path>
            </a:pathLst>
          </a:custGeom>
          <a:ln w="23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7679" y="1718526"/>
            <a:ext cx="0" cy="2954020"/>
          </a:xfrm>
          <a:custGeom>
            <a:avLst/>
            <a:gdLst/>
            <a:ahLst/>
            <a:cxnLst/>
            <a:rect l="l" t="t" r="r" b="b"/>
            <a:pathLst>
              <a:path h="2954020">
                <a:moveTo>
                  <a:pt x="0" y="0"/>
                </a:moveTo>
                <a:lnTo>
                  <a:pt x="0" y="2953950"/>
                </a:lnTo>
              </a:path>
            </a:pathLst>
          </a:custGeom>
          <a:ln w="292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3039" y="1676355"/>
            <a:ext cx="450215" cy="92075"/>
          </a:xfrm>
          <a:custGeom>
            <a:avLst/>
            <a:gdLst/>
            <a:ahLst/>
            <a:cxnLst/>
            <a:rect l="l" t="t" r="r" b="b"/>
            <a:pathLst>
              <a:path w="450215" h="92075">
                <a:moveTo>
                  <a:pt x="450068" y="0"/>
                </a:moveTo>
                <a:lnTo>
                  <a:pt x="173290" y="0"/>
                </a:lnTo>
                <a:lnTo>
                  <a:pt x="0" y="32422"/>
                </a:lnTo>
                <a:lnTo>
                  <a:pt x="1212" y="91571"/>
                </a:lnTo>
                <a:lnTo>
                  <a:pt x="450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1676355"/>
            <a:ext cx="1600220" cy="4628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7132" y="264921"/>
            <a:ext cx="47332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0CC"/>
                </a:solidFill>
                <a:latin typeface="Times New Roman"/>
                <a:cs typeface="Times New Roman"/>
              </a:rPr>
              <a:t>What Can You</a:t>
            </a:r>
            <a:r>
              <a:rPr spc="-75" dirty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CC00CC"/>
                </a:solidFill>
                <a:latin typeface="Times New Roman"/>
                <a:cs typeface="Times New Roman"/>
              </a:rPr>
              <a:t>Do?</a:t>
            </a:r>
          </a:p>
        </p:txBody>
      </p:sp>
      <p:sp>
        <p:nvSpPr>
          <p:cNvPr id="3" name="object 3"/>
          <p:cNvSpPr/>
          <p:nvPr/>
        </p:nvSpPr>
        <p:spPr>
          <a:xfrm>
            <a:off x="2219579" y="924433"/>
            <a:ext cx="4704715" cy="0"/>
          </a:xfrm>
          <a:custGeom>
            <a:avLst/>
            <a:gdLst/>
            <a:ahLst/>
            <a:cxnLst/>
            <a:rect l="l" t="t" r="r" b="b"/>
            <a:pathLst>
              <a:path w="4704715">
                <a:moveTo>
                  <a:pt x="0" y="0"/>
                </a:moveTo>
                <a:lnTo>
                  <a:pt x="4704588" y="0"/>
                </a:lnTo>
              </a:path>
            </a:pathLst>
          </a:custGeom>
          <a:ln w="53339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363158"/>
            <a:ext cx="7883525" cy="274828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3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Fiber supplements are best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choice</a:t>
            </a:r>
            <a:endParaRPr sz="3600">
              <a:latin typeface="Arial"/>
              <a:cs typeface="Arial"/>
            </a:endParaRPr>
          </a:p>
          <a:p>
            <a:pPr marL="756285" marR="741045" indent="-287020">
              <a:lnSpc>
                <a:spcPct val="100000"/>
              </a:lnSpc>
              <a:spcBef>
                <a:spcPts val="925"/>
              </a:spcBef>
            </a:pPr>
            <a:r>
              <a:rPr sz="4000" spc="35" dirty="0">
                <a:latin typeface="Times New Roman"/>
                <a:cs typeface="Times New Roman"/>
              </a:rPr>
              <a:t>–</a:t>
            </a:r>
            <a:r>
              <a:rPr sz="4000" b="1" spc="35" dirty="0">
                <a:latin typeface="Times New Roman"/>
                <a:cs typeface="Times New Roman"/>
              </a:rPr>
              <a:t>Absorb </a:t>
            </a:r>
            <a:r>
              <a:rPr sz="4000" b="1" spc="-5" dirty="0">
                <a:latin typeface="Times New Roman"/>
                <a:cs typeface="Times New Roman"/>
              </a:rPr>
              <a:t>water and make</a:t>
            </a:r>
            <a:r>
              <a:rPr sz="4000" b="1" spc="-8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stool  </a:t>
            </a:r>
            <a:r>
              <a:rPr sz="4000" b="1" spc="-5" dirty="0">
                <a:latin typeface="Times New Roman"/>
                <a:cs typeface="Times New Roman"/>
              </a:rPr>
              <a:t>softer</a:t>
            </a:r>
            <a:endParaRPr sz="4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sz="4000" spc="50" dirty="0">
                <a:latin typeface="Times New Roman"/>
                <a:cs typeface="Times New Roman"/>
              </a:rPr>
              <a:t>–</a:t>
            </a:r>
            <a:r>
              <a:rPr sz="4000" b="1" spc="50" dirty="0">
                <a:latin typeface="Times New Roman"/>
                <a:cs typeface="Times New Roman"/>
              </a:rPr>
              <a:t>Safe </a:t>
            </a:r>
            <a:r>
              <a:rPr sz="4000" b="1" spc="-5" dirty="0">
                <a:latin typeface="Times New Roman"/>
                <a:cs typeface="Times New Roman"/>
              </a:rPr>
              <a:t>to use</a:t>
            </a:r>
            <a:r>
              <a:rPr sz="4000" b="1" spc="-7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everyday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2207" y="3157876"/>
            <a:ext cx="3160351" cy="3026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064" y="482930"/>
            <a:ext cx="5059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C00CC"/>
                </a:solidFill>
              </a:rPr>
              <a:t>What Can You</a:t>
            </a:r>
            <a:r>
              <a:rPr spc="-70" dirty="0">
                <a:solidFill>
                  <a:srgbClr val="CC00CC"/>
                </a:solidFill>
              </a:rPr>
              <a:t> </a:t>
            </a:r>
            <a:r>
              <a:rPr dirty="0">
                <a:solidFill>
                  <a:srgbClr val="CC00CC"/>
                </a:solidFill>
              </a:rPr>
              <a:t>Do?</a:t>
            </a:r>
          </a:p>
        </p:txBody>
      </p:sp>
      <p:sp>
        <p:nvSpPr>
          <p:cNvPr id="3" name="object 3"/>
          <p:cNvSpPr/>
          <p:nvPr/>
        </p:nvSpPr>
        <p:spPr>
          <a:xfrm>
            <a:off x="2056510" y="1144142"/>
            <a:ext cx="5029200" cy="0"/>
          </a:xfrm>
          <a:custGeom>
            <a:avLst/>
            <a:gdLst/>
            <a:ahLst/>
            <a:cxnLst/>
            <a:rect l="l" t="t" r="r" b="b"/>
            <a:pathLst>
              <a:path w="5029200">
                <a:moveTo>
                  <a:pt x="0" y="0"/>
                </a:moveTo>
                <a:lnTo>
                  <a:pt x="5029200" y="0"/>
                </a:lnTo>
              </a:path>
            </a:pathLst>
          </a:custGeom>
          <a:ln w="59436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1282"/>
            <a:ext cx="7390765" cy="451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8427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Give laxatives only </a:t>
            </a:r>
            <a:r>
              <a:rPr sz="3600" b="1" dirty="0">
                <a:latin typeface="Arial"/>
                <a:cs typeface="Arial"/>
              </a:rPr>
              <a:t>if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really  necessary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Laxatives can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cause:</a:t>
            </a:r>
            <a:endParaRPr sz="3600">
              <a:latin typeface="Arial"/>
              <a:cs typeface="Arial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1156335" algn="l"/>
              </a:tabLst>
            </a:pPr>
            <a:r>
              <a:rPr sz="3200" b="1" dirty="0">
                <a:latin typeface="Arial"/>
                <a:cs typeface="Arial"/>
              </a:rPr>
              <a:t>Poor absorption of </a:t>
            </a:r>
            <a:r>
              <a:rPr sz="3200" b="1" spc="-5" dirty="0">
                <a:latin typeface="Arial"/>
                <a:cs typeface="Arial"/>
              </a:rPr>
              <a:t>vitamins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  </a:t>
            </a:r>
            <a:r>
              <a:rPr sz="3200" b="1" spc="-5" dirty="0">
                <a:latin typeface="Arial"/>
                <a:cs typeface="Arial"/>
              </a:rPr>
              <a:t>minerals</a:t>
            </a:r>
            <a:endParaRPr sz="3200">
              <a:latin typeface="Arial"/>
              <a:cs typeface="Arial"/>
            </a:endParaRPr>
          </a:p>
          <a:p>
            <a:pPr marL="1155700" marR="1109345" lvl="1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156335" algn="l"/>
              </a:tabLst>
            </a:pPr>
            <a:r>
              <a:rPr sz="3200" b="1" dirty="0">
                <a:latin typeface="Arial"/>
                <a:cs typeface="Arial"/>
              </a:rPr>
              <a:t>Loss of water, </a:t>
            </a:r>
            <a:r>
              <a:rPr sz="3200" b="1" spc="-5" dirty="0">
                <a:latin typeface="Arial"/>
                <a:cs typeface="Arial"/>
              </a:rPr>
              <a:t>sodium</a:t>
            </a:r>
            <a:r>
              <a:rPr sz="3200" b="1" spc="-1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  potassium</a:t>
            </a:r>
            <a:endParaRPr sz="32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1156335" algn="l"/>
              </a:tabLst>
            </a:pPr>
            <a:r>
              <a:rPr sz="3200" b="1" spc="-5" dirty="0">
                <a:latin typeface="Arial"/>
                <a:cs typeface="Arial"/>
              </a:rPr>
              <a:t>Damage </a:t>
            </a:r>
            <a:r>
              <a:rPr sz="3200" b="1" dirty="0">
                <a:latin typeface="Arial"/>
                <a:cs typeface="Arial"/>
              </a:rPr>
              <a:t>to your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intestines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470" y="210134"/>
            <a:ext cx="73634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Pharmacological</a:t>
            </a:r>
            <a:r>
              <a:rPr sz="4000" dirty="0"/>
              <a:t> </a:t>
            </a:r>
            <a:r>
              <a:rPr sz="4000" spc="-5" dirty="0"/>
              <a:t>management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05916" y="810387"/>
            <a:ext cx="7332345" cy="0"/>
          </a:xfrm>
          <a:custGeom>
            <a:avLst/>
            <a:gdLst/>
            <a:ahLst/>
            <a:cxnLst/>
            <a:rect l="l" t="t" r="r" b="b"/>
            <a:pathLst>
              <a:path w="7332345">
                <a:moveTo>
                  <a:pt x="0" y="0"/>
                </a:moveTo>
                <a:lnTo>
                  <a:pt x="7331964" y="0"/>
                </a:lnTo>
              </a:path>
            </a:pathLst>
          </a:custGeom>
          <a:ln w="5333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4502" y="1419986"/>
            <a:ext cx="3633470" cy="0"/>
          </a:xfrm>
          <a:custGeom>
            <a:avLst/>
            <a:gdLst/>
            <a:ahLst/>
            <a:cxnLst/>
            <a:rect l="l" t="t" r="r" b="b"/>
            <a:pathLst>
              <a:path w="3633470">
                <a:moveTo>
                  <a:pt x="0" y="0"/>
                </a:moveTo>
                <a:lnTo>
                  <a:pt x="3633216" y="0"/>
                </a:lnTo>
              </a:path>
            </a:pathLst>
          </a:custGeom>
          <a:ln w="5333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2438" y="820038"/>
            <a:ext cx="3685540" cy="4096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4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constipation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 marL="726440" indent="-344170">
              <a:lnSpc>
                <a:spcPct val="100000"/>
              </a:lnSpc>
              <a:spcBef>
                <a:spcPts val="2610"/>
              </a:spcBef>
              <a:buFont typeface="Arial"/>
              <a:buChar char="•"/>
              <a:tabLst>
                <a:tab pos="727075" algn="l"/>
              </a:tabLst>
            </a:pPr>
            <a:r>
              <a:rPr sz="4800" b="1" spc="-5" dirty="0">
                <a:solidFill>
                  <a:srgbClr val="990033"/>
                </a:solidFill>
                <a:latin typeface="Arial"/>
                <a:cs typeface="Arial"/>
              </a:rPr>
              <a:t>Laxatives</a:t>
            </a:r>
            <a:endParaRPr sz="4800">
              <a:latin typeface="Arial"/>
              <a:cs typeface="Arial"/>
            </a:endParaRPr>
          </a:p>
          <a:p>
            <a:pPr marL="626110" indent="-34417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626745" algn="l"/>
              </a:tabLst>
            </a:pPr>
            <a:r>
              <a:rPr sz="4800" b="1" spc="-5" dirty="0">
                <a:solidFill>
                  <a:srgbClr val="990033"/>
                </a:solidFill>
                <a:latin typeface="Arial"/>
                <a:cs typeface="Arial"/>
              </a:rPr>
              <a:t>Cathartics</a:t>
            </a:r>
            <a:endParaRPr sz="4800">
              <a:latin typeface="Arial"/>
              <a:cs typeface="Arial"/>
            </a:endParaRPr>
          </a:p>
          <a:p>
            <a:pPr marL="557530" indent="-34417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558165" algn="l"/>
              </a:tabLst>
            </a:pPr>
            <a:r>
              <a:rPr sz="4800" b="1" spc="-5" dirty="0">
                <a:solidFill>
                  <a:srgbClr val="990033"/>
                </a:solidFill>
                <a:latin typeface="Arial"/>
                <a:cs typeface="Arial"/>
              </a:rPr>
              <a:t>Purgatives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482930"/>
            <a:ext cx="80746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Laxa</a:t>
            </a:r>
            <a:r>
              <a:rPr spc="-15" dirty="0"/>
              <a:t>t</a:t>
            </a:r>
            <a:r>
              <a:rPr dirty="0"/>
              <a:t>ives/ca</a:t>
            </a:r>
            <a:r>
              <a:rPr spc="-15" dirty="0"/>
              <a:t>t</a:t>
            </a:r>
            <a:r>
              <a:rPr dirty="0"/>
              <a:t>hartics</a:t>
            </a:r>
            <a:r>
              <a:rPr spc="-15" dirty="0"/>
              <a:t>/</a:t>
            </a:r>
            <a:r>
              <a:rPr dirty="0"/>
              <a:t>Purgati</a:t>
            </a:r>
            <a:r>
              <a:rPr spc="-15" dirty="0"/>
              <a:t>v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547776" y="1144142"/>
            <a:ext cx="8048625" cy="0"/>
          </a:xfrm>
          <a:custGeom>
            <a:avLst/>
            <a:gdLst/>
            <a:ahLst/>
            <a:cxnLst/>
            <a:rect l="l" t="t" r="r" b="b"/>
            <a:pathLst>
              <a:path w="8048625">
                <a:moveTo>
                  <a:pt x="0" y="0"/>
                </a:moveTo>
                <a:lnTo>
                  <a:pt x="8048244" y="0"/>
                </a:lnTo>
              </a:path>
            </a:pathLst>
          </a:custGeom>
          <a:ln w="5943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524352"/>
            <a:ext cx="7449184" cy="45135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</a:rPr>
              <a:t>Laxatives:</a:t>
            </a:r>
            <a:endParaRPr sz="3200">
              <a:latin typeface="Arial"/>
              <a:cs typeface="Arial"/>
            </a:endParaRPr>
          </a:p>
          <a:p>
            <a:pPr marL="12700" marR="3185160">
              <a:lnSpc>
                <a:spcPct val="12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promote a soft</a:t>
            </a:r>
            <a:r>
              <a:rPr sz="3200" b="1" spc="-1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stool </a:t>
            </a:r>
            <a:r>
              <a:rPr sz="3200" b="1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</a:rPr>
              <a:t>Cathartics</a:t>
            </a:r>
            <a:endParaRPr sz="3200">
              <a:latin typeface="Arial"/>
              <a:cs typeface="Arial"/>
            </a:endParaRPr>
          </a:p>
          <a:p>
            <a:pPr marL="355600" marR="5334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Results in a </a:t>
            </a:r>
            <a:r>
              <a:rPr sz="3200" b="1" spc="-5" dirty="0">
                <a:latin typeface="Arial"/>
                <a:cs typeface="Arial"/>
              </a:rPr>
              <a:t>soft </a:t>
            </a:r>
            <a:r>
              <a:rPr sz="3200" b="1" dirty="0">
                <a:latin typeface="Arial"/>
                <a:cs typeface="Arial"/>
              </a:rPr>
              <a:t>to watery stool</a:t>
            </a:r>
            <a:r>
              <a:rPr sz="3200" b="1" spc="-20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with  </a:t>
            </a:r>
            <a:r>
              <a:rPr sz="3200" b="1" spc="-5" dirty="0">
                <a:latin typeface="Arial"/>
                <a:cs typeface="Arial"/>
              </a:rPr>
              <a:t>some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cramping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</a:rPr>
              <a:t>Purgative: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is a </a:t>
            </a:r>
            <a:r>
              <a:rPr sz="3200" b="1" spc="-5" dirty="0">
                <a:latin typeface="Arial"/>
                <a:cs typeface="Arial"/>
              </a:rPr>
              <a:t>harsh </a:t>
            </a:r>
            <a:r>
              <a:rPr sz="3200" b="1" dirty="0">
                <a:latin typeface="Arial"/>
                <a:cs typeface="Arial"/>
              </a:rPr>
              <a:t>cathartic </a:t>
            </a:r>
            <a:r>
              <a:rPr sz="3200" b="1" spc="-5" dirty="0">
                <a:latin typeface="Arial"/>
                <a:cs typeface="Arial"/>
              </a:rPr>
              <a:t>causing 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1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watery  stool with </a:t>
            </a:r>
            <a:r>
              <a:rPr sz="3200" b="1" spc="-5" dirty="0">
                <a:latin typeface="Arial"/>
                <a:cs typeface="Arial"/>
              </a:rPr>
              <a:t>abdominal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cramping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702" y="3057270"/>
            <a:ext cx="74574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990033"/>
                </a:solidFill>
              </a:rPr>
              <a:t>TYPES OF</a:t>
            </a:r>
            <a:r>
              <a:rPr sz="5400" spc="-100" dirty="0">
                <a:solidFill>
                  <a:srgbClr val="990033"/>
                </a:solidFill>
              </a:rPr>
              <a:t> </a:t>
            </a:r>
            <a:r>
              <a:rPr sz="5400" dirty="0">
                <a:solidFill>
                  <a:srgbClr val="990033"/>
                </a:solidFill>
              </a:rPr>
              <a:t>LAXATIVES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857122" y="3864102"/>
            <a:ext cx="7428230" cy="0"/>
          </a:xfrm>
          <a:custGeom>
            <a:avLst/>
            <a:gdLst/>
            <a:ahLst/>
            <a:cxnLst/>
            <a:rect l="l" t="t" r="r" b="b"/>
            <a:pathLst>
              <a:path w="7428230">
                <a:moveTo>
                  <a:pt x="0" y="0"/>
                </a:moveTo>
                <a:lnTo>
                  <a:pt x="7427976" y="0"/>
                </a:lnTo>
              </a:path>
            </a:pathLst>
          </a:custGeom>
          <a:ln w="71627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9725" y="482930"/>
            <a:ext cx="5928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What is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Constipation?</a:t>
            </a:r>
          </a:p>
        </p:txBody>
      </p:sp>
      <p:sp>
        <p:nvSpPr>
          <p:cNvPr id="3" name="object 3"/>
          <p:cNvSpPr/>
          <p:nvPr/>
        </p:nvSpPr>
        <p:spPr>
          <a:xfrm>
            <a:off x="1622171" y="1144142"/>
            <a:ext cx="5897880" cy="0"/>
          </a:xfrm>
          <a:custGeom>
            <a:avLst/>
            <a:gdLst/>
            <a:ahLst/>
            <a:cxnLst/>
            <a:rect l="l" t="t" r="r" b="b"/>
            <a:pathLst>
              <a:path w="5897880">
                <a:moveTo>
                  <a:pt x="0" y="0"/>
                </a:moveTo>
                <a:lnTo>
                  <a:pt x="5897880" y="0"/>
                </a:lnTo>
              </a:path>
            </a:pathLst>
          </a:custGeom>
          <a:ln w="59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621282"/>
            <a:ext cx="8102600" cy="3637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Passage </a:t>
            </a:r>
            <a:r>
              <a:rPr sz="3200" b="1" dirty="0">
                <a:latin typeface="Arial"/>
                <a:cs typeface="Arial"/>
              </a:rPr>
              <a:t>of hard, dry bowel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movements,  </a:t>
            </a:r>
            <a:r>
              <a:rPr sz="3200" b="1" dirty="0">
                <a:latin typeface="Arial"/>
                <a:cs typeface="Arial"/>
              </a:rPr>
              <a:t>usually fewer than three </a:t>
            </a:r>
            <a:r>
              <a:rPr sz="3200" b="1" spc="-5" dirty="0">
                <a:latin typeface="Arial"/>
                <a:cs typeface="Arial"/>
              </a:rPr>
              <a:t>times 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week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Symptoms: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painful bowel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movements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bloated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uncomfortable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sluggish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33502"/>
            <a:ext cx="7769859" cy="540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00"/>
              </a:spcBef>
            </a:pPr>
            <a:r>
              <a:rPr sz="36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According </a:t>
            </a:r>
            <a:r>
              <a:rPr sz="36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to their mode </a:t>
            </a:r>
            <a:r>
              <a:rPr sz="3600" b="1" u="heavy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of</a:t>
            </a:r>
            <a:r>
              <a:rPr sz="3600" b="1" u="heavy" spc="-1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action</a:t>
            </a:r>
            <a:r>
              <a:rPr sz="3600" b="1" u="heavy" spc="-5" dirty="0"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4800" b="1" spc="-5" dirty="0">
                <a:latin typeface="Arial"/>
                <a:cs typeface="Arial"/>
              </a:rPr>
              <a:t>Bulk </a:t>
            </a:r>
            <a:r>
              <a:rPr sz="4800" b="1" dirty="0">
                <a:latin typeface="Arial"/>
                <a:cs typeface="Arial"/>
              </a:rPr>
              <a:t>forming</a:t>
            </a:r>
            <a:r>
              <a:rPr sz="4800" b="1" spc="-5" dirty="0">
                <a:latin typeface="Arial"/>
                <a:cs typeface="Arial"/>
              </a:rPr>
              <a:t> laxatives</a:t>
            </a:r>
            <a:endParaRPr sz="4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5600" algn="l"/>
              </a:tabLst>
            </a:pPr>
            <a:r>
              <a:rPr sz="4800" b="1" spc="-5" dirty="0">
                <a:latin typeface="Arial"/>
                <a:cs typeface="Arial"/>
              </a:rPr>
              <a:t>Osmotic</a:t>
            </a:r>
            <a:r>
              <a:rPr sz="4800" b="1" spc="10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laxatives</a:t>
            </a:r>
            <a:endParaRPr sz="4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55600" algn="l"/>
              </a:tabLst>
            </a:pPr>
            <a:r>
              <a:rPr sz="4800" b="1" dirty="0">
                <a:latin typeface="Arial"/>
                <a:cs typeface="Arial"/>
              </a:rPr>
              <a:t>Stimulant</a:t>
            </a:r>
            <a:r>
              <a:rPr sz="4800" b="1" spc="-5" dirty="0">
                <a:latin typeface="Arial"/>
                <a:cs typeface="Arial"/>
              </a:rPr>
              <a:t> laxatives</a:t>
            </a:r>
            <a:endParaRPr sz="4800">
              <a:latin typeface="Arial"/>
              <a:cs typeface="Arial"/>
            </a:endParaRPr>
          </a:p>
          <a:p>
            <a:pPr marL="355600" marR="16764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5600" algn="l"/>
              </a:tabLst>
            </a:pPr>
            <a:r>
              <a:rPr sz="4800" b="1" spc="-5" dirty="0">
                <a:latin typeface="Arial"/>
                <a:cs typeface="Arial"/>
              </a:rPr>
              <a:t>Fecal softeners </a:t>
            </a:r>
            <a:r>
              <a:rPr sz="4800" b="1" dirty="0">
                <a:latin typeface="Arial"/>
                <a:cs typeface="Arial"/>
              </a:rPr>
              <a:t>and  </a:t>
            </a:r>
            <a:r>
              <a:rPr sz="4800" b="1" spc="-5" dirty="0">
                <a:latin typeface="Arial"/>
                <a:cs typeface="Arial"/>
              </a:rPr>
              <a:t>lubricants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1074" y="2921889"/>
            <a:ext cx="629348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990033"/>
                </a:solidFill>
              </a:rPr>
              <a:t>Bulk</a:t>
            </a:r>
            <a:r>
              <a:rPr sz="8000" spc="-80" dirty="0">
                <a:solidFill>
                  <a:srgbClr val="990033"/>
                </a:solidFill>
              </a:rPr>
              <a:t> </a:t>
            </a:r>
            <a:r>
              <a:rPr sz="8000" dirty="0">
                <a:solidFill>
                  <a:srgbClr val="990033"/>
                </a:solidFill>
              </a:rPr>
              <a:t>forming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1493519" y="4058411"/>
            <a:ext cx="6265545" cy="106680"/>
          </a:xfrm>
          <a:custGeom>
            <a:avLst/>
            <a:gdLst/>
            <a:ahLst/>
            <a:cxnLst/>
            <a:rect l="l" t="t" r="r" b="b"/>
            <a:pathLst>
              <a:path w="6265545" h="106679">
                <a:moveTo>
                  <a:pt x="0" y="106680"/>
                </a:moveTo>
                <a:lnTo>
                  <a:pt x="6265163" y="106680"/>
                </a:lnTo>
                <a:lnTo>
                  <a:pt x="6265163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821" y="398729"/>
            <a:ext cx="5989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Bulk forming</a:t>
            </a:r>
            <a:r>
              <a:rPr spc="-100" dirty="0"/>
              <a:t> </a:t>
            </a:r>
            <a:r>
              <a:rPr dirty="0"/>
              <a:t>laxatives</a:t>
            </a:r>
          </a:p>
        </p:txBody>
      </p:sp>
      <p:sp>
        <p:nvSpPr>
          <p:cNvPr id="3" name="object 3"/>
          <p:cNvSpPr/>
          <p:nvPr/>
        </p:nvSpPr>
        <p:spPr>
          <a:xfrm>
            <a:off x="1628267" y="1059941"/>
            <a:ext cx="5963920" cy="0"/>
          </a:xfrm>
          <a:custGeom>
            <a:avLst/>
            <a:gdLst/>
            <a:ahLst/>
            <a:cxnLst/>
            <a:rect l="l" t="t" r="r" b="b"/>
            <a:pathLst>
              <a:path w="5963920">
                <a:moveTo>
                  <a:pt x="0" y="0"/>
                </a:moveTo>
                <a:lnTo>
                  <a:pt x="5963411" y="0"/>
                </a:lnTo>
              </a:path>
            </a:pathLst>
          </a:custGeom>
          <a:ln w="5943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941398"/>
            <a:ext cx="8304530" cy="45802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marR="424815" indent="-355600">
              <a:lnSpc>
                <a:spcPts val="3890"/>
              </a:lnSpc>
              <a:spcBef>
                <a:spcPts val="59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Arial"/>
                <a:cs typeface="Arial"/>
              </a:rPr>
              <a:t>Natural: </a:t>
            </a:r>
            <a:r>
              <a:rPr sz="3600" b="1" spc="-5" dirty="0">
                <a:latin typeface="Arial"/>
                <a:cs typeface="Arial"/>
              </a:rPr>
              <a:t>plant </a:t>
            </a:r>
            <a:r>
              <a:rPr sz="3600" b="1" dirty="0">
                <a:latin typeface="Arial"/>
                <a:cs typeface="Arial"/>
              </a:rPr>
              <a:t>gum: agar,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psyllium,  and bran.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2816860" algn="l"/>
              </a:tabLst>
            </a:pPr>
            <a:r>
              <a:rPr sz="3600" b="1" spc="-5" dirty="0">
                <a:latin typeface="Arial"/>
                <a:cs typeface="Arial"/>
              </a:rPr>
              <a:t>Synthetic:	cellulose compounds</a:t>
            </a:r>
            <a:endParaRPr sz="3600">
              <a:latin typeface="Arial"/>
              <a:cs typeface="Arial"/>
            </a:endParaRPr>
          </a:p>
          <a:p>
            <a:pPr marL="2856865" marR="5080">
              <a:lnSpc>
                <a:spcPts val="3890"/>
              </a:lnSpc>
              <a:spcBef>
                <a:spcPts val="920"/>
              </a:spcBef>
            </a:pPr>
            <a:r>
              <a:rPr sz="3600" b="1" spc="-5" dirty="0">
                <a:latin typeface="Arial"/>
                <a:cs typeface="Arial"/>
              </a:rPr>
              <a:t>methylcellulose </a:t>
            </a:r>
            <a:r>
              <a:rPr sz="3600" b="1" dirty="0">
                <a:latin typeface="Arial"/>
                <a:cs typeface="Arial"/>
              </a:rPr>
              <a:t>and  </a:t>
            </a:r>
            <a:r>
              <a:rPr sz="3600" b="1" spc="-5" dirty="0">
                <a:latin typeface="Arial"/>
                <a:cs typeface="Arial"/>
              </a:rPr>
              <a:t>carboxy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methylcellulose.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Times New Roman"/>
              <a:cs typeface="Times New Roman"/>
            </a:endParaRPr>
          </a:p>
          <a:p>
            <a:pPr marL="220979" algn="ctr">
              <a:lnSpc>
                <a:spcPct val="100000"/>
              </a:lnSpc>
            </a:pPr>
            <a:r>
              <a:rPr sz="3600" b="1" spc="-5" dirty="0">
                <a:solidFill>
                  <a:srgbClr val="990033"/>
                </a:solidFill>
                <a:latin typeface="Arial"/>
                <a:cs typeface="Arial"/>
              </a:rPr>
              <a:t>Polysaccharide</a:t>
            </a:r>
            <a:r>
              <a:rPr sz="3600" b="1" spc="-3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990033"/>
                </a:solidFill>
                <a:latin typeface="Arial"/>
                <a:cs typeface="Arial"/>
              </a:rPr>
              <a:t>polymers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8861" y="199390"/>
            <a:ext cx="1447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00"/>
                </a:solidFill>
              </a:rPr>
              <a:t>MOA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860927" y="917575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1891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837690"/>
            <a:ext cx="7682230" cy="364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1404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Absorb water </a:t>
            </a:r>
            <a:r>
              <a:rPr sz="3600" b="1" dirty="0">
                <a:latin typeface="Arial"/>
                <a:cs typeface="Arial"/>
              </a:rPr>
              <a:t>into </a:t>
            </a:r>
            <a:r>
              <a:rPr sz="3600" b="1" spc="-5" dirty="0">
                <a:latin typeface="Arial"/>
                <a:cs typeface="Arial"/>
              </a:rPr>
              <a:t>the intestine  increasing fecal bulk </a:t>
            </a:r>
            <a:r>
              <a:rPr sz="3600" b="1" dirty="0">
                <a:latin typeface="Arial"/>
                <a:cs typeface="Arial"/>
              </a:rPr>
              <a:t>and  </a:t>
            </a:r>
            <a:r>
              <a:rPr sz="3600" b="1" spc="-5" dirty="0">
                <a:latin typeface="Arial"/>
                <a:cs typeface="Arial"/>
              </a:rPr>
              <a:t>peristalsis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Dissolve or swell </a:t>
            </a:r>
            <a:r>
              <a:rPr sz="3600" b="1" dirty="0">
                <a:latin typeface="Arial"/>
                <a:cs typeface="Arial"/>
              </a:rPr>
              <a:t>in </a:t>
            </a:r>
            <a:r>
              <a:rPr sz="3600" b="1" spc="-5" dirty="0">
                <a:latin typeface="Arial"/>
                <a:cs typeface="Arial"/>
              </a:rPr>
              <a:t>the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intestines</a:t>
            </a:r>
            <a:endParaRPr sz="36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865"/>
              </a:spcBef>
            </a:pPr>
            <a:r>
              <a:rPr sz="3600" b="1" dirty="0">
                <a:latin typeface="Arial"/>
                <a:cs typeface="Arial"/>
              </a:rPr>
              <a:t>------- </a:t>
            </a:r>
            <a:r>
              <a:rPr sz="3600" b="1" spc="-5" dirty="0">
                <a:latin typeface="Arial"/>
                <a:cs typeface="Arial"/>
              </a:rPr>
              <a:t>stimulate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peristalsis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26386"/>
            <a:ext cx="6241415" cy="2098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Onset </a:t>
            </a:r>
            <a:r>
              <a:rPr sz="4000" b="1" dirty="0">
                <a:latin typeface="Times New Roman"/>
                <a:cs typeface="Times New Roman"/>
              </a:rPr>
              <a:t>of </a:t>
            </a:r>
            <a:r>
              <a:rPr sz="4000" b="1" spc="-5" dirty="0">
                <a:latin typeface="Times New Roman"/>
                <a:cs typeface="Times New Roman"/>
              </a:rPr>
              <a:t>action: </a:t>
            </a:r>
            <a:r>
              <a:rPr sz="4000" b="1" dirty="0">
                <a:latin typeface="Times New Roman"/>
                <a:cs typeface="Times New Roman"/>
              </a:rPr>
              <a:t>8-24</a:t>
            </a:r>
            <a:r>
              <a:rPr sz="4000" b="1" spc="-1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hours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5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Peak </a:t>
            </a:r>
            <a:r>
              <a:rPr sz="4000" b="1" dirty="0">
                <a:latin typeface="Times New Roman"/>
                <a:cs typeface="Times New Roman"/>
              </a:rPr>
              <a:t>action: </a:t>
            </a:r>
            <a:r>
              <a:rPr sz="4000" b="1" spc="-5" dirty="0">
                <a:latin typeface="Times New Roman"/>
                <a:cs typeface="Times New Roman"/>
              </a:rPr>
              <a:t>3</a:t>
            </a:r>
            <a:r>
              <a:rPr sz="4000" b="1" spc="-4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days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516382"/>
            <a:ext cx="8049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benefits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bulk-forming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laxatives</a:t>
            </a:r>
            <a:r>
              <a:rPr sz="32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544" y="1316482"/>
            <a:ext cx="8103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not </a:t>
            </a:r>
            <a:r>
              <a:rPr sz="3600" spc="-5" dirty="0"/>
              <a:t>absorbed from the intestines </a:t>
            </a:r>
            <a:r>
              <a:rPr sz="3600" dirty="0">
                <a:solidFill>
                  <a:srgbClr val="000000"/>
                </a:solidFill>
              </a:rPr>
              <a:t>into  </a:t>
            </a:r>
            <a:r>
              <a:rPr sz="3600" spc="-5" dirty="0">
                <a:solidFill>
                  <a:srgbClr val="000000"/>
                </a:solidFill>
              </a:rPr>
              <a:t>the body </a:t>
            </a:r>
            <a:r>
              <a:rPr sz="3600" spc="-5" dirty="0"/>
              <a:t>safe for long-term</a:t>
            </a:r>
            <a:r>
              <a:rPr sz="3600" spc="10" dirty="0"/>
              <a:t> </a:t>
            </a:r>
            <a:r>
              <a:rPr sz="3600" spc="-5" dirty="0"/>
              <a:t>use.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739" y="3182239"/>
            <a:ext cx="8595995" cy="298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safe for </a:t>
            </a:r>
            <a:r>
              <a:rPr sz="3600" b="1" spc="-5" dirty="0">
                <a:solidFill>
                  <a:srgbClr val="000099"/>
                </a:solidFill>
                <a:latin typeface="Arial"/>
                <a:cs typeface="Arial"/>
              </a:rPr>
              <a:t>elderly</a:t>
            </a:r>
            <a:r>
              <a:rPr sz="36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9"/>
                </a:solidFill>
                <a:latin typeface="Arial"/>
                <a:cs typeface="Arial"/>
              </a:rPr>
              <a:t>patients</a:t>
            </a:r>
            <a:r>
              <a:rPr sz="3600" b="1" spc="-5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Arial"/>
                <a:cs typeface="Arial"/>
              </a:rPr>
              <a:t>Helpful in </a:t>
            </a:r>
            <a:r>
              <a:rPr sz="3600" b="1" spc="-5" dirty="0">
                <a:latin typeface="Arial"/>
                <a:cs typeface="Arial"/>
              </a:rPr>
              <a:t>patients with irritable bowel  </a:t>
            </a:r>
            <a:r>
              <a:rPr sz="3600" b="1" dirty="0">
                <a:latin typeface="Arial"/>
                <a:cs typeface="Arial"/>
              </a:rPr>
              <a:t>syndrome, </a:t>
            </a:r>
            <a:r>
              <a:rPr sz="3600" b="1" spc="-5" dirty="0">
                <a:latin typeface="Arial"/>
                <a:cs typeface="Arial"/>
              </a:rPr>
              <a:t>diverticulosis, </a:t>
            </a:r>
            <a:r>
              <a:rPr sz="3600" b="1" dirty="0">
                <a:latin typeface="Arial"/>
                <a:cs typeface="Arial"/>
              </a:rPr>
              <a:t>and  </a:t>
            </a:r>
            <a:r>
              <a:rPr sz="3600" b="1" spc="-5" dirty="0">
                <a:latin typeface="Arial"/>
                <a:cs typeface="Arial"/>
              </a:rPr>
              <a:t>colostomies.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29790"/>
            <a:ext cx="7781925" cy="43186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24765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Should be </a:t>
            </a:r>
            <a:r>
              <a:rPr sz="3200" b="1" spc="-5" dirty="0">
                <a:latin typeface="Arial"/>
                <a:cs typeface="Arial"/>
              </a:rPr>
              <a:t>mixed in </a:t>
            </a:r>
            <a:r>
              <a:rPr sz="3200" b="1" dirty="0">
                <a:latin typeface="Arial"/>
                <a:cs typeface="Arial"/>
              </a:rPr>
              <a:t>a glass of water</a:t>
            </a:r>
            <a:r>
              <a:rPr sz="3200" b="1" spc="-20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or  </a:t>
            </a:r>
            <a:r>
              <a:rPr sz="3200" b="1" spc="-5" dirty="0">
                <a:latin typeface="Arial"/>
                <a:cs typeface="Arial"/>
              </a:rPr>
              <a:t>juice, </a:t>
            </a:r>
            <a:r>
              <a:rPr sz="3200" b="1" dirty="0">
                <a:latin typeface="Arial"/>
                <a:cs typeface="Arial"/>
              </a:rPr>
              <a:t>stirred and drunk </a:t>
            </a:r>
            <a:r>
              <a:rPr sz="3200" b="1" spc="-5" dirty="0">
                <a:latin typeface="Arial"/>
                <a:cs typeface="Arial"/>
              </a:rPr>
              <a:t>immediately  </a:t>
            </a:r>
            <a:r>
              <a:rPr sz="3200" b="1" dirty="0">
                <a:latin typeface="Arial"/>
                <a:cs typeface="Arial"/>
              </a:rPr>
              <a:t>followed by a </a:t>
            </a:r>
            <a:r>
              <a:rPr sz="3200" b="1" spc="-5" dirty="0">
                <a:latin typeface="Arial"/>
                <a:cs typeface="Arial"/>
              </a:rPr>
              <a:t>half </a:t>
            </a:r>
            <a:r>
              <a:rPr sz="3200" b="1" dirty="0">
                <a:latin typeface="Arial"/>
                <a:cs typeface="Arial"/>
              </a:rPr>
              <a:t>to a </a:t>
            </a:r>
            <a:r>
              <a:rPr sz="3200" b="1" spc="-5" dirty="0">
                <a:latin typeface="Arial"/>
                <a:cs typeface="Arial"/>
              </a:rPr>
              <a:t>full glass </a:t>
            </a:r>
            <a:r>
              <a:rPr sz="3200" b="1" dirty="0">
                <a:latin typeface="Arial"/>
                <a:cs typeface="Arial"/>
              </a:rPr>
              <a:t>of  water.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990033"/>
                </a:solidFill>
                <a:latin typeface="Arial"/>
                <a:cs typeface="Arial"/>
              </a:rPr>
              <a:t>Why with water or</a:t>
            </a:r>
            <a:r>
              <a:rPr sz="3200" b="1" spc="-9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990033"/>
                </a:solidFill>
                <a:latin typeface="Arial"/>
                <a:cs typeface="Arial"/>
              </a:rPr>
              <a:t>juice?</a:t>
            </a:r>
            <a:endParaRPr sz="3200">
              <a:latin typeface="Arial"/>
              <a:cs typeface="Arial"/>
            </a:endParaRPr>
          </a:p>
          <a:p>
            <a:pPr marL="3199765">
              <a:lnSpc>
                <a:spcPct val="100000"/>
              </a:lnSpc>
              <a:spcBef>
                <a:spcPts val="384"/>
              </a:spcBef>
            </a:pP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Because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Insufficient fluid </a:t>
            </a:r>
            <a:r>
              <a:rPr sz="3200" b="1" spc="-5" dirty="0">
                <a:latin typeface="Arial"/>
                <a:cs typeface="Arial"/>
              </a:rPr>
              <a:t>intake cause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18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drug  to solidify in GI tract results in  intestinal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obstruction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457200"/>
            <a:ext cx="8305800" cy="1219200"/>
          </a:xfrm>
          <a:custGeom>
            <a:avLst/>
            <a:gdLst/>
            <a:ahLst/>
            <a:cxnLst/>
            <a:rect l="l" t="t" r="r" b="b"/>
            <a:pathLst>
              <a:path w="8305800" h="1219200">
                <a:moveTo>
                  <a:pt x="0" y="1219200"/>
                </a:moveTo>
                <a:lnTo>
                  <a:pt x="8305800" y="1219200"/>
                </a:lnTo>
                <a:lnTo>
                  <a:pt x="83058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305800" cy="1219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27330" rIns="0" bIns="0" rtlCol="0">
            <a:spAutoFit/>
          </a:bodyPr>
          <a:lstStyle/>
          <a:p>
            <a:pPr marR="166370" algn="ctr">
              <a:lnSpc>
                <a:spcPct val="100000"/>
              </a:lnSpc>
              <a:spcBef>
                <a:spcPts val="1790"/>
              </a:spcBef>
            </a:pPr>
            <a:r>
              <a:rPr sz="4800" spc="-5" dirty="0">
                <a:solidFill>
                  <a:srgbClr val="000000"/>
                </a:solidFill>
              </a:rPr>
              <a:t>Precaution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2871851" y="1389888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>
                <a:moveTo>
                  <a:pt x="0" y="0"/>
                </a:moveTo>
                <a:lnTo>
                  <a:pt x="3322320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5034" y="333578"/>
            <a:ext cx="67919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1580" marR="5080" indent="-2469515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</a:rPr>
              <a:t>Precautions for using</a:t>
            </a:r>
            <a:r>
              <a:rPr sz="3200" b="1" u="heavy" spc="-180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</a:rPr>
              <a:t>bulk-forming </a:t>
            </a:r>
            <a:r>
              <a:rPr sz="3200" b="1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</a:rPr>
              <a:t>laxatives.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515" y="1618234"/>
            <a:ext cx="88011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----- may not </a:t>
            </a:r>
            <a:r>
              <a:rPr sz="3600" spc="-5" dirty="0">
                <a:latin typeface="Times New Roman"/>
                <a:cs typeface="Times New Roman"/>
              </a:rPr>
              <a:t>be </a:t>
            </a:r>
            <a:r>
              <a:rPr sz="3600" dirty="0">
                <a:latin typeface="Times New Roman"/>
                <a:cs typeface="Times New Roman"/>
              </a:rPr>
              <a:t>appropriate for </a:t>
            </a:r>
            <a:r>
              <a:rPr sz="3600" spc="-5" dirty="0">
                <a:latin typeface="Times New Roman"/>
                <a:cs typeface="Times New Roman"/>
              </a:rPr>
              <a:t>patients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who  </a:t>
            </a:r>
            <a:r>
              <a:rPr sz="3600" dirty="0">
                <a:latin typeface="Times New Roman"/>
                <a:cs typeface="Times New Roman"/>
              </a:rPr>
              <a:t>must </a:t>
            </a:r>
            <a:r>
              <a:rPr sz="3600" spc="-5" dirty="0">
                <a:latin typeface="Times New Roman"/>
                <a:cs typeface="Times New Roman"/>
              </a:rPr>
              <a:t>restrict </a:t>
            </a:r>
            <a:r>
              <a:rPr sz="3600" dirty="0">
                <a:latin typeface="Times New Roman"/>
                <a:cs typeface="Times New Roman"/>
              </a:rPr>
              <a:t>oral fluid </a:t>
            </a:r>
            <a:r>
              <a:rPr sz="3600" spc="-5" dirty="0">
                <a:latin typeface="Times New Roman"/>
                <a:cs typeface="Times New Roman"/>
              </a:rPr>
              <a:t>intake </a:t>
            </a:r>
            <a:r>
              <a:rPr sz="3600" dirty="0">
                <a:latin typeface="Times New Roman"/>
                <a:cs typeface="Times New Roman"/>
              </a:rPr>
              <a:t>(such as  </a:t>
            </a:r>
            <a:r>
              <a:rPr sz="3600" spc="-5" dirty="0">
                <a:latin typeface="Times New Roman"/>
                <a:cs typeface="Times New Roman"/>
              </a:rPr>
              <a:t>patients with kidney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failure</a:t>
            </a:r>
            <a:r>
              <a:rPr sz="3600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022216"/>
            <a:ext cx="8496935" cy="2694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1625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Patients with narrowing of the digestive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tract  </a:t>
            </a:r>
            <a:r>
              <a:rPr sz="3200" b="1" spc="-5" dirty="0">
                <a:latin typeface="Times New Roman"/>
                <a:cs typeface="Times New Roman"/>
              </a:rPr>
              <a:t>(including </a:t>
            </a:r>
            <a:r>
              <a:rPr sz="3200" b="1" dirty="0">
                <a:latin typeface="Times New Roman"/>
                <a:cs typeface="Times New Roman"/>
              </a:rPr>
              <a:t>esophageal stricture, intestinal  stricture, or severe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adhesions)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5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----- </a:t>
            </a:r>
            <a:r>
              <a:rPr sz="3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risk </a:t>
            </a:r>
            <a:r>
              <a:rPr sz="3600" b="1" dirty="0">
                <a:solidFill>
                  <a:srgbClr val="000099"/>
                </a:solidFill>
                <a:latin typeface="Times New Roman"/>
                <a:cs typeface="Times New Roman"/>
              </a:rPr>
              <a:t>of blockage of the </a:t>
            </a:r>
            <a:r>
              <a:rPr sz="3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intestine </a:t>
            </a:r>
            <a:r>
              <a:rPr sz="3600" b="1" dirty="0">
                <a:solidFill>
                  <a:srgbClr val="000099"/>
                </a:solidFill>
                <a:latin typeface="Times New Roman"/>
                <a:cs typeface="Times New Roman"/>
              </a:rPr>
              <a:t>or</a:t>
            </a:r>
            <a:r>
              <a:rPr sz="3600" b="1" spc="-5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the  </a:t>
            </a:r>
            <a:r>
              <a:rPr sz="3600" b="1" dirty="0">
                <a:solidFill>
                  <a:srgbClr val="000099"/>
                </a:solidFill>
                <a:latin typeface="Times New Roman"/>
                <a:cs typeface="Times New Roman"/>
              </a:rPr>
              <a:t>esophagus</a:t>
            </a:r>
            <a:r>
              <a:rPr sz="3600" b="1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2256866"/>
            <a:ext cx="86696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990033"/>
                </a:solidFill>
              </a:rPr>
              <a:t>Osmotic</a:t>
            </a:r>
            <a:r>
              <a:rPr sz="8000" spc="-90" dirty="0">
                <a:solidFill>
                  <a:srgbClr val="990033"/>
                </a:solidFill>
              </a:rPr>
              <a:t> </a:t>
            </a:r>
            <a:r>
              <a:rPr sz="8000" dirty="0">
                <a:solidFill>
                  <a:srgbClr val="990033"/>
                </a:solidFill>
              </a:rPr>
              <a:t>laxatives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250570" y="3393947"/>
            <a:ext cx="8641080" cy="106680"/>
          </a:xfrm>
          <a:custGeom>
            <a:avLst/>
            <a:gdLst/>
            <a:ahLst/>
            <a:cxnLst/>
            <a:rect l="l" t="t" r="r" b="b"/>
            <a:pathLst>
              <a:path w="8641080" h="106679">
                <a:moveTo>
                  <a:pt x="0" y="106679"/>
                </a:moveTo>
                <a:lnTo>
                  <a:pt x="8641080" y="106679"/>
                </a:lnTo>
                <a:lnTo>
                  <a:pt x="8641080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672" y="354914"/>
            <a:ext cx="59982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000000"/>
                </a:solidFill>
                <a:latin typeface="Arial"/>
                <a:cs typeface="Arial"/>
              </a:rPr>
              <a:t>Osmotic</a:t>
            </a:r>
            <a:r>
              <a:rPr sz="600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0" dirty="0">
                <a:solidFill>
                  <a:srgbClr val="000000"/>
                </a:solidFill>
                <a:latin typeface="Arial"/>
                <a:cs typeface="Arial"/>
              </a:rPr>
              <a:t>laxatives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7119" y="1238630"/>
            <a:ext cx="5968365" cy="0"/>
          </a:xfrm>
          <a:custGeom>
            <a:avLst/>
            <a:gdLst/>
            <a:ahLst/>
            <a:cxnLst/>
            <a:rect l="l" t="t" r="r" b="b"/>
            <a:pathLst>
              <a:path w="5968365">
                <a:moveTo>
                  <a:pt x="0" y="0"/>
                </a:moveTo>
                <a:lnTo>
                  <a:pt x="5967983" y="0"/>
                </a:lnTo>
              </a:path>
            </a:pathLst>
          </a:custGeom>
          <a:ln w="56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68462"/>
            <a:ext cx="6707505" cy="33223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4800" b="1" spc="-5" dirty="0">
                <a:latin typeface="Arial"/>
                <a:cs typeface="Arial"/>
              </a:rPr>
              <a:t>Include</a:t>
            </a:r>
            <a:endParaRPr sz="4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dirty="0">
                <a:latin typeface="Arial"/>
                <a:cs typeface="Arial"/>
              </a:rPr>
              <a:t>Salts or saline</a:t>
            </a:r>
            <a:r>
              <a:rPr sz="4400" b="1" spc="-8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products</a:t>
            </a:r>
            <a:endParaRPr sz="4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dirty="0">
                <a:latin typeface="Arial"/>
                <a:cs typeface="Arial"/>
              </a:rPr>
              <a:t>Lactulose</a:t>
            </a:r>
            <a:endParaRPr sz="4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dirty="0">
                <a:latin typeface="Arial"/>
                <a:cs typeface="Arial"/>
              </a:rPr>
              <a:t>glycerin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81400"/>
            <a:ext cx="9144000" cy="2743200"/>
          </a:xfrm>
          <a:custGeom>
            <a:avLst/>
            <a:gdLst/>
            <a:ahLst/>
            <a:cxnLst/>
            <a:rect l="l" t="t" r="r" b="b"/>
            <a:pathLst>
              <a:path w="9144000" h="2743200">
                <a:moveTo>
                  <a:pt x="0" y="2743200"/>
                </a:moveTo>
                <a:lnTo>
                  <a:pt x="9144000" y="2743200"/>
                </a:lnTo>
                <a:lnTo>
                  <a:pt x="9144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81400"/>
            <a:ext cx="9144000" cy="2743200"/>
          </a:xfrm>
          <a:custGeom>
            <a:avLst/>
            <a:gdLst/>
            <a:ahLst/>
            <a:cxnLst/>
            <a:rect l="l" t="t" r="r" b="b"/>
            <a:pathLst>
              <a:path w="9144000" h="2743200">
                <a:moveTo>
                  <a:pt x="0" y="2743200"/>
                </a:moveTo>
                <a:lnTo>
                  <a:pt x="9144000" y="2743200"/>
                </a:lnTo>
                <a:lnTo>
                  <a:pt x="9144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54177"/>
            <a:ext cx="8037830" cy="561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Arial"/>
                <a:cs typeface="Arial"/>
              </a:rPr>
              <a:t>As a </a:t>
            </a:r>
            <a:r>
              <a:rPr sz="3600" b="1" spc="-5" dirty="0">
                <a:latin typeface="Arial"/>
                <a:cs typeface="Arial"/>
              </a:rPr>
              <a:t>rule, </a:t>
            </a:r>
            <a:r>
              <a:rPr sz="3600" b="1" spc="-10" dirty="0">
                <a:latin typeface="Arial"/>
                <a:cs typeface="Arial"/>
              </a:rPr>
              <a:t>if </a:t>
            </a:r>
            <a:r>
              <a:rPr sz="3600" b="1" dirty="0">
                <a:latin typeface="Arial"/>
                <a:cs typeface="Arial"/>
              </a:rPr>
              <a:t>more than three days  </a:t>
            </a:r>
            <a:r>
              <a:rPr sz="3600" b="1" spc="-5" dirty="0">
                <a:latin typeface="Arial"/>
                <a:cs typeface="Arial"/>
              </a:rPr>
              <a:t>pass without a bowel </a:t>
            </a:r>
            <a:r>
              <a:rPr sz="3600" b="1" dirty="0">
                <a:latin typeface="Arial"/>
                <a:cs typeface="Arial"/>
              </a:rPr>
              <a:t>movement,  </a:t>
            </a:r>
            <a:r>
              <a:rPr sz="3600" b="1" spc="-5" dirty="0">
                <a:latin typeface="Arial"/>
                <a:cs typeface="Arial"/>
              </a:rPr>
              <a:t>the intestinal contents may harden,  </a:t>
            </a:r>
            <a:r>
              <a:rPr sz="3600" b="1" dirty="0">
                <a:latin typeface="Arial"/>
                <a:cs typeface="Arial"/>
              </a:rPr>
              <a:t>and a person may have </a:t>
            </a:r>
            <a:r>
              <a:rPr sz="3600" b="1" spc="-5" dirty="0">
                <a:latin typeface="Arial"/>
                <a:cs typeface="Arial"/>
              </a:rPr>
              <a:t>difficulty</a:t>
            </a:r>
            <a:r>
              <a:rPr sz="3600" b="1" spc="-10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or  </a:t>
            </a:r>
            <a:r>
              <a:rPr sz="3600" b="1" spc="-5" dirty="0">
                <a:latin typeface="Arial"/>
                <a:cs typeface="Arial"/>
              </a:rPr>
              <a:t>even </a:t>
            </a:r>
            <a:r>
              <a:rPr sz="3600" b="1" dirty="0">
                <a:latin typeface="Arial"/>
                <a:cs typeface="Arial"/>
              </a:rPr>
              <a:t>pain </a:t>
            </a:r>
            <a:r>
              <a:rPr sz="3600" b="1" spc="-5" dirty="0">
                <a:latin typeface="Arial"/>
                <a:cs typeface="Arial"/>
              </a:rPr>
              <a:t>during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elimination.</a:t>
            </a:r>
            <a:endParaRPr sz="3600">
              <a:latin typeface="Arial"/>
              <a:cs typeface="Arial"/>
            </a:endParaRPr>
          </a:p>
          <a:p>
            <a:pPr marL="167005" marR="258445" algn="ctr">
              <a:lnSpc>
                <a:spcPct val="100000"/>
              </a:lnSpc>
              <a:spcBef>
                <a:spcPts val="3204"/>
              </a:spcBef>
            </a:pPr>
            <a:r>
              <a:rPr sz="4000" b="1" spc="-5" dirty="0">
                <a:latin typeface="Times New Roman"/>
                <a:cs typeface="Times New Roman"/>
              </a:rPr>
              <a:t>Straining during bowel movements  or the feeling</a:t>
            </a:r>
            <a:r>
              <a:rPr sz="4000" b="1" spc="-9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of</a:t>
            </a:r>
            <a:endParaRPr sz="4000">
              <a:latin typeface="Times New Roman"/>
              <a:cs typeface="Times New Roman"/>
            </a:endParaRPr>
          </a:p>
          <a:p>
            <a:pPr marL="217170" marR="305435" algn="ctr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latin typeface="Times New Roman"/>
                <a:cs typeface="Times New Roman"/>
              </a:rPr>
              <a:t>incomplete </a:t>
            </a:r>
            <a:r>
              <a:rPr sz="4000" b="1" dirty="0">
                <a:latin typeface="Times New Roman"/>
                <a:cs typeface="Times New Roman"/>
              </a:rPr>
              <a:t>evacuation </a:t>
            </a:r>
            <a:r>
              <a:rPr sz="4000" b="1" spc="-10" dirty="0">
                <a:latin typeface="Times New Roman"/>
                <a:cs typeface="Times New Roman"/>
              </a:rPr>
              <a:t>may </a:t>
            </a:r>
            <a:r>
              <a:rPr sz="4000" b="1" dirty="0">
                <a:latin typeface="Times New Roman"/>
                <a:cs typeface="Times New Roman"/>
              </a:rPr>
              <a:t>also</a:t>
            </a:r>
            <a:r>
              <a:rPr sz="4000" b="1" spc="-2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be  </a:t>
            </a:r>
            <a:r>
              <a:rPr sz="4000" b="1" spc="-15" dirty="0">
                <a:latin typeface="Times New Roman"/>
                <a:cs typeface="Times New Roman"/>
              </a:rPr>
              <a:t>reported </a:t>
            </a:r>
            <a:r>
              <a:rPr sz="4000" b="1" dirty="0">
                <a:latin typeface="Times New Roman"/>
                <a:cs typeface="Times New Roman"/>
              </a:rPr>
              <a:t>as </a:t>
            </a:r>
            <a:r>
              <a:rPr sz="4000" b="1" spc="-5" dirty="0">
                <a:latin typeface="Times New Roman"/>
                <a:cs typeface="Times New Roman"/>
              </a:rPr>
              <a:t>constipation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2748" y="307594"/>
            <a:ext cx="47828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Osmotic</a:t>
            </a:r>
            <a:r>
              <a:rPr spc="-70" dirty="0"/>
              <a:t> </a:t>
            </a:r>
            <a:r>
              <a:rPr dirty="0"/>
              <a:t>laxatives</a:t>
            </a:r>
          </a:p>
        </p:txBody>
      </p:sp>
      <p:sp>
        <p:nvSpPr>
          <p:cNvPr id="3" name="object 3"/>
          <p:cNvSpPr/>
          <p:nvPr/>
        </p:nvSpPr>
        <p:spPr>
          <a:xfrm>
            <a:off x="2195195" y="968628"/>
            <a:ext cx="4753610" cy="0"/>
          </a:xfrm>
          <a:custGeom>
            <a:avLst/>
            <a:gdLst/>
            <a:ahLst/>
            <a:cxnLst/>
            <a:rect l="l" t="t" r="r" b="b"/>
            <a:pathLst>
              <a:path w="4753609">
                <a:moveTo>
                  <a:pt x="0" y="0"/>
                </a:moveTo>
                <a:lnTo>
                  <a:pt x="4753356" y="0"/>
                </a:lnTo>
              </a:path>
            </a:pathLst>
          </a:custGeom>
          <a:ln w="5943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143355"/>
            <a:ext cx="8460740" cy="52933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990033"/>
                </a:solidFill>
                <a:latin typeface="Arial"/>
                <a:cs typeface="Arial"/>
              </a:rPr>
              <a:t>Glycerin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990033"/>
                </a:solidFill>
                <a:latin typeface="Arial"/>
                <a:cs typeface="Arial"/>
              </a:rPr>
              <a:t>Lactulose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990033"/>
                </a:solidFill>
                <a:latin typeface="Arial"/>
                <a:cs typeface="Arial"/>
              </a:rPr>
              <a:t>Saline</a:t>
            </a:r>
            <a:r>
              <a:rPr sz="3200" b="1" spc="-4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990033"/>
                </a:solidFill>
                <a:latin typeface="Arial"/>
                <a:cs typeface="Arial"/>
              </a:rPr>
              <a:t>products</a:t>
            </a:r>
            <a:endParaRPr sz="3200">
              <a:latin typeface="Arial"/>
              <a:cs typeface="Arial"/>
            </a:endParaRPr>
          </a:p>
          <a:p>
            <a:pPr marL="486409" indent="-474345">
              <a:lnSpc>
                <a:spcPct val="100000"/>
              </a:lnSpc>
              <a:spcBef>
                <a:spcPts val="770"/>
              </a:spcBef>
              <a:buClr>
                <a:srgbClr val="CC00CC"/>
              </a:buClr>
              <a:buFont typeface="Wingdings"/>
              <a:buChar char=""/>
              <a:tabLst>
                <a:tab pos="487045" algn="l"/>
              </a:tabLst>
            </a:pPr>
            <a:r>
              <a:rPr sz="3200" b="1" spc="-5" dirty="0">
                <a:latin typeface="Arial"/>
                <a:cs typeface="Arial"/>
              </a:rPr>
              <a:t>Magnesium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citrate</a:t>
            </a:r>
            <a:endParaRPr sz="3200">
              <a:latin typeface="Arial"/>
              <a:cs typeface="Arial"/>
            </a:endParaRPr>
          </a:p>
          <a:p>
            <a:pPr marL="486409" indent="-474345">
              <a:lnSpc>
                <a:spcPct val="100000"/>
              </a:lnSpc>
              <a:spcBef>
                <a:spcPts val="770"/>
              </a:spcBef>
              <a:buClr>
                <a:srgbClr val="CC00CC"/>
              </a:buClr>
              <a:buFont typeface="Wingdings"/>
              <a:buChar char=""/>
              <a:tabLst>
                <a:tab pos="487045" algn="l"/>
              </a:tabLst>
            </a:pPr>
            <a:r>
              <a:rPr sz="3200" b="1" spc="-5" dirty="0">
                <a:latin typeface="Arial"/>
                <a:cs typeface="Arial"/>
              </a:rPr>
              <a:t>Magnesium </a:t>
            </a:r>
            <a:r>
              <a:rPr sz="3200" b="1" dirty="0">
                <a:latin typeface="Arial"/>
                <a:cs typeface="Arial"/>
              </a:rPr>
              <a:t>hydroxide </a:t>
            </a:r>
            <a:r>
              <a:rPr sz="3200" b="1" spc="-5" dirty="0">
                <a:latin typeface="Arial"/>
                <a:cs typeface="Arial"/>
              </a:rPr>
              <a:t>(milk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magnesia)</a:t>
            </a:r>
            <a:endParaRPr sz="3200">
              <a:latin typeface="Arial"/>
              <a:cs typeface="Arial"/>
            </a:endParaRPr>
          </a:p>
          <a:p>
            <a:pPr marL="486409" indent="-474345">
              <a:lnSpc>
                <a:spcPct val="100000"/>
              </a:lnSpc>
              <a:spcBef>
                <a:spcPts val="765"/>
              </a:spcBef>
              <a:buClr>
                <a:srgbClr val="CC00CC"/>
              </a:buClr>
              <a:buFont typeface="Wingdings"/>
              <a:buChar char=""/>
              <a:tabLst>
                <a:tab pos="487045" algn="l"/>
              </a:tabLst>
            </a:pPr>
            <a:r>
              <a:rPr sz="3200" b="1" spc="-5" dirty="0">
                <a:latin typeface="Arial"/>
                <a:cs typeface="Arial"/>
              </a:rPr>
              <a:t>Magnesium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oxide</a:t>
            </a:r>
            <a:endParaRPr sz="3200">
              <a:latin typeface="Arial"/>
              <a:cs typeface="Arial"/>
            </a:endParaRPr>
          </a:p>
          <a:p>
            <a:pPr marL="486409" indent="-474345">
              <a:lnSpc>
                <a:spcPct val="100000"/>
              </a:lnSpc>
              <a:spcBef>
                <a:spcPts val="770"/>
              </a:spcBef>
              <a:buClr>
                <a:srgbClr val="CC00CC"/>
              </a:buClr>
              <a:buFont typeface="Wingdings"/>
              <a:buChar char=""/>
              <a:tabLst>
                <a:tab pos="487045" algn="l"/>
              </a:tabLst>
            </a:pPr>
            <a:r>
              <a:rPr sz="3200" b="1" spc="-5" dirty="0">
                <a:latin typeface="Arial"/>
                <a:cs typeface="Arial"/>
              </a:rPr>
              <a:t>Magnesium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sulphate</a:t>
            </a:r>
            <a:endParaRPr sz="3200">
              <a:latin typeface="Arial"/>
              <a:cs typeface="Arial"/>
            </a:endParaRPr>
          </a:p>
          <a:p>
            <a:pPr marL="486409" indent="-474345">
              <a:lnSpc>
                <a:spcPct val="100000"/>
              </a:lnSpc>
              <a:spcBef>
                <a:spcPts val="770"/>
              </a:spcBef>
              <a:buClr>
                <a:srgbClr val="CC00CC"/>
              </a:buClr>
              <a:buFont typeface="Wingdings"/>
              <a:buChar char=""/>
              <a:tabLst>
                <a:tab pos="487045" algn="l"/>
              </a:tabLst>
            </a:pPr>
            <a:r>
              <a:rPr sz="3200" b="1" dirty="0">
                <a:latin typeface="Arial"/>
                <a:cs typeface="Arial"/>
              </a:rPr>
              <a:t>Sodium biphospahte </a:t>
            </a:r>
            <a:r>
              <a:rPr sz="3200" b="1" spc="-5" dirty="0">
                <a:latin typeface="Arial"/>
                <a:cs typeface="Arial"/>
              </a:rPr>
              <a:t>(Kleen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enema)</a:t>
            </a:r>
            <a:endParaRPr sz="3200">
              <a:latin typeface="Arial"/>
              <a:cs typeface="Arial"/>
            </a:endParaRPr>
          </a:p>
          <a:p>
            <a:pPr marL="486409" indent="-474345">
              <a:lnSpc>
                <a:spcPct val="100000"/>
              </a:lnSpc>
              <a:spcBef>
                <a:spcPts val="765"/>
              </a:spcBef>
              <a:buClr>
                <a:srgbClr val="CC00CC"/>
              </a:buClr>
              <a:buFont typeface="Wingdings"/>
              <a:buChar char=""/>
              <a:tabLst>
                <a:tab pos="487045" algn="l"/>
              </a:tabLst>
            </a:pPr>
            <a:r>
              <a:rPr sz="3200" b="1" dirty="0">
                <a:latin typeface="Arial"/>
                <a:cs typeface="Arial"/>
              </a:rPr>
              <a:t>Sodium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phosphate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6773" y="307594"/>
            <a:ext cx="13303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MOA</a:t>
            </a:r>
          </a:p>
        </p:txBody>
      </p:sp>
      <p:sp>
        <p:nvSpPr>
          <p:cNvPr id="3" name="object 3"/>
          <p:cNvSpPr/>
          <p:nvPr/>
        </p:nvSpPr>
        <p:spPr>
          <a:xfrm>
            <a:off x="3918839" y="968628"/>
            <a:ext cx="1304925" cy="0"/>
          </a:xfrm>
          <a:custGeom>
            <a:avLst/>
            <a:gdLst/>
            <a:ahLst/>
            <a:cxnLst/>
            <a:rect l="l" t="t" r="r" b="b"/>
            <a:pathLst>
              <a:path w="1304925">
                <a:moveTo>
                  <a:pt x="0" y="0"/>
                </a:moveTo>
                <a:lnTo>
                  <a:pt x="1304543" y="0"/>
                </a:lnTo>
              </a:path>
            </a:pathLst>
          </a:custGeom>
          <a:ln w="59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230528"/>
            <a:ext cx="8100695" cy="50190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b="1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Hyperosmolar salts or saline products</a:t>
            </a:r>
            <a:r>
              <a:rPr sz="2800" b="1" u="heavy" spc="-2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544195" marR="153035">
              <a:lnSpc>
                <a:spcPct val="110000"/>
              </a:lnSpc>
            </a:pPr>
            <a:r>
              <a:rPr sz="2800" b="1" spc="-5" dirty="0">
                <a:latin typeface="Times New Roman"/>
                <a:cs typeface="Times New Roman"/>
              </a:rPr>
              <a:t>insoluble, remain in lumen pull </a:t>
            </a:r>
            <a:r>
              <a:rPr sz="2800" b="1" spc="-10" dirty="0">
                <a:latin typeface="Times New Roman"/>
                <a:cs typeface="Times New Roman"/>
              </a:rPr>
              <a:t>water </a:t>
            </a:r>
            <a:r>
              <a:rPr sz="2800" b="1" dirty="0">
                <a:latin typeface="Times New Roman"/>
                <a:cs typeface="Times New Roman"/>
              </a:rPr>
              <a:t>into </a:t>
            </a:r>
            <a:r>
              <a:rPr sz="2800" b="1" spc="-5" dirty="0">
                <a:latin typeface="Times New Roman"/>
                <a:cs typeface="Times New Roman"/>
              </a:rPr>
              <a:t>colon  </a:t>
            </a:r>
            <a:r>
              <a:rPr sz="2800" b="1" dirty="0">
                <a:latin typeface="Times New Roman"/>
                <a:cs typeface="Times New Roman"/>
              </a:rPr>
              <a:t>and </a:t>
            </a:r>
            <a:r>
              <a:rPr sz="2800" b="1" spc="-5" dirty="0">
                <a:latin typeface="Times New Roman"/>
                <a:cs typeface="Times New Roman"/>
              </a:rPr>
              <a:t>increase </a:t>
            </a:r>
            <a:r>
              <a:rPr sz="2800" b="1" spc="-10" dirty="0">
                <a:latin typeface="Times New Roman"/>
                <a:cs typeface="Times New Roman"/>
              </a:rPr>
              <a:t>water </a:t>
            </a:r>
            <a:r>
              <a:rPr sz="2800" b="1" spc="-5" dirty="0">
                <a:latin typeface="Times New Roman"/>
                <a:cs typeface="Times New Roman"/>
              </a:rPr>
              <a:t>in the feces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increase bulk –  increase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peristalsis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b="1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Lactulose</a:t>
            </a:r>
            <a:r>
              <a:rPr sz="2800" b="1" spc="-5" dirty="0">
                <a:solidFill>
                  <a:srgbClr val="990033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7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draws water </a:t>
            </a:r>
            <a:r>
              <a:rPr sz="2800" b="1" dirty="0">
                <a:latin typeface="Times New Roman"/>
                <a:cs typeface="Times New Roman"/>
              </a:rPr>
              <a:t>into </a:t>
            </a:r>
            <a:r>
              <a:rPr sz="2800" b="1" spc="-5" dirty="0">
                <a:latin typeface="Times New Roman"/>
                <a:cs typeface="Times New Roman"/>
              </a:rPr>
              <a:t>intestine and promotes </a:t>
            </a:r>
            <a:r>
              <a:rPr sz="2800" b="1" spc="-10" dirty="0">
                <a:latin typeface="Times New Roman"/>
                <a:cs typeface="Times New Roman"/>
              </a:rPr>
              <a:t>water </a:t>
            </a:r>
            <a:r>
              <a:rPr sz="2800" b="1" dirty="0">
                <a:latin typeface="Times New Roman"/>
                <a:cs typeface="Times New Roman"/>
              </a:rPr>
              <a:t>and  </a:t>
            </a:r>
            <a:r>
              <a:rPr sz="2800" b="1" spc="-5" dirty="0">
                <a:latin typeface="Times New Roman"/>
                <a:cs typeface="Times New Roman"/>
              </a:rPr>
              <a:t>electrolytes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retention</a:t>
            </a:r>
            <a:endParaRPr sz="2800">
              <a:latin typeface="Times New Roman"/>
              <a:cs typeface="Times New Roman"/>
            </a:endParaRPr>
          </a:p>
          <a:p>
            <a:pPr marL="12700" marR="2914015">
              <a:lnSpc>
                <a:spcPts val="3700"/>
              </a:lnSpc>
              <a:spcBef>
                <a:spcPts val="13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Decreases </a:t>
            </a:r>
            <a:r>
              <a:rPr sz="2800" b="1" spc="-10" dirty="0">
                <a:latin typeface="Times New Roman"/>
                <a:cs typeface="Times New Roman"/>
              </a:rPr>
              <a:t>serum </a:t>
            </a:r>
            <a:r>
              <a:rPr sz="2800" b="1" spc="-5" dirty="0">
                <a:latin typeface="Times New Roman"/>
                <a:cs typeface="Times New Roman"/>
              </a:rPr>
              <a:t>ammonia level </a:t>
            </a:r>
            <a:r>
              <a:rPr sz="2800" b="1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 Glycerin</a:t>
            </a:r>
            <a:endParaRPr sz="2800">
              <a:latin typeface="Times New Roman"/>
              <a:cs typeface="Times New Roman"/>
            </a:endParaRPr>
          </a:p>
          <a:p>
            <a:pPr marL="355600" marR="381000" indent="-342900">
              <a:lnSpc>
                <a:spcPts val="3020"/>
              </a:lnSpc>
              <a:spcBef>
                <a:spcPts val="5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acts </a:t>
            </a:r>
            <a:r>
              <a:rPr sz="2800" b="1" spc="-10" dirty="0">
                <a:latin typeface="Times New Roman"/>
                <a:cs typeface="Times New Roman"/>
              </a:rPr>
              <a:t>like </a:t>
            </a:r>
            <a:r>
              <a:rPr sz="2800" b="1" spc="-5" dirty="0">
                <a:latin typeface="Times New Roman"/>
                <a:cs typeface="Times New Roman"/>
              </a:rPr>
              <a:t>Lactulose increases </a:t>
            </a:r>
            <a:r>
              <a:rPr sz="2800" b="1" spc="-10" dirty="0">
                <a:latin typeface="Times New Roman"/>
                <a:cs typeface="Times New Roman"/>
              </a:rPr>
              <a:t>water </a:t>
            </a:r>
            <a:r>
              <a:rPr sz="2800" b="1" spc="-5" dirty="0">
                <a:latin typeface="Times New Roman"/>
                <a:cs typeface="Times New Roman"/>
              </a:rPr>
              <a:t>in the feces in  large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intestine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990033"/>
                </a:solidFill>
              </a:rPr>
              <a:t>Therapeutic</a:t>
            </a:r>
            <a:r>
              <a:rPr spc="-70" dirty="0">
                <a:solidFill>
                  <a:srgbClr val="990033"/>
                </a:solidFill>
              </a:rPr>
              <a:t> </a:t>
            </a:r>
            <a:r>
              <a:rPr dirty="0">
                <a:solidFill>
                  <a:srgbClr val="990033"/>
                </a:solidFill>
              </a:rPr>
              <a:t>Uses</a:t>
            </a:r>
          </a:p>
        </p:txBody>
      </p:sp>
      <p:sp>
        <p:nvSpPr>
          <p:cNvPr id="3" name="object 3"/>
          <p:cNvSpPr/>
          <p:nvPr/>
        </p:nvSpPr>
        <p:spPr>
          <a:xfrm>
            <a:off x="2242439" y="1144142"/>
            <a:ext cx="4658995" cy="0"/>
          </a:xfrm>
          <a:custGeom>
            <a:avLst/>
            <a:gdLst/>
            <a:ahLst/>
            <a:cxnLst/>
            <a:rect l="l" t="t" r="r" b="b"/>
            <a:pathLst>
              <a:path w="4658995">
                <a:moveTo>
                  <a:pt x="0" y="0"/>
                </a:moveTo>
                <a:lnTo>
                  <a:pt x="4658868" y="0"/>
                </a:lnTo>
              </a:path>
            </a:pathLst>
          </a:custGeom>
          <a:ln w="59436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2000834"/>
            <a:ext cx="8684260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Preparation of bowel for 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0099"/>
                </a:solidFill>
                <a:latin typeface="Arial"/>
                <a:cs typeface="Arial"/>
              </a:rPr>
              <a:t>colonoscopy, sigmoidoscopy, 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and  barium enema.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5800">
              <a:latin typeface="Times New Roman"/>
              <a:cs typeface="Times New Roman"/>
            </a:endParaRPr>
          </a:p>
          <a:p>
            <a:pPr marL="355600" marR="44704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Lactulose: liver disease 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(Hepatic  </a:t>
            </a:r>
            <a:r>
              <a:rPr sz="4000" b="1" spc="-10" dirty="0">
                <a:solidFill>
                  <a:srgbClr val="000099"/>
                </a:solidFill>
                <a:latin typeface="Arial"/>
                <a:cs typeface="Arial"/>
              </a:rPr>
              <a:t>encephalopathy)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6129" y="482930"/>
            <a:ext cx="40341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990033"/>
                </a:solidFill>
              </a:rPr>
              <a:t>SIDE</a:t>
            </a:r>
            <a:r>
              <a:rPr spc="-75" dirty="0">
                <a:solidFill>
                  <a:srgbClr val="990033"/>
                </a:solidFill>
              </a:rPr>
              <a:t> </a:t>
            </a:r>
            <a:r>
              <a:rPr dirty="0">
                <a:solidFill>
                  <a:srgbClr val="990033"/>
                </a:solidFill>
              </a:rPr>
              <a:t>EFFECTS</a:t>
            </a:r>
          </a:p>
        </p:txBody>
      </p:sp>
      <p:sp>
        <p:nvSpPr>
          <p:cNvPr id="3" name="object 3"/>
          <p:cNvSpPr/>
          <p:nvPr/>
        </p:nvSpPr>
        <p:spPr>
          <a:xfrm>
            <a:off x="2568575" y="1144142"/>
            <a:ext cx="4006850" cy="0"/>
          </a:xfrm>
          <a:custGeom>
            <a:avLst/>
            <a:gdLst/>
            <a:ahLst/>
            <a:cxnLst/>
            <a:rect l="l" t="t" r="r" b="b"/>
            <a:pathLst>
              <a:path w="4006850">
                <a:moveTo>
                  <a:pt x="0" y="0"/>
                </a:moveTo>
                <a:lnTo>
                  <a:pt x="4006596" y="0"/>
                </a:lnTo>
              </a:path>
            </a:pathLst>
          </a:custGeom>
          <a:ln w="59436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4725161"/>
            <a:ext cx="2679700" cy="0"/>
          </a:xfrm>
          <a:custGeom>
            <a:avLst/>
            <a:gdLst/>
            <a:ahLst/>
            <a:cxnLst/>
            <a:rect l="l" t="t" r="r" b="b"/>
            <a:pathLst>
              <a:path w="2679700">
                <a:moveTo>
                  <a:pt x="0" y="0"/>
                </a:moveTo>
                <a:lnTo>
                  <a:pt x="2679192" y="0"/>
                </a:lnTo>
              </a:path>
            </a:pathLst>
          </a:custGeom>
          <a:ln w="53339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11577"/>
            <a:ext cx="8007350" cy="46666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u="heavy" dirty="0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Arial"/>
                <a:cs typeface="Arial"/>
              </a:rPr>
              <a:t>HYPERMAGNESEMIA</a:t>
            </a:r>
            <a:r>
              <a:rPr sz="3600" b="1" u="heavy" spc="-40" dirty="0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  <a:p>
            <a:pPr marL="355600" marR="834390" indent="-342900">
              <a:lnSpc>
                <a:spcPts val="3460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drowsiness, weakness, paralysis,  complete heart block,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hypotension,  </a:t>
            </a:r>
            <a:r>
              <a:rPr sz="3200" b="1" dirty="0">
                <a:latin typeface="Arial"/>
                <a:cs typeface="Arial"/>
              </a:rPr>
              <a:t>flushing, respiratory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depression.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CC00CC"/>
                </a:solidFill>
                <a:latin typeface="Arial"/>
                <a:cs typeface="Arial"/>
              </a:rPr>
              <a:t>Lactulose</a:t>
            </a:r>
            <a:r>
              <a:rPr sz="4000" b="1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  <a:p>
            <a:pPr marL="355600" marR="5080" indent="-6350">
              <a:lnSpc>
                <a:spcPct val="90000"/>
              </a:lnSpc>
              <a:spcBef>
                <a:spcPts val="790"/>
              </a:spcBef>
            </a:pPr>
            <a:r>
              <a:rPr sz="3200" b="1" spc="-5" dirty="0">
                <a:latin typeface="Arial"/>
                <a:cs typeface="Arial"/>
              </a:rPr>
              <a:t>flatulence, </a:t>
            </a:r>
            <a:r>
              <a:rPr sz="3200" b="1" dirty="0">
                <a:latin typeface="Arial"/>
                <a:cs typeface="Arial"/>
              </a:rPr>
              <a:t>diarrhea, </a:t>
            </a:r>
            <a:r>
              <a:rPr sz="3200" b="1" spc="-5" dirty="0">
                <a:latin typeface="Arial"/>
                <a:cs typeface="Arial"/>
              </a:rPr>
              <a:t>abdominal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cramps,  nausea, </a:t>
            </a:r>
            <a:r>
              <a:rPr sz="3200" b="1" dirty="0">
                <a:latin typeface="Arial"/>
                <a:cs typeface="Arial"/>
              </a:rPr>
              <a:t>vomiting, </a:t>
            </a:r>
            <a:r>
              <a:rPr sz="3200" b="1" spc="-5" dirty="0">
                <a:latin typeface="Arial"/>
                <a:cs typeface="Arial"/>
              </a:rPr>
              <a:t>disturbance </a:t>
            </a:r>
            <a:r>
              <a:rPr sz="3200" b="1" dirty="0">
                <a:latin typeface="Arial"/>
                <a:cs typeface="Arial"/>
              </a:rPr>
              <a:t>in  </a:t>
            </a:r>
            <a:r>
              <a:rPr sz="3200" b="1" spc="-5" dirty="0">
                <a:latin typeface="Arial"/>
                <a:cs typeface="Arial"/>
              </a:rPr>
              <a:t>diabetes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277" y="450926"/>
            <a:ext cx="31775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Precaution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2998342" y="1169288"/>
            <a:ext cx="3147060" cy="0"/>
          </a:xfrm>
          <a:custGeom>
            <a:avLst/>
            <a:gdLst/>
            <a:ahLst/>
            <a:cxnLst/>
            <a:rect l="l" t="t" r="r" b="b"/>
            <a:pathLst>
              <a:path w="3147060">
                <a:moveTo>
                  <a:pt x="0" y="0"/>
                </a:moveTo>
                <a:lnTo>
                  <a:pt x="3147060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000834"/>
            <a:ext cx="818197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Patients with congestive heart  failure, </a:t>
            </a:r>
            <a:r>
              <a:rPr sz="4000" b="1" spc="-10" dirty="0">
                <a:latin typeface="Arial"/>
                <a:cs typeface="Arial"/>
              </a:rPr>
              <a:t>kidney </a:t>
            </a:r>
            <a:r>
              <a:rPr sz="4000" b="1" spc="-5" dirty="0">
                <a:latin typeface="Arial"/>
                <a:cs typeface="Arial"/>
              </a:rPr>
              <a:t>disease, and high  blood pressure, should </a:t>
            </a:r>
            <a:r>
              <a:rPr sz="4000" b="1" spc="-10" dirty="0">
                <a:latin typeface="Arial"/>
                <a:cs typeface="Arial"/>
              </a:rPr>
              <a:t>not </a:t>
            </a:r>
            <a:r>
              <a:rPr sz="4000" b="1" spc="-5" dirty="0">
                <a:latin typeface="Arial"/>
                <a:cs typeface="Arial"/>
              </a:rPr>
              <a:t>use  laxatives that contain</a:t>
            </a:r>
            <a:r>
              <a:rPr sz="4000" b="1" spc="1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sodium.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717" y="2836290"/>
            <a:ext cx="8428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990033"/>
                </a:solidFill>
              </a:rPr>
              <a:t>Stimulant or Irritant</a:t>
            </a:r>
            <a:r>
              <a:rPr sz="4800" spc="40" dirty="0">
                <a:solidFill>
                  <a:srgbClr val="990033"/>
                </a:solidFill>
              </a:rPr>
              <a:t> </a:t>
            </a:r>
            <a:r>
              <a:rPr sz="4800" spc="-5" dirty="0">
                <a:solidFill>
                  <a:srgbClr val="990033"/>
                </a:solidFill>
              </a:rPr>
              <a:t>laxatives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69468" y="3553967"/>
            <a:ext cx="8404860" cy="0"/>
          </a:xfrm>
          <a:custGeom>
            <a:avLst/>
            <a:gdLst/>
            <a:ahLst/>
            <a:cxnLst/>
            <a:rect l="l" t="t" r="r" b="b"/>
            <a:pathLst>
              <a:path w="8404860">
                <a:moveTo>
                  <a:pt x="0" y="0"/>
                </a:moveTo>
                <a:lnTo>
                  <a:pt x="8404860" y="0"/>
                </a:lnTo>
              </a:path>
            </a:pathLst>
          </a:custGeom>
          <a:ln w="64008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37" y="482930"/>
            <a:ext cx="7732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990033"/>
                </a:solidFill>
              </a:rPr>
              <a:t>Stimulant or Irritant</a:t>
            </a:r>
            <a:r>
              <a:rPr spc="-70" dirty="0">
                <a:solidFill>
                  <a:srgbClr val="990033"/>
                </a:solidFill>
              </a:rPr>
              <a:t> </a:t>
            </a:r>
            <a:r>
              <a:rPr dirty="0">
                <a:solidFill>
                  <a:srgbClr val="990033"/>
                </a:solidFill>
              </a:rPr>
              <a:t>laxatives</a:t>
            </a:r>
          </a:p>
        </p:txBody>
      </p:sp>
      <p:sp>
        <p:nvSpPr>
          <p:cNvPr id="3" name="object 3"/>
          <p:cNvSpPr/>
          <p:nvPr/>
        </p:nvSpPr>
        <p:spPr>
          <a:xfrm>
            <a:off x="719962" y="1144142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296" y="0"/>
                </a:lnTo>
              </a:path>
            </a:pathLst>
          </a:custGeom>
          <a:ln w="59436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97189"/>
            <a:ext cx="4533900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38505">
              <a:lnSpc>
                <a:spcPct val="1101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Castor oil  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4000" b="1" spc="-2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thra</a:t>
            </a:r>
            <a:r>
              <a:rPr sz="4000" b="1" spc="-20" dirty="0">
                <a:solidFill>
                  <a:srgbClr val="000099"/>
                </a:solidFill>
                <a:latin typeface="Arial"/>
                <a:cs typeface="Arial"/>
              </a:rPr>
              <a:t>q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uin</a:t>
            </a:r>
            <a:r>
              <a:rPr sz="4000" b="1" spc="-2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ne: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10" dirty="0">
                <a:latin typeface="Arial"/>
                <a:cs typeface="Arial"/>
              </a:rPr>
              <a:t>Senna</a:t>
            </a:r>
            <a:endParaRPr sz="40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Cascara sagrada 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 Diph</a:t>
            </a:r>
            <a:r>
              <a:rPr sz="40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nylmetha</a:t>
            </a:r>
            <a:r>
              <a:rPr sz="4000" b="1" spc="-2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es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Bisacodyl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10" dirty="0">
                <a:latin typeface="Arial"/>
                <a:cs typeface="Arial"/>
              </a:rPr>
              <a:t>Phenophthalein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8758" y="399110"/>
            <a:ext cx="15887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solidFill>
                  <a:srgbClr val="000000"/>
                </a:solidFill>
                <a:latin typeface="Times New Roman"/>
                <a:cs typeface="Times New Roman"/>
              </a:rPr>
              <a:t>MOA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90822" y="1205102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2100" y="0"/>
                </a:lnTo>
              </a:path>
            </a:pathLst>
          </a:custGeom>
          <a:ln w="6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3662"/>
            <a:ext cx="8049895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4400" b="1" dirty="0">
                <a:latin typeface="Times New Roman"/>
                <a:cs typeface="Times New Roman"/>
              </a:rPr>
              <a:t>Increasing water and</a:t>
            </a:r>
            <a:r>
              <a:rPr sz="4400" b="1" spc="-114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electrolyte  secretion by the</a:t>
            </a:r>
            <a:r>
              <a:rPr sz="4400" b="1" spc="-6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mucosa</a:t>
            </a: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6400">
              <a:latin typeface="Times New Roman"/>
              <a:cs typeface="Times New Roman"/>
            </a:endParaRPr>
          </a:p>
          <a:p>
            <a:pPr marL="355600" marR="29845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4400" b="1" dirty="0">
                <a:latin typeface="Times New Roman"/>
                <a:cs typeface="Times New Roman"/>
              </a:rPr>
              <a:t>By increasing peristalsis </a:t>
            </a:r>
            <a:r>
              <a:rPr sz="4400" b="1" spc="-5" dirty="0">
                <a:latin typeface="Times New Roman"/>
                <a:cs typeface="Times New Roman"/>
              </a:rPr>
              <a:t>----</a:t>
            </a:r>
            <a:r>
              <a:rPr sz="4400" b="1" spc="-11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by  stimulating sensory nerve  endings in GI</a:t>
            </a:r>
            <a:r>
              <a:rPr sz="4400" b="1" spc="-3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mucosa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75334"/>
            <a:ext cx="758952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4800" b="1" dirty="0">
                <a:latin typeface="Arial"/>
                <a:cs typeface="Arial"/>
              </a:rPr>
              <a:t>The </a:t>
            </a:r>
            <a:r>
              <a:rPr sz="4800" b="1" spc="-5" dirty="0">
                <a:latin typeface="Arial"/>
                <a:cs typeface="Arial"/>
              </a:rPr>
              <a:t>feces are moved  through </a:t>
            </a:r>
            <a:r>
              <a:rPr sz="4800" b="1" dirty="0">
                <a:latin typeface="Arial"/>
                <a:cs typeface="Arial"/>
              </a:rPr>
              <a:t>the </a:t>
            </a:r>
            <a:r>
              <a:rPr sz="4800" b="1" spc="-5" dirty="0">
                <a:latin typeface="Arial"/>
                <a:cs typeface="Arial"/>
              </a:rPr>
              <a:t>bowel </a:t>
            </a:r>
            <a:r>
              <a:rPr sz="4800" b="1" dirty="0">
                <a:latin typeface="Arial"/>
                <a:cs typeface="Arial"/>
              </a:rPr>
              <a:t>too  </a:t>
            </a:r>
            <a:r>
              <a:rPr sz="4800" b="1" spc="-5" dirty="0">
                <a:latin typeface="Arial"/>
                <a:cs typeface="Arial"/>
              </a:rPr>
              <a:t>rapidly </a:t>
            </a:r>
            <a:r>
              <a:rPr sz="4800" b="1" dirty="0">
                <a:latin typeface="Arial"/>
                <a:cs typeface="Arial"/>
              </a:rPr>
              <a:t>to </a:t>
            </a:r>
            <a:r>
              <a:rPr sz="4800" b="1" spc="-5" dirty="0">
                <a:latin typeface="Arial"/>
                <a:cs typeface="Arial"/>
              </a:rPr>
              <a:t>allow colonic  absorption </a:t>
            </a:r>
            <a:r>
              <a:rPr sz="4800" b="1" dirty="0">
                <a:latin typeface="Arial"/>
                <a:cs typeface="Arial"/>
              </a:rPr>
              <a:t>of fecal </a:t>
            </a:r>
            <a:r>
              <a:rPr sz="4800" b="1" spc="-5" dirty="0">
                <a:latin typeface="Arial"/>
                <a:cs typeface="Arial"/>
              </a:rPr>
              <a:t>water  so a watery stool is  eliminated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433" y="450926"/>
            <a:ext cx="6028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D50092"/>
                </a:solidFill>
              </a:rPr>
              <a:t>Bisacodyl </a:t>
            </a:r>
            <a:r>
              <a:rPr sz="4800" dirty="0">
                <a:solidFill>
                  <a:srgbClr val="D50092"/>
                </a:solidFill>
              </a:rPr>
              <a:t>(Dulcolax)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571878" y="1169288"/>
            <a:ext cx="5998845" cy="0"/>
          </a:xfrm>
          <a:custGeom>
            <a:avLst/>
            <a:gdLst/>
            <a:ahLst/>
            <a:cxnLst/>
            <a:rect l="l" t="t" r="r" b="b"/>
            <a:pathLst>
              <a:path w="5998845">
                <a:moveTo>
                  <a:pt x="0" y="0"/>
                </a:moveTo>
                <a:lnTo>
                  <a:pt x="5998464" y="0"/>
                </a:lnTo>
              </a:path>
            </a:pathLst>
          </a:custGeom>
          <a:ln w="64008">
            <a:solidFill>
              <a:srgbClr val="D50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8233"/>
            <a:ext cx="7203440" cy="3782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45819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dirty="0">
                <a:latin typeface="Arial"/>
                <a:cs typeface="Arial"/>
              </a:rPr>
              <a:t>Can be given: orally ,  suppository </a:t>
            </a:r>
            <a:r>
              <a:rPr sz="4400" b="1" spc="-10" dirty="0">
                <a:latin typeface="Arial"/>
                <a:cs typeface="Arial"/>
              </a:rPr>
              <a:t>or</a:t>
            </a:r>
            <a:r>
              <a:rPr sz="4400" b="1" spc="-8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enema.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4400" b="1" dirty="0">
                <a:latin typeface="Arial"/>
                <a:cs typeface="Arial"/>
              </a:rPr>
              <a:t>Onset of</a:t>
            </a:r>
            <a:r>
              <a:rPr sz="4400" b="1" spc="-2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action</a:t>
            </a:r>
            <a:endParaRPr sz="4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dirty="0">
                <a:solidFill>
                  <a:srgbClr val="000099"/>
                </a:solidFill>
                <a:latin typeface="Arial"/>
                <a:cs typeface="Arial"/>
              </a:rPr>
              <a:t>Oral form </a:t>
            </a:r>
            <a:r>
              <a:rPr sz="4400" b="1" dirty="0">
                <a:latin typeface="Arial"/>
                <a:cs typeface="Arial"/>
              </a:rPr>
              <a:t>: 6 to 10</a:t>
            </a:r>
            <a:r>
              <a:rPr sz="4400" b="1" spc="-8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hours.</a:t>
            </a:r>
            <a:endParaRPr sz="4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dirty="0">
                <a:solidFill>
                  <a:srgbClr val="000099"/>
                </a:solidFill>
                <a:latin typeface="Arial"/>
                <a:cs typeface="Arial"/>
              </a:rPr>
              <a:t>Suppository</a:t>
            </a:r>
            <a:r>
              <a:rPr sz="4400" b="1" dirty="0">
                <a:latin typeface="Arial"/>
                <a:cs typeface="Arial"/>
              </a:rPr>
              <a:t>: 15 to 30</a:t>
            </a:r>
            <a:r>
              <a:rPr sz="4400" b="1" spc="-8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min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9200"/>
            <a:ext cx="9144000" cy="1828800"/>
          </a:xfrm>
          <a:custGeom>
            <a:avLst/>
            <a:gdLst/>
            <a:ahLst/>
            <a:cxnLst/>
            <a:rect l="l" t="t" r="r" b="b"/>
            <a:pathLst>
              <a:path w="9144000" h="1828800">
                <a:moveTo>
                  <a:pt x="0" y="1828800"/>
                </a:moveTo>
                <a:lnTo>
                  <a:pt x="9144000" y="1828800"/>
                </a:lnTo>
                <a:lnTo>
                  <a:pt x="9144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200"/>
            <a:ext cx="9144000" cy="1828800"/>
          </a:xfrm>
          <a:custGeom>
            <a:avLst/>
            <a:gdLst/>
            <a:ahLst/>
            <a:cxnLst/>
            <a:rect l="l" t="t" r="r" b="b"/>
            <a:pathLst>
              <a:path w="9144000" h="1828800">
                <a:moveTo>
                  <a:pt x="0" y="1828800"/>
                </a:moveTo>
                <a:lnTo>
                  <a:pt x="9144000" y="1828800"/>
                </a:lnTo>
                <a:lnTo>
                  <a:pt x="9144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893" y="249427"/>
            <a:ext cx="8661400" cy="624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6630" marR="395605" indent="-1986280">
              <a:lnSpc>
                <a:spcPct val="100000"/>
              </a:lnSpc>
              <a:spcBef>
                <a:spcPts val="100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What are Some Common</a:t>
            </a:r>
            <a:r>
              <a:rPr sz="32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Misconceptions 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About</a:t>
            </a:r>
            <a:r>
              <a:rPr sz="32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Constipation?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650240" marR="1081405" indent="-342900">
              <a:lnSpc>
                <a:spcPct val="100000"/>
              </a:lnSpc>
              <a:spcBef>
                <a:spcPts val="2395"/>
              </a:spcBef>
              <a:buFont typeface="Arial"/>
              <a:buChar char="•"/>
              <a:tabLst>
                <a:tab pos="650240" algn="l"/>
                <a:tab pos="650875" algn="l"/>
              </a:tabLst>
            </a:pPr>
            <a:r>
              <a:rPr sz="3200" b="1" dirty="0">
                <a:latin typeface="Arial"/>
                <a:cs typeface="Arial"/>
              </a:rPr>
              <a:t>that a bowel </a:t>
            </a:r>
            <a:r>
              <a:rPr sz="3200" b="1" spc="-5" dirty="0">
                <a:latin typeface="Arial"/>
                <a:cs typeface="Arial"/>
              </a:rPr>
              <a:t>movement every day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is  </a:t>
            </a:r>
            <a:r>
              <a:rPr sz="3200" b="1" spc="-5" dirty="0">
                <a:latin typeface="Arial"/>
                <a:cs typeface="Arial"/>
              </a:rPr>
              <a:t>necessary.</a:t>
            </a:r>
            <a:endParaRPr sz="3200">
              <a:latin typeface="Arial"/>
              <a:cs typeface="Arial"/>
            </a:endParaRPr>
          </a:p>
          <a:p>
            <a:pPr marL="650240" marR="63309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650240" algn="l"/>
                <a:tab pos="650875" algn="l"/>
              </a:tabLst>
            </a:pPr>
            <a:r>
              <a:rPr sz="3200" b="1" dirty="0">
                <a:latin typeface="Arial"/>
                <a:cs typeface="Arial"/>
              </a:rPr>
              <a:t>that </a:t>
            </a:r>
            <a:r>
              <a:rPr sz="3200" b="1" spc="-5" dirty="0">
                <a:latin typeface="Arial"/>
                <a:cs typeface="Arial"/>
              </a:rPr>
              <a:t>wastes </a:t>
            </a:r>
            <a:r>
              <a:rPr sz="3200" b="1" dirty="0">
                <a:latin typeface="Arial"/>
                <a:cs typeface="Arial"/>
              </a:rPr>
              <a:t>stored in the body are  absorbed and are dangerous to</a:t>
            </a:r>
            <a:r>
              <a:rPr sz="3200" b="1" spc="-20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health  </a:t>
            </a:r>
            <a:r>
              <a:rPr sz="3200" b="1" dirty="0">
                <a:latin typeface="Arial"/>
                <a:cs typeface="Arial"/>
              </a:rPr>
              <a:t>or </a:t>
            </a:r>
            <a:r>
              <a:rPr sz="3200" b="1" spc="-5" dirty="0">
                <a:latin typeface="Arial"/>
                <a:cs typeface="Arial"/>
              </a:rPr>
              <a:t>shorten </a:t>
            </a:r>
            <a:r>
              <a:rPr sz="3200" b="1" dirty="0">
                <a:latin typeface="Arial"/>
                <a:cs typeface="Arial"/>
              </a:rPr>
              <a:t>the life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span.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/>
              <a:cs typeface="Times New Roman"/>
            </a:endParaRPr>
          </a:p>
          <a:p>
            <a:pPr marL="12700" marR="5080" indent="3429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These misconceptions </a:t>
            </a:r>
            <a:r>
              <a:rPr sz="3600" b="1" dirty="0">
                <a:latin typeface="Arial"/>
                <a:cs typeface="Arial"/>
              </a:rPr>
              <a:t>have </a:t>
            </a:r>
            <a:r>
              <a:rPr sz="3600" b="1" spc="-5" dirty="0">
                <a:latin typeface="Arial"/>
                <a:cs typeface="Arial"/>
              </a:rPr>
              <a:t>led </a:t>
            </a:r>
            <a:r>
              <a:rPr sz="3600" b="1" dirty="0">
                <a:latin typeface="Arial"/>
                <a:cs typeface="Arial"/>
              </a:rPr>
              <a:t>to </a:t>
            </a:r>
            <a:r>
              <a:rPr sz="3600" b="1" spc="-5" dirty="0">
                <a:latin typeface="Arial"/>
                <a:cs typeface="Arial"/>
              </a:rPr>
              <a:t>a  </a:t>
            </a:r>
            <a:r>
              <a:rPr sz="3600" b="1" dirty="0">
                <a:latin typeface="Arial"/>
                <a:cs typeface="Arial"/>
              </a:rPr>
              <a:t>marked </a:t>
            </a:r>
            <a:r>
              <a:rPr sz="3600" b="1" spc="-5" dirty="0">
                <a:latin typeface="Arial"/>
                <a:cs typeface="Arial"/>
              </a:rPr>
              <a:t>overuse </a:t>
            </a:r>
            <a:r>
              <a:rPr sz="3600" b="1" spc="-10" dirty="0">
                <a:latin typeface="Arial"/>
                <a:cs typeface="Arial"/>
              </a:rPr>
              <a:t>and </a:t>
            </a:r>
            <a:r>
              <a:rPr sz="3600" b="1" spc="-5" dirty="0">
                <a:latin typeface="Arial"/>
                <a:cs typeface="Arial"/>
              </a:rPr>
              <a:t>abuse </a:t>
            </a:r>
            <a:r>
              <a:rPr sz="3600" b="1" dirty="0">
                <a:latin typeface="Arial"/>
                <a:cs typeface="Arial"/>
              </a:rPr>
              <a:t>of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laxatives.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04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976" y="0"/>
            <a:ext cx="49428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0000"/>
                </a:solidFill>
              </a:rPr>
              <a:t>Senna,Cascara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2114423" y="799719"/>
            <a:ext cx="4914900" cy="0"/>
          </a:xfrm>
          <a:custGeom>
            <a:avLst/>
            <a:gdLst/>
            <a:ahLst/>
            <a:cxnLst/>
            <a:rect l="l" t="t" r="r" b="b"/>
            <a:pathLst>
              <a:path w="4914900">
                <a:moveTo>
                  <a:pt x="0" y="0"/>
                </a:moveTo>
                <a:lnTo>
                  <a:pt x="4914900" y="0"/>
                </a:lnTo>
              </a:path>
            </a:pathLst>
          </a:custGeom>
          <a:ln w="7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2289" y="815466"/>
            <a:ext cx="4519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Arial"/>
                <a:cs typeface="Arial"/>
              </a:rPr>
              <a:t>sagrada,</a:t>
            </a:r>
            <a:r>
              <a:rPr sz="5400" b="1" spc="-70" dirty="0">
                <a:latin typeface="Arial"/>
                <a:cs typeface="Arial"/>
              </a:rPr>
              <a:t> </a:t>
            </a:r>
            <a:r>
              <a:rPr sz="5400" b="1" spc="-5" dirty="0">
                <a:latin typeface="Arial"/>
                <a:cs typeface="Arial"/>
              </a:rPr>
              <a:t>Aloe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4735" y="1622678"/>
            <a:ext cx="4494530" cy="0"/>
          </a:xfrm>
          <a:custGeom>
            <a:avLst/>
            <a:gdLst/>
            <a:ahLst/>
            <a:cxnLst/>
            <a:rect l="l" t="t" r="r" b="b"/>
            <a:pathLst>
              <a:path w="4494530">
                <a:moveTo>
                  <a:pt x="0" y="0"/>
                </a:moveTo>
                <a:lnTo>
                  <a:pt x="4494276" y="0"/>
                </a:lnTo>
              </a:path>
            </a:pathLst>
          </a:custGeom>
          <a:ln w="7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0" y="3414648"/>
            <a:ext cx="2971800" cy="180975"/>
          </a:xfrm>
          <a:custGeom>
            <a:avLst/>
            <a:gdLst/>
            <a:ahLst/>
            <a:cxnLst/>
            <a:rect l="l" t="t" r="r" b="b"/>
            <a:pathLst>
              <a:path w="2971800" h="180975">
                <a:moveTo>
                  <a:pt x="2790825" y="0"/>
                </a:moveTo>
                <a:lnTo>
                  <a:pt x="2790825" y="180975"/>
                </a:lnTo>
                <a:lnTo>
                  <a:pt x="2911559" y="120650"/>
                </a:lnTo>
                <a:lnTo>
                  <a:pt x="2820924" y="120650"/>
                </a:lnTo>
                <a:lnTo>
                  <a:pt x="2820924" y="60325"/>
                </a:lnTo>
                <a:lnTo>
                  <a:pt x="2911390" y="60325"/>
                </a:lnTo>
                <a:lnTo>
                  <a:pt x="2790825" y="0"/>
                </a:lnTo>
                <a:close/>
              </a:path>
              <a:path w="2971800" h="180975">
                <a:moveTo>
                  <a:pt x="2790825" y="60325"/>
                </a:moveTo>
                <a:lnTo>
                  <a:pt x="0" y="60325"/>
                </a:lnTo>
                <a:lnTo>
                  <a:pt x="0" y="120650"/>
                </a:lnTo>
                <a:lnTo>
                  <a:pt x="2790825" y="120650"/>
                </a:lnTo>
                <a:lnTo>
                  <a:pt x="2790825" y="60325"/>
                </a:lnTo>
                <a:close/>
              </a:path>
              <a:path w="2971800" h="180975">
                <a:moveTo>
                  <a:pt x="2911390" y="60325"/>
                </a:moveTo>
                <a:lnTo>
                  <a:pt x="2820924" y="60325"/>
                </a:lnTo>
                <a:lnTo>
                  <a:pt x="2820924" y="120650"/>
                </a:lnTo>
                <a:lnTo>
                  <a:pt x="2911559" y="120650"/>
                </a:lnTo>
                <a:lnTo>
                  <a:pt x="2971800" y="90550"/>
                </a:lnTo>
                <a:lnTo>
                  <a:pt x="2911390" y="603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8400" y="2895600"/>
            <a:ext cx="2667000" cy="381000"/>
          </a:xfrm>
          <a:custGeom>
            <a:avLst/>
            <a:gdLst/>
            <a:ahLst/>
            <a:cxnLst/>
            <a:rect l="l" t="t" r="r" b="b"/>
            <a:pathLst>
              <a:path w="2667000" h="381000">
                <a:moveTo>
                  <a:pt x="0" y="381000"/>
                </a:moveTo>
                <a:lnTo>
                  <a:pt x="2667000" y="381000"/>
                </a:lnTo>
                <a:lnTo>
                  <a:pt x="2667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400" y="2895600"/>
            <a:ext cx="2667000" cy="381000"/>
          </a:xfrm>
          <a:custGeom>
            <a:avLst/>
            <a:gdLst/>
            <a:ahLst/>
            <a:cxnLst/>
            <a:rect l="l" t="t" r="r" b="b"/>
            <a:pathLst>
              <a:path w="2667000" h="381000">
                <a:moveTo>
                  <a:pt x="0" y="381000"/>
                </a:moveTo>
                <a:lnTo>
                  <a:pt x="2667000" y="381000"/>
                </a:lnTo>
                <a:lnTo>
                  <a:pt x="2667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2182078"/>
            <a:ext cx="8423910" cy="46043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Drug passes unchanged into the</a:t>
            </a:r>
            <a:r>
              <a:rPr sz="2800" b="1" spc="8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colon</a:t>
            </a:r>
            <a:endParaRPr sz="2800">
              <a:latin typeface="Arial"/>
              <a:cs typeface="Arial"/>
            </a:endParaRPr>
          </a:p>
          <a:p>
            <a:pPr marL="2685415">
              <a:lnSpc>
                <a:spcPts val="3495"/>
              </a:lnSpc>
              <a:spcBef>
                <a:spcPts val="885"/>
              </a:spcBef>
            </a:pPr>
            <a:r>
              <a:rPr sz="3200" b="1" spc="-5" dirty="0">
                <a:latin typeface="Arial"/>
                <a:cs typeface="Arial"/>
              </a:rPr>
              <a:t>bacteria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015"/>
              </a:lnSpc>
              <a:buFont typeface="Arial"/>
              <a:buChar char="•"/>
              <a:tabLst>
                <a:tab pos="354965" algn="l"/>
                <a:tab pos="355600" algn="l"/>
                <a:tab pos="5205730" algn="l"/>
              </a:tabLst>
            </a:pPr>
            <a:r>
              <a:rPr sz="2800" b="1" dirty="0">
                <a:latin typeface="Arial"/>
                <a:cs typeface="Arial"/>
              </a:rPr>
              <a:t>laxatives	</a:t>
            </a:r>
            <a:r>
              <a:rPr sz="2800" b="1" spc="-5" dirty="0">
                <a:latin typeface="Arial"/>
                <a:cs typeface="Arial"/>
              </a:rPr>
              <a:t>into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active</a:t>
            </a:r>
            <a:endParaRPr sz="280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340"/>
              </a:spcBef>
            </a:pPr>
            <a:r>
              <a:rPr sz="2800" b="1" spc="-10" dirty="0">
                <a:latin typeface="Arial"/>
                <a:cs typeface="Arial"/>
              </a:rPr>
              <a:t>compounds </a:t>
            </a:r>
            <a:r>
              <a:rPr sz="2800" b="1" spc="-5" dirty="0">
                <a:latin typeface="Arial"/>
                <a:cs typeface="Arial"/>
              </a:rPr>
              <a:t>(anthracene </a:t>
            </a:r>
            <a:r>
              <a:rPr sz="2800" b="1" dirty="0">
                <a:latin typeface="Arial"/>
                <a:cs typeface="Arial"/>
              </a:rPr>
              <a:t>derivative</a:t>
            </a:r>
            <a:r>
              <a:rPr sz="2800" b="1" spc="10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emodin).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Arial"/>
                <a:cs typeface="Arial"/>
              </a:rPr>
              <a:t>The </a:t>
            </a:r>
            <a:r>
              <a:rPr sz="2800" b="1" dirty="0">
                <a:latin typeface="Arial"/>
                <a:cs typeface="Arial"/>
              </a:rPr>
              <a:t>active </a:t>
            </a:r>
            <a:r>
              <a:rPr sz="2800" b="1" spc="-5" dirty="0">
                <a:latin typeface="Arial"/>
                <a:cs typeface="Arial"/>
              </a:rPr>
              <a:t>compounds then absorb and have a  direct stimulant effect on myenteric plexus</a:t>
            </a:r>
            <a:r>
              <a:rPr sz="2800" b="1" spc="18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------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2985"/>
              </a:lnSpc>
            </a:pPr>
            <a:r>
              <a:rPr sz="2800" b="1" spc="-5" dirty="0">
                <a:latin typeface="Arial"/>
                <a:cs typeface="Arial"/>
              </a:rPr>
              <a:t>----------------------- contraction of colon</a:t>
            </a:r>
            <a:r>
              <a:rPr sz="2800" b="1" spc="1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muscles.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Onset of action: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6 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8</a:t>
            </a:r>
            <a:r>
              <a:rPr sz="2800" b="1" spc="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hours.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7717" y="237490"/>
            <a:ext cx="2838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990033"/>
                </a:solidFill>
              </a:rPr>
              <a:t>Castor</a:t>
            </a:r>
            <a:r>
              <a:rPr sz="4800" spc="-60" dirty="0">
                <a:solidFill>
                  <a:srgbClr val="990033"/>
                </a:solidFill>
              </a:rPr>
              <a:t> </a:t>
            </a:r>
            <a:r>
              <a:rPr sz="4800" dirty="0">
                <a:solidFill>
                  <a:srgbClr val="990033"/>
                </a:solidFill>
              </a:rPr>
              <a:t>oil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089782" y="955675"/>
            <a:ext cx="2810510" cy="0"/>
          </a:xfrm>
          <a:custGeom>
            <a:avLst/>
            <a:gdLst/>
            <a:ahLst/>
            <a:cxnLst/>
            <a:rect l="l" t="t" r="r" b="b"/>
            <a:pathLst>
              <a:path w="2810510">
                <a:moveTo>
                  <a:pt x="0" y="0"/>
                </a:moveTo>
                <a:lnTo>
                  <a:pt x="2810256" y="0"/>
                </a:lnTo>
              </a:path>
            </a:pathLst>
          </a:custGeom>
          <a:ln w="64008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103691"/>
            <a:ext cx="7545070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4400" b="1" dirty="0">
                <a:latin typeface="Arial"/>
                <a:cs typeface="Arial"/>
              </a:rPr>
              <a:t>Is hydrolyzed in </a:t>
            </a:r>
            <a:r>
              <a:rPr sz="4400" b="1" spc="-5" dirty="0">
                <a:latin typeface="Arial"/>
                <a:cs typeface="Arial"/>
              </a:rPr>
              <a:t>upper</a:t>
            </a:r>
            <a:r>
              <a:rPr sz="4400" b="1" spc="-6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small  intestine to </a:t>
            </a:r>
            <a:r>
              <a:rPr sz="4400" b="1" dirty="0">
                <a:solidFill>
                  <a:srgbClr val="000099"/>
                </a:solidFill>
                <a:latin typeface="Arial"/>
                <a:cs typeface="Arial"/>
              </a:rPr>
              <a:t>ricinoleic acid </a:t>
            </a:r>
            <a:r>
              <a:rPr sz="4400" b="1" dirty="0">
                <a:latin typeface="Arial"/>
                <a:cs typeface="Arial"/>
              </a:rPr>
              <a:t>a  Local irritant that </a:t>
            </a:r>
            <a:r>
              <a:rPr sz="4400" b="1" spc="-5" dirty="0">
                <a:latin typeface="Arial"/>
                <a:cs typeface="Arial"/>
              </a:rPr>
              <a:t>increases  </a:t>
            </a:r>
            <a:r>
              <a:rPr sz="4400" b="1" dirty="0">
                <a:latin typeface="Arial"/>
                <a:cs typeface="Arial"/>
              </a:rPr>
              <a:t>Intestinal</a:t>
            </a:r>
            <a:r>
              <a:rPr sz="4400" b="1" spc="-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motility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0">
              <a:latin typeface="Times New Roman"/>
              <a:cs typeface="Times New Roman"/>
            </a:endParaRPr>
          </a:p>
          <a:p>
            <a:pPr marL="355600" marR="844550" indent="-342900">
              <a:lnSpc>
                <a:spcPts val="475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dirty="0">
                <a:latin typeface="Arial"/>
                <a:cs typeface="Arial"/>
              </a:rPr>
              <a:t>Onset of </a:t>
            </a:r>
            <a:r>
              <a:rPr sz="4400" b="1" spc="-5" dirty="0">
                <a:latin typeface="Arial"/>
                <a:cs typeface="Arial"/>
              </a:rPr>
              <a:t>action:</a:t>
            </a:r>
            <a:r>
              <a:rPr sz="4400" b="1" spc="-6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usually  within 2 to 6</a:t>
            </a:r>
            <a:r>
              <a:rPr sz="4400" b="1" spc="-3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hours.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008" y="354914"/>
            <a:ext cx="59569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00"/>
                </a:solidFill>
              </a:rPr>
              <a:t>Therapeutic</a:t>
            </a:r>
            <a:r>
              <a:rPr sz="6000" spc="-85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Use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1608455" y="1250061"/>
            <a:ext cx="5925820" cy="0"/>
          </a:xfrm>
          <a:custGeom>
            <a:avLst/>
            <a:gdLst/>
            <a:ahLst/>
            <a:cxnLst/>
            <a:rect l="l" t="t" r="r" b="b"/>
            <a:pathLst>
              <a:path w="5925820">
                <a:moveTo>
                  <a:pt x="0" y="0"/>
                </a:moveTo>
                <a:lnTo>
                  <a:pt x="5925312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 marR="5080">
              <a:lnSpc>
                <a:spcPct val="12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Cleansing </a:t>
            </a:r>
            <a:r>
              <a:rPr dirty="0">
                <a:solidFill>
                  <a:srgbClr val="000000"/>
                </a:solidFill>
              </a:rPr>
              <a:t>the </a:t>
            </a:r>
            <a:r>
              <a:rPr spc="-5" dirty="0">
                <a:solidFill>
                  <a:srgbClr val="000000"/>
                </a:solidFill>
              </a:rPr>
              <a:t>colon </a:t>
            </a:r>
            <a:r>
              <a:rPr dirty="0">
                <a:solidFill>
                  <a:srgbClr val="000000"/>
                </a:solidFill>
              </a:rPr>
              <a:t>for  </a:t>
            </a:r>
            <a:r>
              <a:rPr spc="-5" dirty="0"/>
              <a:t>colonoscopies, barium  enemas, </a:t>
            </a:r>
            <a:r>
              <a:rPr dirty="0"/>
              <a:t>and </a:t>
            </a:r>
            <a:r>
              <a:rPr spc="-5" dirty="0"/>
              <a:t>intestinal  surgeries.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850" y="307594"/>
            <a:ext cx="31648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Side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effects</a:t>
            </a:r>
          </a:p>
        </p:txBody>
      </p:sp>
      <p:sp>
        <p:nvSpPr>
          <p:cNvPr id="3" name="object 3"/>
          <p:cNvSpPr/>
          <p:nvPr/>
        </p:nvSpPr>
        <p:spPr>
          <a:xfrm>
            <a:off x="3002914" y="968628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0" y="0"/>
                </a:moveTo>
                <a:lnTo>
                  <a:pt x="3136391" y="0"/>
                </a:lnTo>
              </a:path>
            </a:pathLst>
          </a:custGeom>
          <a:ln w="59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38986"/>
            <a:ext cx="819658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3340100" algn="l"/>
              </a:tabLst>
            </a:pP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Phenophthalein:	</a:t>
            </a:r>
            <a:r>
              <a:rPr sz="2800" b="1" spc="-5" dirty="0">
                <a:latin typeface="Arial"/>
                <a:cs typeface="Arial"/>
              </a:rPr>
              <a:t>Nausea, abdominal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cramps,</a:t>
            </a:r>
            <a:endParaRPr sz="2800">
              <a:latin typeface="Arial"/>
              <a:cs typeface="Arial"/>
            </a:endParaRPr>
          </a:p>
          <a:p>
            <a:pPr marL="2766695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weakness, reddish brown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urine)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Bisacodyl: </a:t>
            </a:r>
            <a:r>
              <a:rPr sz="2800" b="1" spc="-5" dirty="0">
                <a:latin typeface="Arial"/>
                <a:cs typeface="Arial"/>
              </a:rPr>
              <a:t>Fluid and electrolyte</a:t>
            </a:r>
            <a:r>
              <a:rPr sz="2800" b="1" spc="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imbalance</a:t>
            </a:r>
            <a:endParaRPr sz="2800">
              <a:latin typeface="Arial"/>
              <a:cs typeface="Arial"/>
            </a:endParaRPr>
          </a:p>
          <a:p>
            <a:pPr marL="2372995" marR="1073150" indent="-9906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(Potassium and calcium)  Mild cramping, and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diarrhea</a:t>
            </a:r>
            <a:endParaRPr sz="2800">
              <a:latin typeface="Arial"/>
              <a:cs typeface="Arial"/>
            </a:endParaRPr>
          </a:p>
          <a:p>
            <a:pPr marL="2176780" marR="361315" indent="-1870710">
              <a:lnSpc>
                <a:spcPct val="100000"/>
              </a:lnSpc>
            </a:pP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Castor oil: </a:t>
            </a:r>
            <a:r>
              <a:rPr sz="2800" b="1" spc="-5" dirty="0">
                <a:latin typeface="Arial"/>
                <a:cs typeface="Arial"/>
              </a:rPr>
              <a:t>stimulates uterine contraction ----  spontaneous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abortion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783714" marR="641350" indent="-137795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Senna: </a:t>
            </a:r>
            <a:r>
              <a:rPr sz="2800" b="1" spc="-5" dirty="0">
                <a:latin typeface="Arial"/>
                <a:cs typeface="Arial"/>
              </a:rPr>
              <a:t>damage </a:t>
            </a:r>
            <a:r>
              <a:rPr sz="2800" b="1" dirty="0">
                <a:latin typeface="Arial"/>
                <a:cs typeface="Arial"/>
              </a:rPr>
              <a:t>nerves--- </a:t>
            </a:r>
            <a:r>
              <a:rPr sz="2800" b="1" spc="-5" dirty="0">
                <a:latin typeface="Arial"/>
                <a:cs typeface="Arial"/>
              </a:rPr>
              <a:t>loss of intestinal  muscular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6170" y="901572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80" y="0"/>
                </a:lnTo>
              </a:path>
            </a:pathLst>
          </a:custGeom>
          <a:ln w="5333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301498"/>
            <a:ext cx="8325484" cy="5550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Precaution</a:t>
            </a:r>
            <a:endParaRPr sz="4000">
              <a:latin typeface="Arial"/>
              <a:cs typeface="Arial"/>
            </a:endParaRPr>
          </a:p>
          <a:p>
            <a:pPr marL="355600" marR="452755" indent="-342900">
              <a:lnSpc>
                <a:spcPct val="100000"/>
              </a:lnSpc>
              <a:spcBef>
                <a:spcPts val="318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Chronic, long-term use of  stimulant laxatives can lead</a:t>
            </a:r>
            <a:r>
              <a:rPr sz="4000" b="1" spc="3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to:</a:t>
            </a:r>
            <a:endParaRPr sz="4000">
              <a:latin typeface="Arial"/>
              <a:cs typeface="Arial"/>
            </a:endParaRPr>
          </a:p>
          <a:p>
            <a:pPr marL="355600" marR="12192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495300" algn="l"/>
                <a:tab pos="495934" algn="l"/>
              </a:tabLst>
            </a:pPr>
            <a:r>
              <a:rPr dirty="0"/>
              <a:t>	</a:t>
            </a:r>
            <a:r>
              <a:rPr sz="4000" b="1" spc="-5" dirty="0">
                <a:latin typeface="Arial"/>
                <a:cs typeface="Arial"/>
              </a:rPr>
              <a:t>loss of colon function (</a:t>
            </a:r>
            <a:r>
              <a:rPr sz="4000" b="1" spc="-5" dirty="0">
                <a:solidFill>
                  <a:srgbClr val="D50092"/>
                </a:solidFill>
                <a:latin typeface="Arial"/>
                <a:cs typeface="Arial"/>
              </a:rPr>
              <a:t>cathartic  colon).</a:t>
            </a:r>
            <a:endParaRPr sz="4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10" dirty="0">
                <a:latin typeface="Arial"/>
                <a:cs typeface="Arial"/>
              </a:rPr>
              <a:t>Consequently, </a:t>
            </a:r>
            <a:r>
              <a:rPr sz="4000" b="1" spc="-5" dirty="0">
                <a:latin typeface="Arial"/>
                <a:cs typeface="Arial"/>
              </a:rPr>
              <a:t>constipation  </a:t>
            </a:r>
            <a:r>
              <a:rPr sz="4000" b="1" spc="-10" dirty="0">
                <a:latin typeface="Arial"/>
                <a:cs typeface="Arial"/>
              </a:rPr>
              <a:t>becomes </a:t>
            </a:r>
            <a:r>
              <a:rPr sz="4000" b="1" spc="-5" dirty="0">
                <a:latin typeface="Arial"/>
                <a:cs typeface="Arial"/>
              </a:rPr>
              <a:t>increasingly worse and  unresponsive to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laxatives.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921" y="1610690"/>
            <a:ext cx="659955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785" marR="5080" indent="-131572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990033"/>
                </a:solidFill>
              </a:rPr>
              <a:t>Stool softeners</a:t>
            </a:r>
            <a:r>
              <a:rPr sz="6600" spc="-55" dirty="0">
                <a:solidFill>
                  <a:srgbClr val="990033"/>
                </a:solidFill>
              </a:rPr>
              <a:t> </a:t>
            </a:r>
            <a:r>
              <a:rPr sz="6600" dirty="0">
                <a:solidFill>
                  <a:srgbClr val="990033"/>
                </a:solidFill>
              </a:rPr>
              <a:t>/  Lubricants</a:t>
            </a:r>
            <a:endParaRPr sz="6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985" y="485978"/>
            <a:ext cx="7953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Stool Softeners </a:t>
            </a:r>
            <a:r>
              <a:rPr sz="36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(Emollient</a:t>
            </a:r>
            <a:r>
              <a:rPr sz="3600" u="heavy" spc="-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laxatives)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945970"/>
            <a:ext cx="79311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4800" b="1" dirty="0">
                <a:latin typeface="Arial"/>
                <a:cs typeface="Arial"/>
              </a:rPr>
              <a:t>The </a:t>
            </a:r>
            <a:r>
              <a:rPr sz="4800" b="1" spc="-5" dirty="0">
                <a:latin typeface="Arial"/>
                <a:cs typeface="Arial"/>
              </a:rPr>
              <a:t>active ingredient </a:t>
            </a:r>
            <a:r>
              <a:rPr sz="4800" b="1" dirty="0">
                <a:latin typeface="Arial"/>
                <a:cs typeface="Arial"/>
              </a:rPr>
              <a:t>in  </a:t>
            </a:r>
            <a:r>
              <a:rPr sz="4800" b="1" spc="-5" dirty="0">
                <a:latin typeface="Arial"/>
                <a:cs typeface="Arial"/>
              </a:rPr>
              <a:t>most </a:t>
            </a:r>
            <a:r>
              <a:rPr sz="4800" b="1" dirty="0">
                <a:latin typeface="Arial"/>
                <a:cs typeface="Arial"/>
              </a:rPr>
              <a:t>stool </a:t>
            </a:r>
            <a:r>
              <a:rPr sz="4800" b="1" spc="-5" dirty="0">
                <a:latin typeface="Arial"/>
                <a:cs typeface="Arial"/>
              </a:rPr>
              <a:t>softeners is a  medicine called</a:t>
            </a:r>
            <a:r>
              <a:rPr sz="4800" b="1" spc="65" dirty="0">
                <a:latin typeface="Arial"/>
                <a:cs typeface="Arial"/>
              </a:rPr>
              <a:t> </a:t>
            </a:r>
            <a:r>
              <a:rPr sz="4800" b="1" i="1" spc="-5" dirty="0">
                <a:solidFill>
                  <a:srgbClr val="000099"/>
                </a:solidFill>
                <a:latin typeface="Arial"/>
                <a:cs typeface="Arial"/>
              </a:rPr>
              <a:t>docusate.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553" y="354914"/>
            <a:ext cx="1804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00"/>
                </a:solidFill>
              </a:rPr>
              <a:t>MOA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3682619" y="1250061"/>
            <a:ext cx="1778635" cy="0"/>
          </a:xfrm>
          <a:custGeom>
            <a:avLst/>
            <a:gdLst/>
            <a:ahLst/>
            <a:cxnLst/>
            <a:rect l="l" t="t" r="r" b="b"/>
            <a:pathLst>
              <a:path w="1778635">
                <a:moveTo>
                  <a:pt x="0" y="0"/>
                </a:moveTo>
                <a:lnTo>
                  <a:pt x="1778507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115134"/>
            <a:ext cx="7682865" cy="447040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marR="5080" indent="-342900">
              <a:lnSpc>
                <a:spcPts val="3890"/>
              </a:lnSpc>
              <a:spcBef>
                <a:spcPts val="59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Arial"/>
                <a:cs typeface="Arial"/>
              </a:rPr>
              <a:t>prevent </a:t>
            </a:r>
            <a:r>
              <a:rPr sz="3600" b="1" spc="-5" dirty="0">
                <a:latin typeface="Arial"/>
                <a:cs typeface="Arial"/>
              </a:rPr>
              <a:t>hardening </a:t>
            </a:r>
            <a:r>
              <a:rPr sz="3600" b="1" dirty="0">
                <a:latin typeface="Arial"/>
                <a:cs typeface="Arial"/>
              </a:rPr>
              <a:t>of the feces</a:t>
            </a:r>
            <a:r>
              <a:rPr sz="3600" b="1" spc="-8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by  </a:t>
            </a:r>
            <a:r>
              <a:rPr sz="3600" b="1" spc="-5" dirty="0">
                <a:latin typeface="Arial"/>
                <a:cs typeface="Arial"/>
              </a:rPr>
              <a:t>adding moisture to the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stool.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Become emulsified with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stool.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850">
              <a:latin typeface="Times New Roman"/>
              <a:cs typeface="Times New Roman"/>
            </a:endParaRPr>
          </a:p>
          <a:p>
            <a:pPr marL="355600" marR="82550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They </a:t>
            </a:r>
            <a:r>
              <a:rPr sz="3600" b="1" dirty="0">
                <a:latin typeface="Arial"/>
                <a:cs typeface="Arial"/>
              </a:rPr>
              <a:t>decrease </a:t>
            </a:r>
            <a:r>
              <a:rPr sz="3600" b="1" spc="-5" dirty="0">
                <a:latin typeface="Arial"/>
                <a:cs typeface="Arial"/>
              </a:rPr>
              <a:t>surface </a:t>
            </a:r>
            <a:r>
              <a:rPr sz="3600" b="1" dirty="0">
                <a:latin typeface="Arial"/>
                <a:cs typeface="Arial"/>
              </a:rPr>
              <a:t>tension</a:t>
            </a:r>
            <a:r>
              <a:rPr sz="3600" b="1" spc="-9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of  </a:t>
            </a:r>
            <a:r>
              <a:rPr sz="3600" b="1" spc="-5" dirty="0">
                <a:latin typeface="Arial"/>
                <a:cs typeface="Arial"/>
              </a:rPr>
              <a:t>the fecal mass </a:t>
            </a:r>
            <a:r>
              <a:rPr sz="3600" b="1" dirty="0">
                <a:latin typeface="Arial"/>
                <a:cs typeface="Arial"/>
              </a:rPr>
              <a:t>to </a:t>
            </a:r>
            <a:r>
              <a:rPr sz="3600" b="1" spc="-5" dirty="0">
                <a:latin typeface="Arial"/>
                <a:cs typeface="Arial"/>
              </a:rPr>
              <a:t>allow water </a:t>
            </a:r>
            <a:r>
              <a:rPr sz="3600" b="1" dirty="0">
                <a:latin typeface="Arial"/>
                <a:cs typeface="Arial"/>
              </a:rPr>
              <a:t>to  </a:t>
            </a:r>
            <a:r>
              <a:rPr sz="3600" b="1" spc="-5" dirty="0">
                <a:latin typeface="Arial"/>
                <a:cs typeface="Arial"/>
              </a:rPr>
              <a:t>penetrate </a:t>
            </a:r>
            <a:r>
              <a:rPr sz="3600" b="1" dirty="0">
                <a:latin typeface="Arial"/>
                <a:cs typeface="Arial"/>
              </a:rPr>
              <a:t>into </a:t>
            </a:r>
            <a:r>
              <a:rPr sz="3600" b="1" spc="-5" dirty="0">
                <a:latin typeface="Arial"/>
                <a:cs typeface="Arial"/>
              </a:rPr>
              <a:t>the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stool.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360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5920" y="231394"/>
            <a:ext cx="4315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90033"/>
                </a:solidFill>
              </a:rPr>
              <a:t>Therapeutic</a:t>
            </a:r>
            <a:r>
              <a:rPr spc="-70" dirty="0">
                <a:solidFill>
                  <a:srgbClr val="990033"/>
                </a:solidFill>
              </a:rPr>
              <a:t> </a:t>
            </a:r>
            <a:r>
              <a:rPr dirty="0">
                <a:solidFill>
                  <a:srgbClr val="990033"/>
                </a:solidFill>
              </a:rPr>
              <a:t>use</a:t>
            </a:r>
          </a:p>
        </p:txBody>
      </p:sp>
      <p:sp>
        <p:nvSpPr>
          <p:cNvPr id="3" name="object 3"/>
          <p:cNvSpPr/>
          <p:nvPr/>
        </p:nvSpPr>
        <p:spPr>
          <a:xfrm>
            <a:off x="2428367" y="892428"/>
            <a:ext cx="4285615" cy="0"/>
          </a:xfrm>
          <a:custGeom>
            <a:avLst/>
            <a:gdLst/>
            <a:ahLst/>
            <a:cxnLst/>
            <a:rect l="l" t="t" r="r" b="b"/>
            <a:pathLst>
              <a:path w="4285615">
                <a:moveTo>
                  <a:pt x="0" y="0"/>
                </a:moveTo>
                <a:lnTo>
                  <a:pt x="4285487" y="0"/>
                </a:lnTo>
              </a:path>
            </a:pathLst>
          </a:custGeom>
          <a:ln w="59436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081176"/>
            <a:ext cx="8172450" cy="54889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Used </a:t>
            </a:r>
            <a:r>
              <a:rPr sz="2800" b="1" dirty="0"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prevent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constipation</a:t>
            </a:r>
            <a:endParaRPr sz="2800">
              <a:latin typeface="Arial"/>
              <a:cs typeface="Arial"/>
            </a:endParaRPr>
          </a:p>
          <a:p>
            <a:pPr marL="355600" marR="655320" indent="-342900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commonly recommended for patients who  should avoid straining while defecating,  including: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Patients who are recovering</a:t>
            </a:r>
            <a:r>
              <a:rPr sz="2800" b="1" spc="1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from</a:t>
            </a:r>
            <a:endParaRPr sz="2800">
              <a:latin typeface="Arial"/>
              <a:cs typeface="Arial"/>
            </a:endParaRPr>
          </a:p>
          <a:p>
            <a:pPr marL="551815" indent="-539750">
              <a:lnSpc>
                <a:spcPct val="100000"/>
              </a:lnSpc>
              <a:spcBef>
                <a:spcPts val="335"/>
              </a:spcBef>
              <a:buClr>
                <a:srgbClr val="CC00CC"/>
              </a:buClr>
              <a:buFont typeface="Wingdings"/>
              <a:buChar char=""/>
              <a:tabLst>
                <a:tab pos="551815" algn="l"/>
                <a:tab pos="552450" algn="l"/>
              </a:tabLst>
            </a:pPr>
            <a:r>
              <a:rPr sz="2800" b="1" spc="-5" dirty="0">
                <a:latin typeface="Arial"/>
                <a:cs typeface="Arial"/>
              </a:rPr>
              <a:t>abdominal, pelvic, or </a:t>
            </a:r>
            <a:r>
              <a:rPr sz="2800" b="1" dirty="0">
                <a:latin typeface="Arial"/>
                <a:cs typeface="Arial"/>
              </a:rPr>
              <a:t>rectal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surgery,</a:t>
            </a:r>
            <a:endParaRPr sz="28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spcBef>
                <a:spcPts val="335"/>
              </a:spcBef>
              <a:buClr>
                <a:srgbClr val="CC00CC"/>
              </a:buClr>
              <a:buFont typeface="Wingdings"/>
              <a:buChar char=""/>
              <a:tabLst>
                <a:tab pos="452755" algn="l"/>
                <a:tab pos="453390" algn="l"/>
              </a:tabLst>
            </a:pPr>
            <a:r>
              <a:rPr sz="2800" b="1" spc="-5" dirty="0">
                <a:latin typeface="Arial"/>
                <a:cs typeface="Arial"/>
              </a:rPr>
              <a:t>childbirth,</a:t>
            </a:r>
            <a:endParaRPr sz="28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spcBef>
                <a:spcPts val="340"/>
              </a:spcBef>
              <a:buClr>
                <a:srgbClr val="CC00CC"/>
              </a:buClr>
              <a:buFont typeface="Wingdings"/>
              <a:buChar char=""/>
              <a:tabLst>
                <a:tab pos="452755" algn="l"/>
                <a:tab pos="453390" algn="l"/>
              </a:tabLst>
            </a:pPr>
            <a:r>
              <a:rPr sz="2800" b="1" spc="-5" dirty="0">
                <a:latin typeface="Arial"/>
                <a:cs typeface="Arial"/>
              </a:rPr>
              <a:t>or a heart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attack;</a:t>
            </a:r>
            <a:endParaRPr sz="2800">
              <a:latin typeface="Arial"/>
              <a:cs typeface="Arial"/>
            </a:endParaRPr>
          </a:p>
          <a:p>
            <a:pPr marL="452755" marR="318135" indent="-452755">
              <a:lnSpc>
                <a:spcPts val="3700"/>
              </a:lnSpc>
              <a:spcBef>
                <a:spcPts val="175"/>
              </a:spcBef>
              <a:buClr>
                <a:srgbClr val="CC00CC"/>
              </a:buClr>
              <a:buFont typeface="Wingdings"/>
              <a:buChar char=""/>
              <a:tabLst>
                <a:tab pos="452755" algn="l"/>
                <a:tab pos="453390" algn="l"/>
              </a:tabLst>
            </a:pPr>
            <a:r>
              <a:rPr sz="2800" b="1" spc="-5" dirty="0">
                <a:latin typeface="Arial"/>
                <a:cs typeface="Arial"/>
              </a:rPr>
              <a:t>persons with </a:t>
            </a:r>
            <a:r>
              <a:rPr sz="2800" b="1" dirty="0">
                <a:latin typeface="Arial"/>
                <a:cs typeface="Arial"/>
              </a:rPr>
              <a:t>severe </a:t>
            </a:r>
            <a:r>
              <a:rPr sz="2800" b="1" spc="-5" dirty="0">
                <a:latin typeface="Arial"/>
                <a:cs typeface="Arial"/>
              </a:rPr>
              <a:t>high blood pressure or  abdominal hernias;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spcBef>
                <a:spcPts val="155"/>
              </a:spcBef>
              <a:buClr>
                <a:srgbClr val="CC00CC"/>
              </a:buClr>
              <a:buFont typeface="Wingdings"/>
              <a:buChar char=""/>
              <a:tabLst>
                <a:tab pos="452755" algn="l"/>
                <a:tab pos="453390" algn="l"/>
              </a:tabLst>
            </a:pPr>
            <a:r>
              <a:rPr sz="2800" b="1" spc="-5" dirty="0">
                <a:latin typeface="Arial"/>
                <a:cs typeface="Arial"/>
              </a:rPr>
              <a:t>patients with painful hemorrhoids and/or</a:t>
            </a:r>
            <a:r>
              <a:rPr sz="2800" b="1" spc="10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anal</a:t>
            </a:r>
            <a:endParaRPr sz="2800">
              <a:latin typeface="Arial"/>
              <a:cs typeface="Arial"/>
            </a:endParaRPr>
          </a:p>
          <a:p>
            <a:pPr marL="502920">
              <a:lnSpc>
                <a:spcPct val="100000"/>
              </a:lnSpc>
              <a:spcBef>
                <a:spcPts val="335"/>
              </a:spcBef>
            </a:pPr>
            <a:r>
              <a:rPr sz="2800" b="1" spc="-5" dirty="0">
                <a:latin typeface="Arial"/>
                <a:cs typeface="Arial"/>
              </a:rPr>
              <a:t>fissures.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6525" y="179578"/>
            <a:ext cx="379285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CC00CC"/>
                </a:solidFill>
              </a:rPr>
              <a:t>Mineral</a:t>
            </a:r>
            <a:r>
              <a:rPr sz="6000" spc="-114" dirty="0">
                <a:solidFill>
                  <a:srgbClr val="CC00CC"/>
                </a:solidFill>
              </a:rPr>
              <a:t> </a:t>
            </a:r>
            <a:r>
              <a:rPr sz="6000" dirty="0">
                <a:solidFill>
                  <a:srgbClr val="CC00CC"/>
                </a:solidFill>
              </a:rPr>
              <a:t>oil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2688970" y="1074547"/>
            <a:ext cx="3766185" cy="0"/>
          </a:xfrm>
          <a:custGeom>
            <a:avLst/>
            <a:gdLst/>
            <a:ahLst/>
            <a:cxnLst/>
            <a:rect l="l" t="t" r="r" b="b"/>
            <a:pathLst>
              <a:path w="3766185">
                <a:moveTo>
                  <a:pt x="0" y="0"/>
                </a:moveTo>
                <a:lnTo>
                  <a:pt x="3765804" y="0"/>
                </a:lnTo>
              </a:path>
            </a:pathLst>
          </a:custGeom>
          <a:ln w="79248">
            <a:solidFill>
              <a:srgbClr val="CC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497225"/>
            <a:ext cx="8291195" cy="42938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Lubricant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laxative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coats and softens</a:t>
            </a:r>
            <a:r>
              <a:rPr sz="4000" b="1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stool</a:t>
            </a:r>
            <a:endParaRPr sz="4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Soften stool by retarding colonic  absorption of fecal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water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5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Exact mechanism is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unknown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825" y="383794"/>
            <a:ext cx="66135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Is Constipation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Serious?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4139946"/>
            <a:ext cx="3495040" cy="0"/>
          </a:xfrm>
          <a:custGeom>
            <a:avLst/>
            <a:gdLst/>
            <a:ahLst/>
            <a:cxnLst/>
            <a:rect l="l" t="t" r="r" b="b"/>
            <a:pathLst>
              <a:path w="3495040">
                <a:moveTo>
                  <a:pt x="0" y="0"/>
                </a:moveTo>
                <a:lnTo>
                  <a:pt x="3494532" y="0"/>
                </a:lnTo>
              </a:path>
            </a:pathLst>
          </a:custGeom>
          <a:ln w="53339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1282"/>
            <a:ext cx="8032750" cy="38728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marR="5080" indent="-342900">
              <a:lnSpc>
                <a:spcPct val="9950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it </a:t>
            </a:r>
            <a:r>
              <a:rPr sz="3200" b="1" spc="-5" dirty="0">
                <a:latin typeface="Arial"/>
                <a:cs typeface="Arial"/>
              </a:rPr>
              <a:t>may signal </a:t>
            </a:r>
            <a:r>
              <a:rPr sz="3200" b="1" dirty="0">
                <a:latin typeface="Arial"/>
                <a:cs typeface="Arial"/>
              </a:rPr>
              <a:t>and be the only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noticeable  symptom </a:t>
            </a:r>
            <a:r>
              <a:rPr sz="3200" b="1" dirty="0">
                <a:latin typeface="Arial"/>
                <a:cs typeface="Arial"/>
              </a:rPr>
              <a:t>of a serious </a:t>
            </a:r>
            <a:r>
              <a:rPr sz="3200" b="1" spc="-5" dirty="0">
                <a:latin typeface="Arial"/>
                <a:cs typeface="Arial"/>
              </a:rPr>
              <a:t>underlying  </a:t>
            </a:r>
            <a:r>
              <a:rPr sz="3200" b="1" dirty="0">
                <a:latin typeface="Arial"/>
                <a:cs typeface="Arial"/>
              </a:rPr>
              <a:t>disorder </a:t>
            </a:r>
            <a:r>
              <a:rPr sz="3200" b="1" spc="-5" dirty="0">
                <a:latin typeface="Arial"/>
                <a:cs typeface="Arial"/>
              </a:rPr>
              <a:t>such </a:t>
            </a:r>
            <a:r>
              <a:rPr sz="3200" b="1" dirty="0">
                <a:latin typeface="Arial"/>
                <a:cs typeface="Arial"/>
              </a:rPr>
              <a:t>as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5400" b="1" spc="-5" dirty="0">
                <a:solidFill>
                  <a:srgbClr val="990033"/>
                </a:solidFill>
                <a:latin typeface="Arial"/>
                <a:cs typeface="Arial"/>
              </a:rPr>
              <a:t>cancer.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Complications</a:t>
            </a:r>
            <a:endParaRPr sz="4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Hemorrhoids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Fissures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048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5920" y="383794"/>
            <a:ext cx="43154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Therapeutic</a:t>
            </a:r>
            <a:r>
              <a:rPr spc="-70" dirty="0"/>
              <a:t> </a:t>
            </a:r>
            <a:r>
              <a:rPr dirty="0"/>
              <a:t>use</a:t>
            </a:r>
          </a:p>
        </p:txBody>
      </p:sp>
      <p:sp>
        <p:nvSpPr>
          <p:cNvPr id="3" name="object 3"/>
          <p:cNvSpPr/>
          <p:nvPr/>
        </p:nvSpPr>
        <p:spPr>
          <a:xfrm>
            <a:off x="2428367" y="1044828"/>
            <a:ext cx="4285615" cy="0"/>
          </a:xfrm>
          <a:custGeom>
            <a:avLst/>
            <a:gdLst/>
            <a:ahLst/>
            <a:cxnLst/>
            <a:rect l="l" t="t" r="r" b="b"/>
            <a:pathLst>
              <a:path w="4285615">
                <a:moveTo>
                  <a:pt x="0" y="0"/>
                </a:moveTo>
                <a:lnTo>
                  <a:pt x="4285487" y="0"/>
                </a:lnTo>
              </a:path>
            </a:pathLst>
          </a:custGeom>
          <a:ln w="5943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9758"/>
            <a:ext cx="7531734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latin typeface="Arial"/>
                <a:cs typeface="Arial"/>
              </a:rPr>
              <a:t>Used by patients who need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to  avoid straining</a:t>
            </a:r>
            <a:endParaRPr sz="4000">
              <a:latin typeface="Arial"/>
              <a:cs typeface="Arial"/>
            </a:endParaRPr>
          </a:p>
          <a:p>
            <a:pPr marL="556895" indent="-544830">
              <a:lnSpc>
                <a:spcPct val="100000"/>
              </a:lnSpc>
              <a:spcBef>
                <a:spcPts val="965"/>
              </a:spcBef>
              <a:buClr>
                <a:srgbClr val="CC00CC"/>
              </a:buClr>
              <a:buFont typeface="Wingdings"/>
              <a:buChar char=""/>
              <a:tabLst>
                <a:tab pos="557530" algn="l"/>
              </a:tabLst>
            </a:pPr>
            <a:r>
              <a:rPr sz="4000" b="1" spc="-5" dirty="0">
                <a:latin typeface="Arial"/>
                <a:cs typeface="Arial"/>
              </a:rPr>
              <a:t>hernia repair,</a:t>
            </a:r>
            <a:endParaRPr sz="4000">
              <a:latin typeface="Arial"/>
              <a:cs typeface="Arial"/>
            </a:endParaRPr>
          </a:p>
          <a:p>
            <a:pPr marL="556895" indent="-544830">
              <a:lnSpc>
                <a:spcPct val="100000"/>
              </a:lnSpc>
              <a:spcBef>
                <a:spcPts val="960"/>
              </a:spcBef>
              <a:buClr>
                <a:srgbClr val="CC00CC"/>
              </a:buClr>
              <a:buFont typeface="Wingdings"/>
              <a:buChar char=""/>
              <a:tabLst>
                <a:tab pos="557530" algn="l"/>
              </a:tabLst>
            </a:pPr>
            <a:r>
              <a:rPr sz="4000" b="1" spc="-5" dirty="0">
                <a:latin typeface="Arial"/>
                <a:cs typeface="Arial"/>
              </a:rPr>
              <a:t>hemorrhoid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surgery,</a:t>
            </a:r>
            <a:endParaRPr sz="4000">
              <a:latin typeface="Arial"/>
              <a:cs typeface="Arial"/>
            </a:endParaRPr>
          </a:p>
          <a:p>
            <a:pPr marL="556895" indent="-544830">
              <a:lnSpc>
                <a:spcPct val="100000"/>
              </a:lnSpc>
              <a:spcBef>
                <a:spcPts val="960"/>
              </a:spcBef>
              <a:buClr>
                <a:srgbClr val="CC00CC"/>
              </a:buClr>
              <a:buFont typeface="Wingdings"/>
              <a:buChar char=""/>
              <a:tabLst>
                <a:tab pos="557530" algn="l"/>
              </a:tabLst>
            </a:pPr>
            <a:r>
              <a:rPr sz="4000" b="1" spc="-5" dirty="0">
                <a:latin typeface="Arial"/>
                <a:cs typeface="Arial"/>
              </a:rPr>
              <a:t>heart attacks,</a:t>
            </a:r>
            <a:r>
              <a:rPr sz="4000" b="1" spc="2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  <a:p>
            <a:pPr marL="556895" indent="-544830">
              <a:lnSpc>
                <a:spcPct val="100000"/>
              </a:lnSpc>
              <a:spcBef>
                <a:spcPts val="960"/>
              </a:spcBef>
              <a:buClr>
                <a:srgbClr val="CC00CC"/>
              </a:buClr>
              <a:buFont typeface="Wingdings"/>
              <a:buChar char=""/>
              <a:tabLst>
                <a:tab pos="557530" algn="l"/>
              </a:tabLst>
            </a:pPr>
            <a:r>
              <a:rPr sz="4000" b="1" spc="-5" dirty="0">
                <a:latin typeface="Arial"/>
                <a:cs typeface="Arial"/>
              </a:rPr>
              <a:t>childbirth.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6642" y="397586"/>
            <a:ext cx="689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Precautions </a:t>
            </a:r>
            <a:r>
              <a:rPr sz="2800" spc="-5" dirty="0">
                <a:solidFill>
                  <a:srgbClr val="000000"/>
                </a:solidFill>
              </a:rPr>
              <a:t>for using lubricant</a:t>
            </a:r>
            <a:r>
              <a:rPr sz="2800" spc="5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laxatives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462786"/>
            <a:ext cx="8949690" cy="51041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81660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Mineral </a:t>
            </a:r>
            <a:r>
              <a:rPr sz="2800" b="1" spc="-10" dirty="0">
                <a:latin typeface="Arial"/>
                <a:cs typeface="Arial"/>
              </a:rPr>
              <a:t>oil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should be avoided in patients taking  </a:t>
            </a:r>
            <a:r>
              <a:rPr sz="2800" b="1" spc="-10" dirty="0">
                <a:solidFill>
                  <a:srgbClr val="000099"/>
                </a:solidFill>
                <a:latin typeface="Arial"/>
                <a:cs typeface="Arial"/>
              </a:rPr>
              <a:t>blood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thinners, such as</a:t>
            </a:r>
            <a:r>
              <a:rPr sz="2800" b="1" spc="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99"/>
                </a:solidFill>
                <a:latin typeface="Arial"/>
                <a:cs typeface="Arial"/>
              </a:rPr>
              <a:t>Coumadin.</a:t>
            </a:r>
            <a:endParaRPr sz="2800">
              <a:latin typeface="Arial"/>
              <a:cs typeface="Arial"/>
            </a:endParaRPr>
          </a:p>
          <a:p>
            <a:pPr marL="355600" marR="92075" indent="-342900">
              <a:lnSpc>
                <a:spcPts val="302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Mineral </a:t>
            </a:r>
            <a:r>
              <a:rPr sz="2800" b="1" spc="-10" dirty="0">
                <a:latin typeface="Arial"/>
                <a:cs typeface="Arial"/>
              </a:rPr>
              <a:t>oil </a:t>
            </a: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decreases the absorption of vitamin K </a:t>
            </a:r>
            <a:r>
              <a:rPr sz="2800" b="1" spc="-5" dirty="0">
                <a:latin typeface="Arial"/>
                <a:cs typeface="Arial"/>
              </a:rPr>
              <a:t> (important in forming clotting factors in the blood)  from the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intestines.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244475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Mineral </a:t>
            </a:r>
            <a:r>
              <a:rPr sz="2800" b="1" spc="-10" dirty="0">
                <a:latin typeface="Arial"/>
                <a:cs typeface="Arial"/>
              </a:rPr>
              <a:t>oil </a:t>
            </a: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should </a:t>
            </a:r>
            <a:r>
              <a:rPr sz="2800" b="1" spc="-10" dirty="0">
                <a:solidFill>
                  <a:srgbClr val="CC00CC"/>
                </a:solidFill>
                <a:latin typeface="Arial"/>
                <a:cs typeface="Arial"/>
              </a:rPr>
              <a:t>not </a:t>
            </a: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be taken during pregnancy </a:t>
            </a:r>
            <a:r>
              <a:rPr sz="2800" b="1" spc="-5" dirty="0">
                <a:latin typeface="Arial"/>
                <a:cs typeface="Arial"/>
              </a:rPr>
              <a:t> since it may inhibit vitamin absorption and  decrease the availability of vitamin K </a:t>
            </a:r>
            <a:r>
              <a:rPr sz="2800" b="1" dirty="0">
                <a:latin typeface="Arial"/>
                <a:cs typeface="Arial"/>
              </a:rPr>
              <a:t>to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fetus.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Mineral </a:t>
            </a:r>
            <a:r>
              <a:rPr sz="2800" b="1" spc="-10" dirty="0">
                <a:latin typeface="Arial"/>
                <a:cs typeface="Arial"/>
              </a:rPr>
              <a:t>oil </a:t>
            </a:r>
            <a:r>
              <a:rPr sz="2800" b="1" dirty="0">
                <a:latin typeface="Arial"/>
                <a:cs typeface="Arial"/>
              </a:rPr>
              <a:t>can </a:t>
            </a:r>
            <a:r>
              <a:rPr sz="2800" b="1" spc="-5" dirty="0">
                <a:latin typeface="Arial"/>
                <a:cs typeface="Arial"/>
              </a:rPr>
              <a:t>cause </a:t>
            </a:r>
            <a:r>
              <a:rPr sz="2800" b="1" spc="-5" dirty="0">
                <a:solidFill>
                  <a:srgbClr val="CC00CC"/>
                </a:solidFill>
                <a:latin typeface="Arial"/>
                <a:cs typeface="Arial"/>
              </a:rPr>
              <a:t>pneumonia </a:t>
            </a:r>
            <a:r>
              <a:rPr sz="2800" b="1" spc="-5" dirty="0">
                <a:latin typeface="Arial"/>
                <a:cs typeface="Arial"/>
              </a:rPr>
              <a:t>if it leaks into the  lungs.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953" y="3224910"/>
            <a:ext cx="7856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990033"/>
                </a:solidFill>
              </a:rPr>
              <a:t>Enemas </a:t>
            </a:r>
            <a:r>
              <a:rPr sz="4800" dirty="0">
                <a:solidFill>
                  <a:srgbClr val="990033"/>
                </a:solidFill>
              </a:rPr>
              <a:t>and</a:t>
            </a:r>
            <a:r>
              <a:rPr sz="4800" spc="-20" dirty="0">
                <a:solidFill>
                  <a:srgbClr val="990033"/>
                </a:solidFill>
              </a:rPr>
              <a:t> </a:t>
            </a:r>
            <a:r>
              <a:rPr sz="4800" dirty="0">
                <a:solidFill>
                  <a:srgbClr val="990033"/>
                </a:solidFill>
              </a:rPr>
              <a:t>Suppositories</a:t>
            </a:r>
            <a:endParaRPr sz="4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dirty="0"/>
              <a:t>Therapeutic</a:t>
            </a:r>
            <a:r>
              <a:rPr spc="-70" dirty="0"/>
              <a:t> </a:t>
            </a:r>
            <a:r>
              <a:rPr dirty="0"/>
              <a:t>Uses</a:t>
            </a:r>
          </a:p>
        </p:txBody>
      </p:sp>
      <p:sp>
        <p:nvSpPr>
          <p:cNvPr id="3" name="object 3"/>
          <p:cNvSpPr/>
          <p:nvPr/>
        </p:nvSpPr>
        <p:spPr>
          <a:xfrm>
            <a:off x="2242439" y="1144142"/>
            <a:ext cx="4658995" cy="0"/>
          </a:xfrm>
          <a:custGeom>
            <a:avLst/>
            <a:gdLst/>
            <a:ahLst/>
            <a:cxnLst/>
            <a:rect l="l" t="t" r="r" b="b"/>
            <a:pathLst>
              <a:path w="4658995">
                <a:moveTo>
                  <a:pt x="0" y="0"/>
                </a:moveTo>
                <a:lnTo>
                  <a:pt x="4658868" y="0"/>
                </a:lnTo>
              </a:path>
            </a:pathLst>
          </a:custGeom>
          <a:ln w="59436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929510"/>
            <a:ext cx="8794750" cy="4025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D50092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D50092"/>
                </a:solidFill>
                <a:latin typeface="Arial"/>
                <a:cs typeface="Arial"/>
              </a:rPr>
              <a:t>relieve constipation </a:t>
            </a:r>
            <a:r>
              <a:rPr sz="3600" b="1" dirty="0">
                <a:latin typeface="Arial"/>
                <a:cs typeface="Arial"/>
              </a:rPr>
              <a:t>and </a:t>
            </a:r>
            <a:r>
              <a:rPr sz="3600" b="1" spc="-5" dirty="0">
                <a:latin typeface="Arial"/>
                <a:cs typeface="Arial"/>
              </a:rPr>
              <a:t>rectal fecal  impaction</a:t>
            </a:r>
            <a:r>
              <a:rPr sz="3200" b="1" spc="-5" dirty="0">
                <a:latin typeface="Arial"/>
                <a:cs typeface="Arial"/>
              </a:rPr>
              <a:t>(blockage </a:t>
            </a:r>
            <a:r>
              <a:rPr sz="3200" b="1" dirty="0">
                <a:latin typeface="Arial"/>
                <a:cs typeface="Arial"/>
              </a:rPr>
              <a:t>of the rectum by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hard,  </a:t>
            </a:r>
            <a:r>
              <a:rPr sz="3200" b="1" spc="-5" dirty="0">
                <a:latin typeface="Arial"/>
                <a:cs typeface="Arial"/>
              </a:rPr>
              <a:t>compacted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stool).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50092"/>
              </a:buClr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marR="2540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D50092"/>
                </a:solidFill>
                <a:latin typeface="Arial"/>
                <a:cs typeface="Arial"/>
              </a:rPr>
              <a:t>in </a:t>
            </a:r>
            <a:r>
              <a:rPr sz="3600" b="1" spc="-5" dirty="0">
                <a:solidFill>
                  <a:srgbClr val="D50092"/>
                </a:solidFill>
                <a:latin typeface="Arial"/>
                <a:cs typeface="Arial"/>
              </a:rPr>
              <a:t>conjunction </a:t>
            </a:r>
            <a:r>
              <a:rPr sz="3600" b="1" dirty="0">
                <a:solidFill>
                  <a:srgbClr val="D50092"/>
                </a:solidFill>
                <a:latin typeface="Arial"/>
                <a:cs typeface="Arial"/>
              </a:rPr>
              <a:t>with </a:t>
            </a:r>
            <a:r>
              <a:rPr sz="3600" b="1" spc="-5" dirty="0">
                <a:solidFill>
                  <a:srgbClr val="D50092"/>
                </a:solidFill>
                <a:latin typeface="Arial"/>
                <a:cs typeface="Arial"/>
              </a:rPr>
              <a:t>oral laxatives </a:t>
            </a:r>
            <a:r>
              <a:rPr sz="3600" b="1" dirty="0">
                <a:latin typeface="Arial"/>
                <a:cs typeface="Arial"/>
              </a:rPr>
              <a:t>in  </a:t>
            </a:r>
            <a:r>
              <a:rPr sz="3600" b="1" spc="-5" dirty="0">
                <a:latin typeface="Arial"/>
                <a:cs typeface="Arial"/>
              </a:rPr>
              <a:t>cleansing the colon </a:t>
            </a:r>
            <a:r>
              <a:rPr sz="3600" b="1" dirty="0">
                <a:latin typeface="Arial"/>
                <a:cs typeface="Arial"/>
              </a:rPr>
              <a:t>in preparation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for  barium enema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studies.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252729"/>
            <a:ext cx="7320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Examples </a:t>
            </a:r>
            <a:r>
              <a:rPr sz="4800" dirty="0"/>
              <a:t>of </a:t>
            </a:r>
            <a:r>
              <a:rPr sz="4800" spc="-5" dirty="0"/>
              <a:t>enemas</a:t>
            </a:r>
            <a:r>
              <a:rPr sz="4800" spc="50" dirty="0"/>
              <a:t> </a:t>
            </a:r>
            <a:r>
              <a:rPr sz="4800" dirty="0"/>
              <a:t>and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155852" y="970914"/>
            <a:ext cx="7289800" cy="0"/>
          </a:xfrm>
          <a:custGeom>
            <a:avLst/>
            <a:gdLst/>
            <a:ahLst/>
            <a:cxnLst/>
            <a:rect l="l" t="t" r="r" b="b"/>
            <a:pathLst>
              <a:path w="7289800">
                <a:moveTo>
                  <a:pt x="0" y="0"/>
                </a:moveTo>
                <a:lnTo>
                  <a:pt x="7289292" y="0"/>
                </a:lnTo>
              </a:path>
            </a:pathLst>
          </a:custGeom>
          <a:ln w="64008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1747" y="1702435"/>
            <a:ext cx="3996054" cy="0"/>
          </a:xfrm>
          <a:custGeom>
            <a:avLst/>
            <a:gdLst/>
            <a:ahLst/>
            <a:cxnLst/>
            <a:rect l="l" t="t" r="r" b="b"/>
            <a:pathLst>
              <a:path w="3996054">
                <a:moveTo>
                  <a:pt x="0" y="0"/>
                </a:moveTo>
                <a:lnTo>
                  <a:pt x="3995928" y="0"/>
                </a:lnTo>
              </a:path>
            </a:pathLst>
          </a:custGeom>
          <a:ln w="64008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984326"/>
            <a:ext cx="7505065" cy="502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3515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0099"/>
                </a:solidFill>
                <a:latin typeface="Arial"/>
                <a:cs typeface="Arial"/>
              </a:rPr>
              <a:t>suppositories</a:t>
            </a:r>
            <a:endParaRPr sz="4800">
              <a:latin typeface="Arial"/>
              <a:cs typeface="Arial"/>
            </a:endParaRPr>
          </a:p>
          <a:p>
            <a:pPr marL="355600" marR="229870" indent="-342900">
              <a:lnSpc>
                <a:spcPct val="100000"/>
              </a:lnSpc>
              <a:spcBef>
                <a:spcPts val="284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D50092"/>
                </a:solidFill>
                <a:latin typeface="Arial"/>
                <a:cs typeface="Arial"/>
              </a:rPr>
              <a:t>Microenema</a:t>
            </a:r>
            <a:r>
              <a:rPr sz="4000" b="1" spc="-5" dirty="0">
                <a:latin typeface="Arial"/>
                <a:cs typeface="Arial"/>
              </a:rPr>
              <a:t>, which</a:t>
            </a:r>
            <a:r>
              <a:rPr sz="4000" b="1" spc="-3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contains  docusate,</a:t>
            </a:r>
            <a:endParaRPr sz="4000">
              <a:latin typeface="Arial"/>
              <a:cs typeface="Arial"/>
            </a:endParaRPr>
          </a:p>
          <a:p>
            <a:pPr marL="355600" marR="343535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D50092"/>
                </a:solidFill>
                <a:latin typeface="Arial"/>
                <a:cs typeface="Arial"/>
              </a:rPr>
              <a:t>Ducolax Suppository</a:t>
            </a:r>
            <a:r>
              <a:rPr sz="4000" b="1" spc="-5" dirty="0">
                <a:latin typeface="Arial"/>
                <a:cs typeface="Arial"/>
              </a:rPr>
              <a:t>,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which  contains</a:t>
            </a:r>
            <a:r>
              <a:rPr sz="4000" b="1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bisacodyl,</a:t>
            </a:r>
            <a:endParaRPr sz="4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D50092"/>
                </a:solidFill>
                <a:latin typeface="Arial"/>
                <a:cs typeface="Arial"/>
              </a:rPr>
              <a:t>Kleen </a:t>
            </a:r>
            <a:r>
              <a:rPr sz="4000" b="1" spc="-10" dirty="0">
                <a:solidFill>
                  <a:srgbClr val="D50092"/>
                </a:solidFill>
                <a:latin typeface="Arial"/>
                <a:cs typeface="Arial"/>
              </a:rPr>
              <a:t>Enema</a:t>
            </a:r>
            <a:r>
              <a:rPr sz="4000" b="1" spc="-10" dirty="0">
                <a:latin typeface="Arial"/>
                <a:cs typeface="Arial"/>
              </a:rPr>
              <a:t>, </a:t>
            </a:r>
            <a:r>
              <a:rPr sz="4000" b="1" spc="-5" dirty="0">
                <a:latin typeface="Arial"/>
                <a:cs typeface="Arial"/>
              </a:rPr>
              <a:t>which contains  </a:t>
            </a:r>
            <a:r>
              <a:rPr sz="4000" b="1" spc="-10" dirty="0">
                <a:latin typeface="Arial"/>
                <a:cs typeface="Arial"/>
              </a:rPr>
              <a:t>sodium</a:t>
            </a:r>
            <a:r>
              <a:rPr sz="4000" b="1" spc="-5" dirty="0">
                <a:latin typeface="Arial"/>
                <a:cs typeface="Arial"/>
              </a:rPr>
              <a:t> biphosphate.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1051" y="4799076"/>
            <a:ext cx="4823460" cy="0"/>
          </a:xfrm>
          <a:custGeom>
            <a:avLst/>
            <a:gdLst/>
            <a:ahLst/>
            <a:cxnLst/>
            <a:rect l="l" t="t" r="r" b="b"/>
            <a:pathLst>
              <a:path w="4823459">
                <a:moveTo>
                  <a:pt x="0" y="0"/>
                </a:moveTo>
                <a:lnTo>
                  <a:pt x="4823459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201" y="2075510"/>
            <a:ext cx="513270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000000"/>
                </a:solidFill>
              </a:rPr>
              <a:t>Constipation  is a symptom  </a:t>
            </a:r>
            <a:r>
              <a:rPr sz="6000" dirty="0">
                <a:solidFill>
                  <a:srgbClr val="000000"/>
                </a:solidFill>
              </a:rPr>
              <a:t>not</a:t>
            </a:r>
            <a:r>
              <a:rPr sz="6000" spc="-20" dirty="0">
                <a:solidFill>
                  <a:srgbClr val="000000"/>
                </a:solidFill>
              </a:rPr>
              <a:t> </a:t>
            </a:r>
            <a:r>
              <a:rPr sz="6000" spc="-5" dirty="0">
                <a:solidFill>
                  <a:srgbClr val="000000"/>
                </a:solidFill>
              </a:rPr>
              <a:t>a</a:t>
            </a:r>
            <a:r>
              <a:rPr sz="6000" dirty="0">
                <a:solidFill>
                  <a:srgbClr val="000000"/>
                </a:solidFill>
              </a:rPr>
              <a:t> </a:t>
            </a:r>
            <a:r>
              <a:rPr sz="6000" spc="-20" dirty="0">
                <a:solidFill>
                  <a:srgbClr val="000000"/>
                </a:solidFill>
              </a:rPr>
              <a:t>d</a:t>
            </a:r>
            <a:r>
              <a:rPr sz="6000" spc="-5" dirty="0">
                <a:solidFill>
                  <a:srgbClr val="000000"/>
                </a:solidFill>
              </a:rPr>
              <a:t>isease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67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274" y="383794"/>
            <a:ext cx="74523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What Causes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Constipation?</a:t>
            </a:r>
          </a:p>
        </p:txBody>
      </p:sp>
      <p:sp>
        <p:nvSpPr>
          <p:cNvPr id="3" name="object 3"/>
          <p:cNvSpPr/>
          <p:nvPr/>
        </p:nvSpPr>
        <p:spPr>
          <a:xfrm>
            <a:off x="11741" y="5715595"/>
            <a:ext cx="1529715" cy="784225"/>
          </a:xfrm>
          <a:custGeom>
            <a:avLst/>
            <a:gdLst/>
            <a:ahLst/>
            <a:cxnLst/>
            <a:rect l="l" t="t" r="r" b="b"/>
            <a:pathLst>
              <a:path w="1529715" h="784225">
                <a:moveTo>
                  <a:pt x="0" y="783956"/>
                </a:moveTo>
                <a:lnTo>
                  <a:pt x="1529220" y="783956"/>
                </a:lnTo>
                <a:lnTo>
                  <a:pt x="1529220" y="0"/>
                </a:lnTo>
                <a:lnTo>
                  <a:pt x="0" y="0"/>
                </a:lnTo>
                <a:lnTo>
                  <a:pt x="0" y="783956"/>
                </a:lnTo>
                <a:close/>
              </a:path>
            </a:pathLst>
          </a:custGeom>
          <a:solidFill>
            <a:srgbClr val="009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8655" y="2965558"/>
            <a:ext cx="909319" cy="1061085"/>
          </a:xfrm>
          <a:custGeom>
            <a:avLst/>
            <a:gdLst/>
            <a:ahLst/>
            <a:cxnLst/>
            <a:rect l="l" t="t" r="r" b="b"/>
            <a:pathLst>
              <a:path w="909320" h="1061085">
                <a:moveTo>
                  <a:pt x="454475" y="0"/>
                </a:moveTo>
                <a:lnTo>
                  <a:pt x="408017" y="2035"/>
                </a:lnTo>
                <a:lnTo>
                  <a:pt x="363519" y="10468"/>
                </a:lnTo>
                <a:lnTo>
                  <a:pt x="319300" y="22972"/>
                </a:lnTo>
                <a:lnTo>
                  <a:pt x="278719" y="41873"/>
                </a:lnTo>
                <a:lnTo>
                  <a:pt x="238418" y="62809"/>
                </a:lnTo>
                <a:lnTo>
                  <a:pt x="200076" y="90143"/>
                </a:lnTo>
                <a:lnTo>
                  <a:pt x="165653" y="121548"/>
                </a:lnTo>
                <a:lnTo>
                  <a:pt x="133468" y="154988"/>
                </a:lnTo>
                <a:lnTo>
                  <a:pt x="102963" y="192790"/>
                </a:lnTo>
                <a:lnTo>
                  <a:pt x="76767" y="232627"/>
                </a:lnTo>
                <a:lnTo>
                  <a:pt x="54546" y="276536"/>
                </a:lnTo>
                <a:lnTo>
                  <a:pt x="36382" y="322771"/>
                </a:lnTo>
                <a:lnTo>
                  <a:pt x="20206" y="373077"/>
                </a:lnTo>
                <a:lnTo>
                  <a:pt x="10103" y="423382"/>
                </a:lnTo>
                <a:lnTo>
                  <a:pt x="2043" y="475724"/>
                </a:lnTo>
                <a:lnTo>
                  <a:pt x="0" y="530391"/>
                </a:lnTo>
                <a:lnTo>
                  <a:pt x="2043" y="584768"/>
                </a:lnTo>
                <a:lnTo>
                  <a:pt x="10103" y="637168"/>
                </a:lnTo>
                <a:lnTo>
                  <a:pt x="20206" y="687473"/>
                </a:lnTo>
                <a:lnTo>
                  <a:pt x="36382" y="737779"/>
                </a:lnTo>
                <a:lnTo>
                  <a:pt x="54546" y="783898"/>
                </a:lnTo>
                <a:lnTo>
                  <a:pt x="76767" y="827922"/>
                </a:lnTo>
                <a:lnTo>
                  <a:pt x="102963" y="867731"/>
                </a:lnTo>
                <a:lnTo>
                  <a:pt x="133468" y="905475"/>
                </a:lnTo>
                <a:lnTo>
                  <a:pt x="165653" y="939002"/>
                </a:lnTo>
                <a:lnTo>
                  <a:pt x="200076" y="970465"/>
                </a:lnTo>
                <a:lnTo>
                  <a:pt x="238418" y="997712"/>
                </a:lnTo>
                <a:lnTo>
                  <a:pt x="278719" y="1018648"/>
                </a:lnTo>
                <a:lnTo>
                  <a:pt x="319300" y="1037520"/>
                </a:lnTo>
                <a:lnTo>
                  <a:pt x="363519" y="1050111"/>
                </a:lnTo>
                <a:lnTo>
                  <a:pt x="408017" y="1058486"/>
                </a:lnTo>
                <a:lnTo>
                  <a:pt x="454475" y="1060579"/>
                </a:lnTo>
                <a:lnTo>
                  <a:pt x="500933" y="1058486"/>
                </a:lnTo>
                <a:lnTo>
                  <a:pt x="545432" y="1050111"/>
                </a:lnTo>
                <a:lnTo>
                  <a:pt x="589931" y="1037520"/>
                </a:lnTo>
                <a:lnTo>
                  <a:pt x="630232" y="1018648"/>
                </a:lnTo>
                <a:lnTo>
                  <a:pt x="670812" y="997712"/>
                </a:lnTo>
                <a:lnTo>
                  <a:pt x="709154" y="970465"/>
                </a:lnTo>
                <a:lnTo>
                  <a:pt x="743298" y="939002"/>
                </a:lnTo>
                <a:lnTo>
                  <a:pt x="775763" y="905475"/>
                </a:lnTo>
                <a:lnTo>
                  <a:pt x="805988" y="867731"/>
                </a:lnTo>
                <a:lnTo>
                  <a:pt x="832296" y="827922"/>
                </a:lnTo>
                <a:lnTo>
                  <a:pt x="854405" y="783898"/>
                </a:lnTo>
                <a:lnTo>
                  <a:pt x="872597" y="737779"/>
                </a:lnTo>
                <a:lnTo>
                  <a:pt x="888829" y="687473"/>
                </a:lnTo>
                <a:lnTo>
                  <a:pt x="898904" y="637168"/>
                </a:lnTo>
                <a:lnTo>
                  <a:pt x="907020" y="584768"/>
                </a:lnTo>
                <a:lnTo>
                  <a:pt x="908979" y="530391"/>
                </a:lnTo>
                <a:lnTo>
                  <a:pt x="907020" y="475724"/>
                </a:lnTo>
                <a:lnTo>
                  <a:pt x="898904" y="423382"/>
                </a:lnTo>
                <a:lnTo>
                  <a:pt x="888829" y="373077"/>
                </a:lnTo>
                <a:lnTo>
                  <a:pt x="872597" y="322771"/>
                </a:lnTo>
                <a:lnTo>
                  <a:pt x="854405" y="276536"/>
                </a:lnTo>
                <a:lnTo>
                  <a:pt x="832296" y="232627"/>
                </a:lnTo>
                <a:lnTo>
                  <a:pt x="805988" y="192790"/>
                </a:lnTo>
                <a:lnTo>
                  <a:pt x="775763" y="154988"/>
                </a:lnTo>
                <a:lnTo>
                  <a:pt x="743298" y="121548"/>
                </a:lnTo>
                <a:lnTo>
                  <a:pt x="709154" y="90143"/>
                </a:lnTo>
                <a:lnTo>
                  <a:pt x="670812" y="62809"/>
                </a:lnTo>
                <a:lnTo>
                  <a:pt x="630232" y="41873"/>
                </a:lnTo>
                <a:lnTo>
                  <a:pt x="589931" y="22972"/>
                </a:lnTo>
                <a:lnTo>
                  <a:pt x="545432" y="10468"/>
                </a:lnTo>
                <a:lnTo>
                  <a:pt x="500933" y="2035"/>
                </a:lnTo>
                <a:lnTo>
                  <a:pt x="454475" y="0"/>
                </a:lnTo>
                <a:close/>
              </a:path>
            </a:pathLst>
          </a:custGeom>
          <a:solidFill>
            <a:srgbClr val="F1BE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5265" y="3780890"/>
            <a:ext cx="1018540" cy="641985"/>
          </a:xfrm>
          <a:custGeom>
            <a:avLst/>
            <a:gdLst/>
            <a:ahLst/>
            <a:cxnLst/>
            <a:rect l="l" t="t" r="r" b="b"/>
            <a:pathLst>
              <a:path w="1018539" h="641985">
                <a:moveTo>
                  <a:pt x="595836" y="0"/>
                </a:moveTo>
                <a:lnTo>
                  <a:pt x="567570" y="2093"/>
                </a:lnTo>
                <a:lnTo>
                  <a:pt x="551337" y="6310"/>
                </a:lnTo>
                <a:lnTo>
                  <a:pt x="514955" y="18871"/>
                </a:lnTo>
                <a:lnTo>
                  <a:pt x="494804" y="27246"/>
                </a:lnTo>
                <a:lnTo>
                  <a:pt x="472695" y="35650"/>
                </a:lnTo>
                <a:lnTo>
                  <a:pt x="450305" y="46118"/>
                </a:lnTo>
                <a:lnTo>
                  <a:pt x="428196" y="58709"/>
                </a:lnTo>
                <a:lnTo>
                  <a:pt x="406086" y="69177"/>
                </a:lnTo>
                <a:lnTo>
                  <a:pt x="381738" y="81768"/>
                </a:lnTo>
                <a:lnTo>
                  <a:pt x="292740" y="132074"/>
                </a:lnTo>
                <a:lnTo>
                  <a:pt x="272590" y="144636"/>
                </a:lnTo>
                <a:lnTo>
                  <a:pt x="254399" y="155133"/>
                </a:lnTo>
                <a:lnTo>
                  <a:pt x="236207" y="167695"/>
                </a:lnTo>
                <a:lnTo>
                  <a:pt x="199824" y="190754"/>
                </a:lnTo>
                <a:lnTo>
                  <a:pt x="163442" y="211720"/>
                </a:lnTo>
                <a:lnTo>
                  <a:pt x="90956" y="247341"/>
                </a:lnTo>
                <a:lnTo>
                  <a:pt x="60451" y="264119"/>
                </a:lnTo>
                <a:lnTo>
                  <a:pt x="38341" y="278804"/>
                </a:lnTo>
                <a:lnTo>
                  <a:pt x="22109" y="289272"/>
                </a:lnTo>
                <a:lnTo>
                  <a:pt x="16232" y="299741"/>
                </a:lnTo>
                <a:lnTo>
                  <a:pt x="12034" y="326987"/>
                </a:lnTo>
                <a:lnTo>
                  <a:pt x="5877" y="364731"/>
                </a:lnTo>
                <a:lnTo>
                  <a:pt x="0" y="404569"/>
                </a:lnTo>
                <a:lnTo>
                  <a:pt x="3918" y="431815"/>
                </a:lnTo>
                <a:lnTo>
                  <a:pt x="10075" y="442283"/>
                </a:lnTo>
                <a:lnTo>
                  <a:pt x="18191" y="452781"/>
                </a:lnTo>
                <a:lnTo>
                  <a:pt x="26307" y="465343"/>
                </a:lnTo>
                <a:lnTo>
                  <a:pt x="46457" y="490496"/>
                </a:lnTo>
                <a:lnTo>
                  <a:pt x="64649" y="509368"/>
                </a:lnTo>
                <a:lnTo>
                  <a:pt x="72765" y="515648"/>
                </a:lnTo>
                <a:lnTo>
                  <a:pt x="82840" y="524023"/>
                </a:lnTo>
                <a:lnTo>
                  <a:pt x="119223" y="561767"/>
                </a:lnTo>
                <a:lnTo>
                  <a:pt x="141332" y="582733"/>
                </a:lnTo>
                <a:lnTo>
                  <a:pt x="161483" y="605792"/>
                </a:lnTo>
                <a:lnTo>
                  <a:pt x="179674" y="622541"/>
                </a:lnTo>
                <a:lnTo>
                  <a:pt x="191988" y="637226"/>
                </a:lnTo>
                <a:lnTo>
                  <a:pt x="195906" y="641413"/>
                </a:lnTo>
                <a:lnTo>
                  <a:pt x="1010039" y="371012"/>
                </a:lnTo>
                <a:lnTo>
                  <a:pt x="1011998" y="366825"/>
                </a:lnTo>
                <a:lnTo>
                  <a:pt x="1016196" y="354263"/>
                </a:lnTo>
                <a:lnTo>
                  <a:pt x="1018155" y="337485"/>
                </a:lnTo>
                <a:lnTo>
                  <a:pt x="1018155" y="314425"/>
                </a:lnTo>
                <a:lnTo>
                  <a:pt x="999964" y="259932"/>
                </a:lnTo>
                <a:lnTo>
                  <a:pt x="975616" y="230592"/>
                </a:lnTo>
                <a:lnTo>
                  <a:pt x="939233" y="203316"/>
                </a:lnTo>
                <a:lnTo>
                  <a:pt x="868706" y="163508"/>
                </a:lnTo>
                <a:lnTo>
                  <a:pt x="751442" y="102705"/>
                </a:lnTo>
                <a:lnTo>
                  <a:pt x="700786" y="79646"/>
                </a:lnTo>
                <a:lnTo>
                  <a:pt x="692950" y="75458"/>
                </a:lnTo>
                <a:lnTo>
                  <a:pt x="660485" y="31462"/>
                </a:lnTo>
                <a:lnTo>
                  <a:pt x="622144" y="6310"/>
                </a:lnTo>
                <a:lnTo>
                  <a:pt x="595836" y="0"/>
                </a:lnTo>
                <a:close/>
              </a:path>
            </a:pathLst>
          </a:custGeom>
          <a:solidFill>
            <a:srgbClr val="A4F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4157" y="3122582"/>
            <a:ext cx="844550" cy="706755"/>
          </a:xfrm>
          <a:custGeom>
            <a:avLst/>
            <a:gdLst/>
            <a:ahLst/>
            <a:cxnLst/>
            <a:rect l="l" t="t" r="r" b="b"/>
            <a:pathLst>
              <a:path w="844550" h="706754">
                <a:moveTo>
                  <a:pt x="123141" y="54667"/>
                </a:moveTo>
                <a:lnTo>
                  <a:pt x="76683" y="79675"/>
                </a:lnTo>
                <a:lnTo>
                  <a:pt x="36382" y="121838"/>
                </a:lnTo>
                <a:lnTo>
                  <a:pt x="20150" y="142775"/>
                </a:lnTo>
                <a:lnTo>
                  <a:pt x="8116" y="157314"/>
                </a:lnTo>
                <a:lnTo>
                  <a:pt x="0" y="165747"/>
                </a:lnTo>
                <a:lnTo>
                  <a:pt x="161483" y="700239"/>
                </a:lnTo>
                <a:lnTo>
                  <a:pt x="300856" y="706520"/>
                </a:lnTo>
                <a:lnTo>
                  <a:pt x="307013" y="706520"/>
                </a:lnTo>
                <a:lnTo>
                  <a:pt x="321287" y="704426"/>
                </a:lnTo>
                <a:lnTo>
                  <a:pt x="339198" y="702332"/>
                </a:lnTo>
                <a:lnTo>
                  <a:pt x="363547" y="700239"/>
                </a:lnTo>
                <a:lnTo>
                  <a:pt x="387895" y="696051"/>
                </a:lnTo>
                <a:lnTo>
                  <a:pt x="410005" y="693958"/>
                </a:lnTo>
                <a:lnTo>
                  <a:pt x="428196" y="689771"/>
                </a:lnTo>
                <a:lnTo>
                  <a:pt x="438271" y="687648"/>
                </a:lnTo>
                <a:lnTo>
                  <a:pt x="448346" y="683460"/>
                </a:lnTo>
                <a:lnTo>
                  <a:pt x="464579" y="672992"/>
                </a:lnTo>
                <a:lnTo>
                  <a:pt x="482770" y="660401"/>
                </a:lnTo>
                <a:lnTo>
                  <a:pt x="502920" y="645746"/>
                </a:lnTo>
                <a:lnTo>
                  <a:pt x="523071" y="633155"/>
                </a:lnTo>
                <a:lnTo>
                  <a:pt x="555535" y="610095"/>
                </a:lnTo>
                <a:lnTo>
                  <a:pt x="581843" y="605908"/>
                </a:lnTo>
                <a:lnTo>
                  <a:pt x="607870" y="599627"/>
                </a:lnTo>
                <a:lnTo>
                  <a:pt x="638376" y="595440"/>
                </a:lnTo>
                <a:lnTo>
                  <a:pt x="670561" y="589130"/>
                </a:lnTo>
                <a:lnTo>
                  <a:pt x="700786" y="582849"/>
                </a:lnTo>
                <a:lnTo>
                  <a:pt x="725135" y="578662"/>
                </a:lnTo>
                <a:lnTo>
                  <a:pt x="759558" y="561883"/>
                </a:lnTo>
                <a:lnTo>
                  <a:pt x="787825" y="522075"/>
                </a:lnTo>
                <a:lnTo>
                  <a:pt x="797900" y="499016"/>
                </a:lnTo>
                <a:lnTo>
                  <a:pt x="797900" y="490612"/>
                </a:lnTo>
                <a:lnTo>
                  <a:pt x="801818" y="473979"/>
                </a:lnTo>
                <a:lnTo>
                  <a:pt x="816091" y="452752"/>
                </a:lnTo>
                <a:lnTo>
                  <a:pt x="834283" y="434141"/>
                </a:lnTo>
                <a:lnTo>
                  <a:pt x="844358" y="417276"/>
                </a:lnTo>
                <a:lnTo>
                  <a:pt x="842399" y="389942"/>
                </a:lnTo>
                <a:lnTo>
                  <a:pt x="832324" y="343998"/>
                </a:lnTo>
                <a:lnTo>
                  <a:pt x="818050" y="297763"/>
                </a:lnTo>
                <a:lnTo>
                  <a:pt x="804057" y="272756"/>
                </a:lnTo>
                <a:lnTo>
                  <a:pt x="799859" y="251528"/>
                </a:lnTo>
                <a:lnTo>
                  <a:pt x="811893" y="209655"/>
                </a:lnTo>
                <a:lnTo>
                  <a:pt x="826167" y="165747"/>
                </a:lnTo>
                <a:lnTo>
                  <a:pt x="832324" y="129980"/>
                </a:lnTo>
                <a:lnTo>
                  <a:pt x="828126" y="115441"/>
                </a:lnTo>
                <a:lnTo>
                  <a:pt x="827146" y="113406"/>
                </a:lnTo>
                <a:lnTo>
                  <a:pt x="315130" y="113406"/>
                </a:lnTo>
                <a:lnTo>
                  <a:pt x="294979" y="111370"/>
                </a:lnTo>
                <a:lnTo>
                  <a:pt x="272590" y="107008"/>
                </a:lnTo>
                <a:lnTo>
                  <a:pt x="248521" y="98576"/>
                </a:lnTo>
                <a:lnTo>
                  <a:pt x="226132" y="88107"/>
                </a:lnTo>
                <a:lnTo>
                  <a:pt x="199824" y="77639"/>
                </a:lnTo>
                <a:lnTo>
                  <a:pt x="175756" y="67171"/>
                </a:lnTo>
                <a:lnTo>
                  <a:pt x="149448" y="56703"/>
                </a:lnTo>
                <a:lnTo>
                  <a:pt x="123141" y="54667"/>
                </a:lnTo>
                <a:close/>
              </a:path>
              <a:path w="844550" h="706754">
                <a:moveTo>
                  <a:pt x="723176" y="0"/>
                </a:moveTo>
                <a:lnTo>
                  <a:pt x="706943" y="0"/>
                </a:lnTo>
                <a:lnTo>
                  <a:pt x="688752" y="4361"/>
                </a:lnTo>
                <a:lnTo>
                  <a:pt x="670561" y="12794"/>
                </a:lnTo>
                <a:lnTo>
                  <a:pt x="652369" y="18901"/>
                </a:lnTo>
                <a:lnTo>
                  <a:pt x="638376" y="27333"/>
                </a:lnTo>
                <a:lnTo>
                  <a:pt x="628301" y="31695"/>
                </a:lnTo>
                <a:lnTo>
                  <a:pt x="624103" y="33731"/>
                </a:lnTo>
                <a:lnTo>
                  <a:pt x="620185" y="35766"/>
                </a:lnTo>
                <a:lnTo>
                  <a:pt x="610109" y="44199"/>
                </a:lnTo>
                <a:lnTo>
                  <a:pt x="591918" y="52632"/>
                </a:lnTo>
                <a:lnTo>
                  <a:pt x="545460" y="75604"/>
                </a:lnTo>
                <a:lnTo>
                  <a:pt x="486688" y="92469"/>
                </a:lnTo>
                <a:lnTo>
                  <a:pt x="456462" y="94505"/>
                </a:lnTo>
                <a:lnTo>
                  <a:pt x="410005" y="94505"/>
                </a:lnTo>
                <a:lnTo>
                  <a:pt x="396011" y="96540"/>
                </a:lnTo>
                <a:lnTo>
                  <a:pt x="375581" y="100611"/>
                </a:lnTo>
                <a:lnTo>
                  <a:pt x="365506" y="102937"/>
                </a:lnTo>
                <a:lnTo>
                  <a:pt x="351512" y="107008"/>
                </a:lnTo>
                <a:lnTo>
                  <a:pt x="335280" y="111370"/>
                </a:lnTo>
                <a:lnTo>
                  <a:pt x="315130" y="113406"/>
                </a:lnTo>
                <a:lnTo>
                  <a:pt x="827146" y="113406"/>
                </a:lnTo>
                <a:lnTo>
                  <a:pt x="820010" y="98576"/>
                </a:lnTo>
                <a:lnTo>
                  <a:pt x="807975" y="79675"/>
                </a:lnTo>
                <a:lnTo>
                  <a:pt x="791743" y="61064"/>
                </a:lnTo>
                <a:lnTo>
                  <a:pt x="775791" y="42163"/>
                </a:lnTo>
                <a:lnTo>
                  <a:pt x="759558" y="25298"/>
                </a:lnTo>
                <a:lnTo>
                  <a:pt x="745285" y="12794"/>
                </a:lnTo>
                <a:lnTo>
                  <a:pt x="735210" y="4361"/>
                </a:lnTo>
                <a:lnTo>
                  <a:pt x="72317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41" y="2443599"/>
            <a:ext cx="2188210" cy="3874135"/>
          </a:xfrm>
          <a:custGeom>
            <a:avLst/>
            <a:gdLst/>
            <a:ahLst/>
            <a:cxnLst/>
            <a:rect l="l" t="t" r="r" b="b"/>
            <a:pathLst>
              <a:path w="2188210" h="3874135">
                <a:moveTo>
                  <a:pt x="272715" y="0"/>
                </a:moveTo>
                <a:lnTo>
                  <a:pt x="0" y="39837"/>
                </a:lnTo>
                <a:lnTo>
                  <a:pt x="0" y="3630450"/>
                </a:lnTo>
                <a:lnTo>
                  <a:pt x="482811" y="3873590"/>
                </a:lnTo>
                <a:lnTo>
                  <a:pt x="2187760" y="3353768"/>
                </a:lnTo>
                <a:lnTo>
                  <a:pt x="2187760" y="52341"/>
                </a:lnTo>
                <a:lnTo>
                  <a:pt x="272715" y="0"/>
                </a:lnTo>
                <a:close/>
              </a:path>
            </a:pathLst>
          </a:custGeom>
          <a:solidFill>
            <a:srgbClr val="E4B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464" y="2837613"/>
            <a:ext cx="1434465" cy="1465580"/>
          </a:xfrm>
          <a:custGeom>
            <a:avLst/>
            <a:gdLst/>
            <a:ahLst/>
            <a:cxnLst/>
            <a:rect l="l" t="t" r="r" b="b"/>
            <a:pathLst>
              <a:path w="1434464" h="1465579">
                <a:moveTo>
                  <a:pt x="1428216" y="0"/>
                </a:moveTo>
                <a:lnTo>
                  <a:pt x="115137" y="29369"/>
                </a:lnTo>
                <a:lnTo>
                  <a:pt x="6045" y="77639"/>
                </a:lnTo>
                <a:lnTo>
                  <a:pt x="0" y="1398152"/>
                </a:lnTo>
                <a:lnTo>
                  <a:pt x="307041" y="1465207"/>
                </a:lnTo>
                <a:lnTo>
                  <a:pt x="1434261" y="1255609"/>
                </a:lnTo>
                <a:lnTo>
                  <a:pt x="1428216" y="0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461" y="3078674"/>
            <a:ext cx="960119" cy="924560"/>
          </a:xfrm>
          <a:custGeom>
            <a:avLst/>
            <a:gdLst/>
            <a:ahLst/>
            <a:cxnLst/>
            <a:rect l="l" t="t" r="r" b="b"/>
            <a:pathLst>
              <a:path w="960119" h="924560">
                <a:moveTo>
                  <a:pt x="959551" y="0"/>
                </a:moveTo>
                <a:lnTo>
                  <a:pt x="0" y="0"/>
                </a:lnTo>
                <a:lnTo>
                  <a:pt x="0" y="924405"/>
                </a:lnTo>
                <a:lnTo>
                  <a:pt x="959551" y="786078"/>
                </a:lnTo>
                <a:lnTo>
                  <a:pt x="959551" y="0"/>
                </a:lnTo>
                <a:close/>
              </a:path>
            </a:pathLst>
          </a:custGeom>
          <a:solidFill>
            <a:srgbClr val="CC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3011" y="3187718"/>
            <a:ext cx="762000" cy="318770"/>
          </a:xfrm>
          <a:custGeom>
            <a:avLst/>
            <a:gdLst/>
            <a:ahLst/>
            <a:cxnLst/>
            <a:rect l="l" t="t" r="r" b="b"/>
            <a:pathLst>
              <a:path w="762000" h="318770">
                <a:moveTo>
                  <a:pt x="115137" y="98576"/>
                </a:moveTo>
                <a:lnTo>
                  <a:pt x="101003" y="98576"/>
                </a:lnTo>
                <a:lnTo>
                  <a:pt x="80797" y="100611"/>
                </a:lnTo>
                <a:lnTo>
                  <a:pt x="44442" y="117477"/>
                </a:lnTo>
                <a:lnTo>
                  <a:pt x="16148" y="146846"/>
                </a:lnTo>
                <a:lnTo>
                  <a:pt x="2015" y="184357"/>
                </a:lnTo>
                <a:lnTo>
                  <a:pt x="0" y="207620"/>
                </a:lnTo>
                <a:lnTo>
                  <a:pt x="2015" y="230592"/>
                </a:lnTo>
                <a:lnTo>
                  <a:pt x="16148" y="270430"/>
                </a:lnTo>
                <a:lnTo>
                  <a:pt x="44442" y="299799"/>
                </a:lnTo>
                <a:lnTo>
                  <a:pt x="80797" y="316374"/>
                </a:lnTo>
                <a:lnTo>
                  <a:pt x="101003" y="318700"/>
                </a:lnTo>
                <a:lnTo>
                  <a:pt x="113122" y="318700"/>
                </a:lnTo>
                <a:lnTo>
                  <a:pt x="137358" y="316374"/>
                </a:lnTo>
                <a:lnTo>
                  <a:pt x="171698" y="312303"/>
                </a:lnTo>
                <a:lnTo>
                  <a:pt x="216141" y="308232"/>
                </a:lnTo>
                <a:lnTo>
                  <a:pt x="321175" y="295437"/>
                </a:lnTo>
                <a:lnTo>
                  <a:pt x="440370" y="278862"/>
                </a:lnTo>
                <a:lnTo>
                  <a:pt x="559565" y="257926"/>
                </a:lnTo>
                <a:lnTo>
                  <a:pt x="614111" y="245131"/>
                </a:lnTo>
                <a:lnTo>
                  <a:pt x="662584" y="232627"/>
                </a:lnTo>
                <a:lnTo>
                  <a:pt x="702997" y="218088"/>
                </a:lnTo>
                <a:lnTo>
                  <a:pt x="753485" y="188719"/>
                </a:lnTo>
                <a:lnTo>
                  <a:pt x="761573" y="171853"/>
                </a:lnTo>
                <a:lnTo>
                  <a:pt x="759558" y="140449"/>
                </a:lnTo>
                <a:lnTo>
                  <a:pt x="753879" y="111079"/>
                </a:lnTo>
                <a:lnTo>
                  <a:pt x="149476" y="111079"/>
                </a:lnTo>
                <a:lnTo>
                  <a:pt x="139373" y="104682"/>
                </a:lnTo>
                <a:lnTo>
                  <a:pt x="127255" y="100611"/>
                </a:lnTo>
                <a:lnTo>
                  <a:pt x="115137" y="98576"/>
                </a:lnTo>
                <a:close/>
              </a:path>
              <a:path w="762000" h="318770">
                <a:moveTo>
                  <a:pt x="242392" y="33440"/>
                </a:moveTo>
                <a:lnTo>
                  <a:pt x="199992" y="46234"/>
                </a:lnTo>
                <a:lnTo>
                  <a:pt x="165653" y="79675"/>
                </a:lnTo>
                <a:lnTo>
                  <a:pt x="149476" y="111079"/>
                </a:lnTo>
                <a:lnTo>
                  <a:pt x="753879" y="111079"/>
                </a:lnTo>
                <a:lnTo>
                  <a:pt x="753485" y="109044"/>
                </a:lnTo>
                <a:lnTo>
                  <a:pt x="750990" y="100611"/>
                </a:lnTo>
                <a:lnTo>
                  <a:pt x="589847" y="100611"/>
                </a:lnTo>
                <a:lnTo>
                  <a:pt x="575714" y="85781"/>
                </a:lnTo>
                <a:lnTo>
                  <a:pt x="567626" y="81710"/>
                </a:lnTo>
                <a:lnTo>
                  <a:pt x="559565" y="75313"/>
                </a:lnTo>
                <a:lnTo>
                  <a:pt x="549462" y="71242"/>
                </a:lnTo>
                <a:lnTo>
                  <a:pt x="541374" y="69206"/>
                </a:lnTo>
                <a:lnTo>
                  <a:pt x="531271" y="67171"/>
                </a:lnTo>
                <a:lnTo>
                  <a:pt x="513107" y="67171"/>
                </a:lnTo>
                <a:lnTo>
                  <a:pt x="504391" y="54376"/>
                </a:lnTo>
                <a:lnTo>
                  <a:pt x="298953" y="54376"/>
                </a:lnTo>
                <a:lnTo>
                  <a:pt x="286835" y="46234"/>
                </a:lnTo>
                <a:lnTo>
                  <a:pt x="272702" y="39837"/>
                </a:lnTo>
                <a:lnTo>
                  <a:pt x="258569" y="35475"/>
                </a:lnTo>
                <a:lnTo>
                  <a:pt x="242392" y="33440"/>
                </a:lnTo>
                <a:close/>
              </a:path>
              <a:path w="762000" h="318770">
                <a:moveTo>
                  <a:pt x="670673" y="10468"/>
                </a:moveTo>
                <a:lnTo>
                  <a:pt x="634290" y="25007"/>
                </a:lnTo>
                <a:lnTo>
                  <a:pt x="604008" y="64845"/>
                </a:lnTo>
                <a:lnTo>
                  <a:pt x="589847" y="100611"/>
                </a:lnTo>
                <a:lnTo>
                  <a:pt x="750990" y="100611"/>
                </a:lnTo>
                <a:lnTo>
                  <a:pt x="735294" y="58738"/>
                </a:lnTo>
                <a:lnTo>
                  <a:pt x="707027" y="22972"/>
                </a:lnTo>
                <a:lnTo>
                  <a:pt x="670673" y="10468"/>
                </a:lnTo>
                <a:close/>
              </a:path>
              <a:path w="762000" h="318770">
                <a:moveTo>
                  <a:pt x="402000" y="0"/>
                </a:moveTo>
                <a:lnTo>
                  <a:pt x="387839" y="0"/>
                </a:lnTo>
                <a:lnTo>
                  <a:pt x="371691" y="4070"/>
                </a:lnTo>
                <a:lnTo>
                  <a:pt x="321175" y="31404"/>
                </a:lnTo>
                <a:lnTo>
                  <a:pt x="298953" y="54376"/>
                </a:lnTo>
                <a:lnTo>
                  <a:pt x="504391" y="54376"/>
                </a:lnTo>
                <a:lnTo>
                  <a:pt x="464607" y="16865"/>
                </a:lnTo>
                <a:lnTo>
                  <a:pt x="40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0377" y="3629973"/>
            <a:ext cx="804545" cy="312420"/>
          </a:xfrm>
          <a:custGeom>
            <a:avLst/>
            <a:gdLst/>
            <a:ahLst/>
            <a:cxnLst/>
            <a:rect l="l" t="t" r="r" b="b"/>
            <a:pathLst>
              <a:path w="804544" h="312420">
                <a:moveTo>
                  <a:pt x="0" y="0"/>
                </a:moveTo>
                <a:lnTo>
                  <a:pt x="0" y="312332"/>
                </a:lnTo>
                <a:lnTo>
                  <a:pt x="797928" y="192848"/>
                </a:lnTo>
                <a:lnTo>
                  <a:pt x="804001" y="12590"/>
                </a:lnTo>
                <a:lnTo>
                  <a:pt x="0" y="0"/>
                </a:lnTo>
                <a:close/>
              </a:path>
            </a:pathLst>
          </a:custGeom>
          <a:solidFill>
            <a:srgbClr val="9EF8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8259" y="3342706"/>
            <a:ext cx="822325" cy="369570"/>
          </a:xfrm>
          <a:custGeom>
            <a:avLst/>
            <a:gdLst/>
            <a:ahLst/>
            <a:cxnLst/>
            <a:rect l="l" t="t" r="r" b="b"/>
            <a:pathLst>
              <a:path w="822325" h="369570">
                <a:moveTo>
                  <a:pt x="254538" y="77639"/>
                </a:moveTo>
                <a:lnTo>
                  <a:pt x="0" y="329197"/>
                </a:lnTo>
                <a:lnTo>
                  <a:pt x="6073" y="331291"/>
                </a:lnTo>
                <a:lnTo>
                  <a:pt x="20206" y="337572"/>
                </a:lnTo>
                <a:lnTo>
                  <a:pt x="42427" y="345975"/>
                </a:lnTo>
                <a:lnTo>
                  <a:pt x="94958" y="362725"/>
                </a:lnTo>
                <a:lnTo>
                  <a:pt x="121210" y="366912"/>
                </a:lnTo>
                <a:lnTo>
                  <a:pt x="145446" y="369006"/>
                </a:lnTo>
                <a:lnTo>
                  <a:pt x="161595" y="364818"/>
                </a:lnTo>
                <a:lnTo>
                  <a:pt x="179786" y="358537"/>
                </a:lnTo>
                <a:lnTo>
                  <a:pt x="204022" y="352256"/>
                </a:lnTo>
                <a:lnTo>
                  <a:pt x="236347" y="345975"/>
                </a:lnTo>
                <a:lnTo>
                  <a:pt x="268672" y="337572"/>
                </a:lnTo>
                <a:lnTo>
                  <a:pt x="333321" y="325010"/>
                </a:lnTo>
                <a:lnTo>
                  <a:pt x="357557" y="318700"/>
                </a:lnTo>
                <a:lnTo>
                  <a:pt x="375749" y="312419"/>
                </a:lnTo>
                <a:lnTo>
                  <a:pt x="391897" y="306138"/>
                </a:lnTo>
                <a:lnTo>
                  <a:pt x="410088" y="301951"/>
                </a:lnTo>
                <a:lnTo>
                  <a:pt x="432310" y="297763"/>
                </a:lnTo>
                <a:lnTo>
                  <a:pt x="476753" y="293547"/>
                </a:lnTo>
                <a:lnTo>
                  <a:pt x="759271" y="293547"/>
                </a:lnTo>
                <a:lnTo>
                  <a:pt x="761573" y="291453"/>
                </a:lnTo>
                <a:lnTo>
                  <a:pt x="795913" y="255832"/>
                </a:lnTo>
                <a:lnTo>
                  <a:pt x="808031" y="239025"/>
                </a:lnTo>
                <a:lnTo>
                  <a:pt x="818134" y="226521"/>
                </a:lnTo>
                <a:lnTo>
                  <a:pt x="822165" y="222159"/>
                </a:lnTo>
                <a:lnTo>
                  <a:pt x="799971" y="176215"/>
                </a:lnTo>
                <a:lnTo>
                  <a:pt x="785360" y="148881"/>
                </a:lnTo>
                <a:lnTo>
                  <a:pt x="353527" y="148881"/>
                </a:lnTo>
                <a:lnTo>
                  <a:pt x="254538" y="77639"/>
                </a:lnTo>
                <a:close/>
              </a:path>
              <a:path w="822325" h="369570">
                <a:moveTo>
                  <a:pt x="759271" y="293547"/>
                </a:moveTo>
                <a:lnTo>
                  <a:pt x="571684" y="293547"/>
                </a:lnTo>
                <a:lnTo>
                  <a:pt x="648451" y="297763"/>
                </a:lnTo>
                <a:lnTo>
                  <a:pt x="682791" y="301951"/>
                </a:lnTo>
                <a:lnTo>
                  <a:pt x="709042" y="306138"/>
                </a:lnTo>
                <a:lnTo>
                  <a:pt x="723204" y="312419"/>
                </a:lnTo>
                <a:lnTo>
                  <a:pt x="731264" y="312419"/>
                </a:lnTo>
                <a:lnTo>
                  <a:pt x="745425" y="306138"/>
                </a:lnTo>
                <a:lnTo>
                  <a:pt x="759271" y="293547"/>
                </a:lnTo>
                <a:close/>
              </a:path>
              <a:path w="822325" h="369570">
                <a:moveTo>
                  <a:pt x="515123" y="0"/>
                </a:moveTo>
                <a:lnTo>
                  <a:pt x="482798" y="23262"/>
                </a:lnTo>
                <a:lnTo>
                  <a:pt x="428252" y="73568"/>
                </a:lnTo>
                <a:lnTo>
                  <a:pt x="399985" y="102937"/>
                </a:lnTo>
                <a:lnTo>
                  <a:pt x="375749" y="125909"/>
                </a:lnTo>
                <a:lnTo>
                  <a:pt x="359573" y="142775"/>
                </a:lnTo>
                <a:lnTo>
                  <a:pt x="353527" y="148881"/>
                </a:lnTo>
                <a:lnTo>
                  <a:pt x="785360" y="148881"/>
                </a:lnTo>
                <a:lnTo>
                  <a:pt x="779765" y="138413"/>
                </a:lnTo>
                <a:lnTo>
                  <a:pt x="763588" y="107008"/>
                </a:lnTo>
                <a:lnTo>
                  <a:pt x="755528" y="96540"/>
                </a:lnTo>
                <a:lnTo>
                  <a:pt x="743382" y="88107"/>
                </a:lnTo>
                <a:lnTo>
                  <a:pt x="731264" y="81710"/>
                </a:lnTo>
                <a:lnTo>
                  <a:pt x="719146" y="77639"/>
                </a:lnTo>
                <a:lnTo>
                  <a:pt x="707027" y="75604"/>
                </a:lnTo>
                <a:lnTo>
                  <a:pt x="698939" y="73568"/>
                </a:lnTo>
                <a:lnTo>
                  <a:pt x="690879" y="71242"/>
                </a:lnTo>
                <a:lnTo>
                  <a:pt x="589875" y="71242"/>
                </a:lnTo>
                <a:lnTo>
                  <a:pt x="587860" y="69206"/>
                </a:lnTo>
                <a:lnTo>
                  <a:pt x="579772" y="60774"/>
                </a:lnTo>
                <a:lnTo>
                  <a:pt x="559565" y="35766"/>
                </a:lnTo>
                <a:lnTo>
                  <a:pt x="545432" y="23262"/>
                </a:lnTo>
                <a:lnTo>
                  <a:pt x="533314" y="10468"/>
                </a:lnTo>
                <a:lnTo>
                  <a:pt x="523211" y="2326"/>
                </a:lnTo>
                <a:lnTo>
                  <a:pt x="515123" y="0"/>
                </a:lnTo>
                <a:close/>
              </a:path>
            </a:pathLst>
          </a:custGeom>
          <a:solidFill>
            <a:srgbClr val="4BA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4055" y="3615317"/>
            <a:ext cx="163830" cy="264160"/>
          </a:xfrm>
          <a:custGeom>
            <a:avLst/>
            <a:gdLst/>
            <a:ahLst/>
            <a:cxnLst/>
            <a:rect l="l" t="t" r="r" b="b"/>
            <a:pathLst>
              <a:path w="163830" h="264160">
                <a:moveTo>
                  <a:pt x="80797" y="0"/>
                </a:moveTo>
                <a:lnTo>
                  <a:pt x="36354" y="23059"/>
                </a:lnTo>
                <a:lnTo>
                  <a:pt x="14133" y="58680"/>
                </a:lnTo>
                <a:lnTo>
                  <a:pt x="2015" y="104798"/>
                </a:lnTo>
                <a:lnTo>
                  <a:pt x="0" y="132045"/>
                </a:lnTo>
                <a:lnTo>
                  <a:pt x="2015" y="159292"/>
                </a:lnTo>
                <a:lnTo>
                  <a:pt x="14133" y="205410"/>
                </a:lnTo>
                <a:lnTo>
                  <a:pt x="36354" y="241031"/>
                </a:lnTo>
                <a:lnTo>
                  <a:pt x="80797" y="264090"/>
                </a:lnTo>
                <a:lnTo>
                  <a:pt x="96973" y="261997"/>
                </a:lnTo>
                <a:lnTo>
                  <a:pt x="139373" y="226376"/>
                </a:lnTo>
                <a:lnTo>
                  <a:pt x="157565" y="184444"/>
                </a:lnTo>
                <a:lnTo>
                  <a:pt x="163638" y="132045"/>
                </a:lnTo>
                <a:lnTo>
                  <a:pt x="161595" y="104798"/>
                </a:lnTo>
                <a:lnTo>
                  <a:pt x="149476" y="58680"/>
                </a:lnTo>
                <a:lnTo>
                  <a:pt x="127255" y="23059"/>
                </a:lnTo>
                <a:lnTo>
                  <a:pt x="80797" y="0"/>
                </a:lnTo>
                <a:close/>
              </a:path>
            </a:pathLst>
          </a:custGeom>
          <a:solidFill>
            <a:srgbClr val="D5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8291" y="3437211"/>
            <a:ext cx="705485" cy="998219"/>
          </a:xfrm>
          <a:custGeom>
            <a:avLst/>
            <a:gdLst/>
            <a:ahLst/>
            <a:cxnLst/>
            <a:rect l="l" t="t" r="r" b="b"/>
            <a:pathLst>
              <a:path w="705485" h="998220">
                <a:moveTo>
                  <a:pt x="218184" y="0"/>
                </a:moveTo>
                <a:lnTo>
                  <a:pt x="206066" y="2035"/>
                </a:lnTo>
                <a:lnTo>
                  <a:pt x="197977" y="12503"/>
                </a:lnTo>
                <a:lnTo>
                  <a:pt x="183844" y="31404"/>
                </a:lnTo>
                <a:lnTo>
                  <a:pt x="167668" y="52341"/>
                </a:lnTo>
                <a:lnTo>
                  <a:pt x="151519" y="75313"/>
                </a:lnTo>
                <a:lnTo>
                  <a:pt x="135343" y="100611"/>
                </a:lnTo>
                <a:lnTo>
                  <a:pt x="121210" y="119512"/>
                </a:lnTo>
                <a:lnTo>
                  <a:pt x="113122" y="134051"/>
                </a:lnTo>
                <a:lnTo>
                  <a:pt x="109092" y="138122"/>
                </a:lnTo>
                <a:lnTo>
                  <a:pt x="103019" y="159350"/>
                </a:lnTo>
                <a:lnTo>
                  <a:pt x="90900" y="205352"/>
                </a:lnTo>
                <a:lnTo>
                  <a:pt x="72737" y="266126"/>
                </a:lnTo>
                <a:lnTo>
                  <a:pt x="54546" y="335304"/>
                </a:lnTo>
                <a:lnTo>
                  <a:pt x="36354" y="402388"/>
                </a:lnTo>
                <a:lnTo>
                  <a:pt x="20206" y="461068"/>
                </a:lnTo>
                <a:lnTo>
                  <a:pt x="8088" y="502999"/>
                </a:lnTo>
                <a:lnTo>
                  <a:pt x="4030" y="517655"/>
                </a:lnTo>
                <a:lnTo>
                  <a:pt x="2015" y="526059"/>
                </a:lnTo>
                <a:lnTo>
                  <a:pt x="0" y="555399"/>
                </a:lnTo>
                <a:lnTo>
                  <a:pt x="2015" y="603611"/>
                </a:lnTo>
                <a:lnTo>
                  <a:pt x="16176" y="672789"/>
                </a:lnTo>
                <a:lnTo>
                  <a:pt x="30309" y="710503"/>
                </a:lnTo>
                <a:lnTo>
                  <a:pt x="66664" y="773400"/>
                </a:lnTo>
                <a:lnTo>
                  <a:pt x="107077" y="815302"/>
                </a:lnTo>
                <a:lnTo>
                  <a:pt x="137358" y="840455"/>
                </a:lnTo>
                <a:lnTo>
                  <a:pt x="139401" y="844643"/>
                </a:lnTo>
                <a:lnTo>
                  <a:pt x="147461" y="855140"/>
                </a:lnTo>
                <a:lnTo>
                  <a:pt x="159580" y="869795"/>
                </a:lnTo>
                <a:lnTo>
                  <a:pt x="173741" y="888667"/>
                </a:lnTo>
                <a:lnTo>
                  <a:pt x="206066" y="924318"/>
                </a:lnTo>
                <a:lnTo>
                  <a:pt x="236347" y="949471"/>
                </a:lnTo>
                <a:lnTo>
                  <a:pt x="266657" y="964126"/>
                </a:lnTo>
                <a:lnTo>
                  <a:pt x="284848" y="972530"/>
                </a:lnTo>
                <a:lnTo>
                  <a:pt x="300996" y="980904"/>
                </a:lnTo>
                <a:lnTo>
                  <a:pt x="315130" y="987185"/>
                </a:lnTo>
                <a:lnTo>
                  <a:pt x="327248" y="993466"/>
                </a:lnTo>
                <a:lnTo>
                  <a:pt x="337351" y="995589"/>
                </a:lnTo>
                <a:lnTo>
                  <a:pt x="339366" y="997683"/>
                </a:lnTo>
                <a:lnTo>
                  <a:pt x="357557" y="985092"/>
                </a:lnTo>
                <a:lnTo>
                  <a:pt x="377764" y="970436"/>
                </a:lnTo>
                <a:lnTo>
                  <a:pt x="402000" y="953658"/>
                </a:lnTo>
                <a:lnTo>
                  <a:pt x="426237" y="934786"/>
                </a:lnTo>
                <a:lnTo>
                  <a:pt x="450473" y="918008"/>
                </a:lnTo>
                <a:lnTo>
                  <a:pt x="470680" y="905446"/>
                </a:lnTo>
                <a:lnTo>
                  <a:pt x="484813" y="894948"/>
                </a:lnTo>
                <a:lnTo>
                  <a:pt x="503004" y="884480"/>
                </a:lnTo>
                <a:lnTo>
                  <a:pt x="567654" y="850953"/>
                </a:lnTo>
                <a:lnTo>
                  <a:pt x="606023" y="832081"/>
                </a:lnTo>
                <a:lnTo>
                  <a:pt x="674703" y="796460"/>
                </a:lnTo>
                <a:lnTo>
                  <a:pt x="696924" y="785962"/>
                </a:lnTo>
                <a:lnTo>
                  <a:pt x="705012" y="781775"/>
                </a:lnTo>
                <a:lnTo>
                  <a:pt x="690879" y="754528"/>
                </a:lnTo>
                <a:lnTo>
                  <a:pt x="656539" y="681163"/>
                </a:lnTo>
                <a:lnTo>
                  <a:pt x="608038" y="576364"/>
                </a:lnTo>
                <a:lnTo>
                  <a:pt x="551477" y="454787"/>
                </a:lnTo>
                <a:lnTo>
                  <a:pt x="492901" y="333210"/>
                </a:lnTo>
                <a:lnTo>
                  <a:pt x="442413" y="224195"/>
                </a:lnTo>
                <a:lnTo>
                  <a:pt x="408073" y="144520"/>
                </a:lnTo>
                <a:lnTo>
                  <a:pt x="391897" y="109044"/>
                </a:lnTo>
                <a:lnTo>
                  <a:pt x="363631" y="79675"/>
                </a:lnTo>
                <a:lnTo>
                  <a:pt x="303011" y="39837"/>
                </a:lnTo>
                <a:lnTo>
                  <a:pt x="242420" y="8432"/>
                </a:lnTo>
                <a:lnTo>
                  <a:pt x="218184" y="0"/>
                </a:lnTo>
                <a:close/>
              </a:path>
            </a:pathLst>
          </a:custGeom>
          <a:solidFill>
            <a:srgbClr val="E8A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8910" y="3149916"/>
            <a:ext cx="929640" cy="1085850"/>
          </a:xfrm>
          <a:custGeom>
            <a:avLst/>
            <a:gdLst/>
            <a:ahLst/>
            <a:cxnLst/>
            <a:rect l="l" t="t" r="r" b="b"/>
            <a:pathLst>
              <a:path w="929639" h="1085850">
                <a:moveTo>
                  <a:pt x="901631" y="689683"/>
                </a:moveTo>
                <a:lnTo>
                  <a:pt x="325233" y="689683"/>
                </a:lnTo>
                <a:lnTo>
                  <a:pt x="341381" y="702245"/>
                </a:lnTo>
                <a:lnTo>
                  <a:pt x="355514" y="725304"/>
                </a:lnTo>
                <a:lnTo>
                  <a:pt x="363603" y="752551"/>
                </a:lnTo>
                <a:lnTo>
                  <a:pt x="365618" y="775610"/>
                </a:lnTo>
                <a:lnTo>
                  <a:pt x="357529" y="809138"/>
                </a:lnTo>
                <a:lnTo>
                  <a:pt x="343396" y="863660"/>
                </a:lnTo>
                <a:lnTo>
                  <a:pt x="329263" y="920247"/>
                </a:lnTo>
                <a:lnTo>
                  <a:pt x="331278" y="953774"/>
                </a:lnTo>
                <a:lnTo>
                  <a:pt x="361588" y="985237"/>
                </a:lnTo>
                <a:lnTo>
                  <a:pt x="385824" y="1006174"/>
                </a:lnTo>
                <a:lnTo>
                  <a:pt x="410060" y="1029233"/>
                </a:lnTo>
                <a:lnTo>
                  <a:pt x="436340" y="1050198"/>
                </a:lnTo>
                <a:lnTo>
                  <a:pt x="456518" y="1069070"/>
                </a:lnTo>
                <a:lnTo>
                  <a:pt x="470680" y="1081632"/>
                </a:lnTo>
                <a:lnTo>
                  <a:pt x="476725" y="1085849"/>
                </a:lnTo>
                <a:lnTo>
                  <a:pt x="511064" y="1014577"/>
                </a:lnTo>
                <a:lnTo>
                  <a:pt x="679780" y="1014577"/>
                </a:lnTo>
                <a:lnTo>
                  <a:pt x="725247" y="949587"/>
                </a:lnTo>
                <a:lnTo>
                  <a:pt x="813036" y="949587"/>
                </a:lnTo>
                <a:lnTo>
                  <a:pt x="816203" y="945400"/>
                </a:lnTo>
                <a:lnTo>
                  <a:pt x="850347" y="882503"/>
                </a:lnTo>
                <a:lnTo>
                  <a:pt x="866579" y="836413"/>
                </a:lnTo>
                <a:lnTo>
                  <a:pt x="880853" y="779798"/>
                </a:lnTo>
                <a:lnTo>
                  <a:pt x="892887" y="721117"/>
                </a:lnTo>
                <a:lnTo>
                  <a:pt x="901631" y="689683"/>
                </a:lnTo>
                <a:close/>
              </a:path>
              <a:path w="929639" h="1085850">
                <a:moveTo>
                  <a:pt x="679780" y="1014577"/>
                </a:moveTo>
                <a:lnTo>
                  <a:pt x="511064" y="1014577"/>
                </a:lnTo>
                <a:lnTo>
                  <a:pt x="650466" y="1056479"/>
                </a:lnTo>
                <a:lnTo>
                  <a:pt x="679780" y="1014577"/>
                </a:lnTo>
                <a:close/>
              </a:path>
              <a:path w="929639" h="1085850">
                <a:moveTo>
                  <a:pt x="813036" y="949587"/>
                </a:moveTo>
                <a:lnTo>
                  <a:pt x="725247" y="949587"/>
                </a:lnTo>
                <a:lnTo>
                  <a:pt x="777862" y="985237"/>
                </a:lnTo>
                <a:lnTo>
                  <a:pt x="779821" y="983114"/>
                </a:lnTo>
                <a:lnTo>
                  <a:pt x="789896" y="976833"/>
                </a:lnTo>
                <a:lnTo>
                  <a:pt x="801930" y="964272"/>
                </a:lnTo>
                <a:lnTo>
                  <a:pt x="813036" y="949587"/>
                </a:lnTo>
                <a:close/>
              </a:path>
              <a:path w="929639" h="1085850">
                <a:moveTo>
                  <a:pt x="925879" y="505209"/>
                </a:moveTo>
                <a:lnTo>
                  <a:pt x="145446" y="505209"/>
                </a:lnTo>
                <a:lnTo>
                  <a:pt x="238362" y="708526"/>
                </a:lnTo>
                <a:lnTo>
                  <a:pt x="240377" y="708526"/>
                </a:lnTo>
                <a:lnTo>
                  <a:pt x="248465" y="704339"/>
                </a:lnTo>
                <a:lnTo>
                  <a:pt x="260584" y="702245"/>
                </a:lnTo>
                <a:lnTo>
                  <a:pt x="272702" y="698058"/>
                </a:lnTo>
                <a:lnTo>
                  <a:pt x="288850" y="693871"/>
                </a:lnTo>
                <a:lnTo>
                  <a:pt x="303011" y="691777"/>
                </a:lnTo>
                <a:lnTo>
                  <a:pt x="315130" y="689683"/>
                </a:lnTo>
                <a:lnTo>
                  <a:pt x="901631" y="689683"/>
                </a:lnTo>
                <a:lnTo>
                  <a:pt x="906880" y="670811"/>
                </a:lnTo>
                <a:lnTo>
                  <a:pt x="917235" y="624693"/>
                </a:lnTo>
                <a:lnTo>
                  <a:pt x="925072" y="584855"/>
                </a:lnTo>
                <a:lnTo>
                  <a:pt x="929270" y="547140"/>
                </a:lnTo>
                <a:lnTo>
                  <a:pt x="927311" y="511490"/>
                </a:lnTo>
                <a:lnTo>
                  <a:pt x="925879" y="505209"/>
                </a:lnTo>
                <a:close/>
              </a:path>
              <a:path w="929639" h="1085850">
                <a:moveTo>
                  <a:pt x="885856" y="402446"/>
                </a:moveTo>
                <a:lnTo>
                  <a:pt x="82812" y="402446"/>
                </a:lnTo>
                <a:lnTo>
                  <a:pt x="111079" y="509397"/>
                </a:lnTo>
                <a:lnTo>
                  <a:pt x="145446" y="505209"/>
                </a:lnTo>
                <a:lnTo>
                  <a:pt x="925879" y="505209"/>
                </a:lnTo>
                <a:lnTo>
                  <a:pt x="919194" y="475869"/>
                </a:lnTo>
                <a:lnTo>
                  <a:pt x="904921" y="438212"/>
                </a:lnTo>
                <a:lnTo>
                  <a:pt x="885856" y="402446"/>
                </a:lnTo>
                <a:close/>
              </a:path>
              <a:path w="929639" h="1085850">
                <a:moveTo>
                  <a:pt x="329263" y="6397"/>
                </a:moveTo>
                <a:lnTo>
                  <a:pt x="309057" y="6397"/>
                </a:lnTo>
                <a:lnTo>
                  <a:pt x="284820" y="8432"/>
                </a:lnTo>
                <a:lnTo>
                  <a:pt x="246450" y="14830"/>
                </a:lnTo>
                <a:lnTo>
                  <a:pt x="199964" y="35766"/>
                </a:lnTo>
                <a:lnTo>
                  <a:pt x="155522" y="69206"/>
                </a:lnTo>
                <a:lnTo>
                  <a:pt x="127255" y="109044"/>
                </a:lnTo>
                <a:lnTo>
                  <a:pt x="123225" y="117477"/>
                </a:lnTo>
                <a:lnTo>
                  <a:pt x="123225" y="119512"/>
                </a:lnTo>
                <a:lnTo>
                  <a:pt x="119167" y="123583"/>
                </a:lnTo>
                <a:lnTo>
                  <a:pt x="105034" y="134342"/>
                </a:lnTo>
                <a:lnTo>
                  <a:pt x="86842" y="148881"/>
                </a:lnTo>
                <a:lnTo>
                  <a:pt x="42399" y="186683"/>
                </a:lnTo>
                <a:lnTo>
                  <a:pt x="8060" y="224195"/>
                </a:lnTo>
                <a:lnTo>
                  <a:pt x="0" y="287295"/>
                </a:lnTo>
                <a:lnTo>
                  <a:pt x="2015" y="356502"/>
                </a:lnTo>
                <a:lnTo>
                  <a:pt x="6045" y="417276"/>
                </a:lnTo>
                <a:lnTo>
                  <a:pt x="8060" y="444319"/>
                </a:lnTo>
                <a:lnTo>
                  <a:pt x="82812" y="402446"/>
                </a:lnTo>
                <a:lnTo>
                  <a:pt x="885856" y="402446"/>
                </a:lnTo>
                <a:lnTo>
                  <a:pt x="884771" y="400410"/>
                </a:lnTo>
                <a:lnTo>
                  <a:pt x="864620" y="369006"/>
                </a:lnTo>
                <a:lnTo>
                  <a:pt x="846429" y="339636"/>
                </a:lnTo>
                <a:lnTo>
                  <a:pt x="830197" y="312303"/>
                </a:lnTo>
                <a:lnTo>
                  <a:pt x="816203" y="291366"/>
                </a:lnTo>
                <a:lnTo>
                  <a:pt x="803889" y="274501"/>
                </a:lnTo>
                <a:lnTo>
                  <a:pt x="795773" y="259961"/>
                </a:lnTo>
                <a:lnTo>
                  <a:pt x="793814" y="251528"/>
                </a:lnTo>
                <a:lnTo>
                  <a:pt x="793814" y="243096"/>
                </a:lnTo>
                <a:lnTo>
                  <a:pt x="789896" y="228556"/>
                </a:lnTo>
                <a:lnTo>
                  <a:pt x="779821" y="188719"/>
                </a:lnTo>
                <a:lnTo>
                  <a:pt x="761629" y="146846"/>
                </a:lnTo>
                <a:lnTo>
                  <a:pt x="731124" y="109044"/>
                </a:lnTo>
                <a:lnTo>
                  <a:pt x="680748" y="73277"/>
                </a:lnTo>
                <a:lnTo>
                  <a:pt x="644393" y="56703"/>
                </a:lnTo>
                <a:lnTo>
                  <a:pt x="608038" y="37802"/>
                </a:lnTo>
                <a:lnTo>
                  <a:pt x="569641" y="22972"/>
                </a:lnTo>
                <a:lnTo>
                  <a:pt x="385824" y="22972"/>
                </a:lnTo>
                <a:lnTo>
                  <a:pt x="377736" y="18901"/>
                </a:lnTo>
                <a:lnTo>
                  <a:pt x="365618" y="12503"/>
                </a:lnTo>
                <a:lnTo>
                  <a:pt x="349469" y="8432"/>
                </a:lnTo>
                <a:lnTo>
                  <a:pt x="329263" y="6397"/>
                </a:lnTo>
                <a:close/>
              </a:path>
              <a:path w="929639" h="1085850">
                <a:moveTo>
                  <a:pt x="476725" y="0"/>
                </a:moveTo>
                <a:lnTo>
                  <a:pt x="426237" y="10468"/>
                </a:lnTo>
                <a:lnTo>
                  <a:pt x="404015" y="20936"/>
                </a:lnTo>
                <a:lnTo>
                  <a:pt x="393912" y="22972"/>
                </a:lnTo>
                <a:lnTo>
                  <a:pt x="569641" y="22972"/>
                </a:lnTo>
                <a:lnTo>
                  <a:pt x="533286" y="10468"/>
                </a:lnTo>
                <a:lnTo>
                  <a:pt x="502976" y="2035"/>
                </a:lnTo>
                <a:lnTo>
                  <a:pt x="47672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5824" y="4089770"/>
            <a:ext cx="3008630" cy="2409825"/>
          </a:xfrm>
          <a:custGeom>
            <a:avLst/>
            <a:gdLst/>
            <a:ahLst/>
            <a:cxnLst/>
            <a:rect l="l" t="t" r="r" b="b"/>
            <a:pathLst>
              <a:path w="3008629" h="2409825">
                <a:moveTo>
                  <a:pt x="426237" y="1273688"/>
                </a:moveTo>
                <a:lnTo>
                  <a:pt x="373734" y="1277875"/>
                </a:lnTo>
                <a:lnTo>
                  <a:pt x="307069" y="1296747"/>
                </a:lnTo>
                <a:lnTo>
                  <a:pt x="258569" y="1309309"/>
                </a:lnTo>
                <a:lnTo>
                  <a:pt x="210096" y="1326087"/>
                </a:lnTo>
                <a:lnTo>
                  <a:pt x="161623" y="1351240"/>
                </a:lnTo>
                <a:lnTo>
                  <a:pt x="115137" y="1391078"/>
                </a:lnTo>
                <a:lnTo>
                  <a:pt x="74752" y="1445571"/>
                </a:lnTo>
                <a:lnTo>
                  <a:pt x="54546" y="1481192"/>
                </a:lnTo>
                <a:lnTo>
                  <a:pt x="38397" y="1523123"/>
                </a:lnTo>
                <a:lnTo>
                  <a:pt x="24236" y="1571335"/>
                </a:lnTo>
                <a:lnTo>
                  <a:pt x="12118" y="1625829"/>
                </a:lnTo>
                <a:lnTo>
                  <a:pt x="0" y="1739031"/>
                </a:lnTo>
                <a:lnTo>
                  <a:pt x="8088" y="1833362"/>
                </a:lnTo>
                <a:lnTo>
                  <a:pt x="26251" y="1910914"/>
                </a:lnTo>
                <a:lnTo>
                  <a:pt x="54546" y="1973782"/>
                </a:lnTo>
                <a:lnTo>
                  <a:pt x="86870" y="2019900"/>
                </a:lnTo>
                <a:lnTo>
                  <a:pt x="115137" y="2051334"/>
                </a:lnTo>
                <a:lnTo>
                  <a:pt x="143431" y="2076487"/>
                </a:lnTo>
                <a:lnTo>
                  <a:pt x="151519" y="2409781"/>
                </a:lnTo>
                <a:lnTo>
                  <a:pt x="3008177" y="2409781"/>
                </a:lnTo>
                <a:lnTo>
                  <a:pt x="3008177" y="1321900"/>
                </a:lnTo>
                <a:lnTo>
                  <a:pt x="707027" y="1321900"/>
                </a:lnTo>
                <a:lnTo>
                  <a:pt x="698967" y="1319806"/>
                </a:lnTo>
                <a:lnTo>
                  <a:pt x="684806" y="1315619"/>
                </a:lnTo>
                <a:lnTo>
                  <a:pt x="668658" y="1311432"/>
                </a:lnTo>
                <a:lnTo>
                  <a:pt x="648451" y="1305122"/>
                </a:lnTo>
                <a:lnTo>
                  <a:pt x="626230" y="1300934"/>
                </a:lnTo>
                <a:lnTo>
                  <a:pt x="599978" y="1294654"/>
                </a:lnTo>
                <a:lnTo>
                  <a:pt x="573699" y="1290466"/>
                </a:lnTo>
                <a:lnTo>
                  <a:pt x="543417" y="1284156"/>
                </a:lnTo>
                <a:lnTo>
                  <a:pt x="515123" y="1279969"/>
                </a:lnTo>
                <a:lnTo>
                  <a:pt x="426237" y="1273688"/>
                </a:lnTo>
                <a:close/>
              </a:path>
              <a:path w="3008629" h="2409825">
                <a:moveTo>
                  <a:pt x="3008177" y="0"/>
                </a:moveTo>
                <a:lnTo>
                  <a:pt x="1581723" y="514885"/>
                </a:lnTo>
                <a:lnTo>
                  <a:pt x="973684" y="1034721"/>
                </a:lnTo>
                <a:lnTo>
                  <a:pt x="709042" y="1321900"/>
                </a:lnTo>
                <a:lnTo>
                  <a:pt x="3008177" y="1321900"/>
                </a:lnTo>
                <a:lnTo>
                  <a:pt x="3008177" y="0"/>
                </a:lnTo>
                <a:close/>
              </a:path>
            </a:pathLst>
          </a:custGeom>
          <a:solidFill>
            <a:srgbClr val="71C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7714" y="4177056"/>
            <a:ext cx="1564005" cy="1826260"/>
          </a:xfrm>
          <a:custGeom>
            <a:avLst/>
            <a:gdLst/>
            <a:ahLst/>
            <a:cxnLst/>
            <a:rect l="l" t="t" r="r" b="b"/>
            <a:pathLst>
              <a:path w="1564005" h="1826260">
                <a:moveTo>
                  <a:pt x="1252320" y="0"/>
                </a:moveTo>
                <a:lnTo>
                  <a:pt x="1230210" y="0"/>
                </a:lnTo>
                <a:lnTo>
                  <a:pt x="1212019" y="6280"/>
                </a:lnTo>
                <a:lnTo>
                  <a:pt x="1198026" y="12590"/>
                </a:lnTo>
                <a:lnTo>
                  <a:pt x="1193828" y="16778"/>
                </a:lnTo>
                <a:lnTo>
                  <a:pt x="1185712" y="18871"/>
                </a:lnTo>
                <a:lnTo>
                  <a:pt x="1171662" y="23059"/>
                </a:lnTo>
                <a:lnTo>
                  <a:pt x="1151456" y="31433"/>
                </a:lnTo>
                <a:lnTo>
                  <a:pt x="1125204" y="39837"/>
                </a:lnTo>
                <a:lnTo>
                  <a:pt x="1096910" y="52399"/>
                </a:lnTo>
                <a:lnTo>
                  <a:pt x="1064585" y="64990"/>
                </a:lnTo>
                <a:lnTo>
                  <a:pt x="1030246" y="79646"/>
                </a:lnTo>
                <a:lnTo>
                  <a:pt x="993891" y="96424"/>
                </a:lnTo>
                <a:lnTo>
                  <a:pt x="925212" y="129951"/>
                </a:lnTo>
                <a:lnTo>
                  <a:pt x="892887" y="144636"/>
                </a:lnTo>
                <a:lnTo>
                  <a:pt x="862577" y="161414"/>
                </a:lnTo>
                <a:lnTo>
                  <a:pt x="838341" y="178163"/>
                </a:lnTo>
                <a:lnTo>
                  <a:pt x="818134" y="190754"/>
                </a:lnTo>
                <a:lnTo>
                  <a:pt x="801986" y="205439"/>
                </a:lnTo>
                <a:lnTo>
                  <a:pt x="793898" y="215907"/>
                </a:lnTo>
                <a:lnTo>
                  <a:pt x="785810" y="236873"/>
                </a:lnTo>
                <a:lnTo>
                  <a:pt x="775707" y="255745"/>
                </a:lnTo>
                <a:lnTo>
                  <a:pt x="749455" y="293460"/>
                </a:lnTo>
                <a:lnTo>
                  <a:pt x="713100" y="322800"/>
                </a:lnTo>
                <a:lnTo>
                  <a:pt x="662584" y="341672"/>
                </a:lnTo>
                <a:lnTo>
                  <a:pt x="624215" y="356356"/>
                </a:lnTo>
                <a:lnTo>
                  <a:pt x="585817" y="385697"/>
                </a:lnTo>
                <a:lnTo>
                  <a:pt x="547447" y="425505"/>
                </a:lnTo>
                <a:lnTo>
                  <a:pt x="509049" y="473717"/>
                </a:lnTo>
                <a:lnTo>
                  <a:pt x="470680" y="530333"/>
                </a:lnTo>
                <a:lnTo>
                  <a:pt x="434325" y="589014"/>
                </a:lnTo>
                <a:lnTo>
                  <a:pt x="395927" y="651910"/>
                </a:lnTo>
                <a:lnTo>
                  <a:pt x="357557" y="712684"/>
                </a:lnTo>
                <a:lnTo>
                  <a:pt x="294923" y="813296"/>
                </a:lnTo>
                <a:lnTo>
                  <a:pt x="236347" y="913908"/>
                </a:lnTo>
                <a:lnTo>
                  <a:pt x="183816" y="1006145"/>
                </a:lnTo>
                <a:lnTo>
                  <a:pt x="137358" y="1092072"/>
                </a:lnTo>
                <a:lnTo>
                  <a:pt x="98988" y="1167530"/>
                </a:lnTo>
                <a:lnTo>
                  <a:pt x="68679" y="1230427"/>
                </a:lnTo>
                <a:lnTo>
                  <a:pt x="48472" y="1274452"/>
                </a:lnTo>
                <a:lnTo>
                  <a:pt x="12118" y="1385532"/>
                </a:lnTo>
                <a:lnTo>
                  <a:pt x="0" y="1479862"/>
                </a:lnTo>
                <a:lnTo>
                  <a:pt x="0" y="1574193"/>
                </a:lnTo>
                <a:lnTo>
                  <a:pt x="20206" y="1655933"/>
                </a:lnTo>
                <a:lnTo>
                  <a:pt x="42427" y="1702051"/>
                </a:lnTo>
                <a:lnTo>
                  <a:pt x="64649" y="1737672"/>
                </a:lnTo>
                <a:lnTo>
                  <a:pt x="90900" y="1767012"/>
                </a:lnTo>
                <a:lnTo>
                  <a:pt x="145446" y="1806850"/>
                </a:lnTo>
                <a:lnTo>
                  <a:pt x="204022" y="1823628"/>
                </a:lnTo>
                <a:lnTo>
                  <a:pt x="234332" y="1825722"/>
                </a:lnTo>
                <a:lnTo>
                  <a:pt x="264642" y="1823628"/>
                </a:lnTo>
                <a:lnTo>
                  <a:pt x="323218" y="1815225"/>
                </a:lnTo>
                <a:lnTo>
                  <a:pt x="349469" y="1806850"/>
                </a:lnTo>
                <a:lnTo>
                  <a:pt x="375749" y="1800569"/>
                </a:lnTo>
                <a:lnTo>
                  <a:pt x="402000" y="1792165"/>
                </a:lnTo>
                <a:lnTo>
                  <a:pt x="424222" y="1785884"/>
                </a:lnTo>
                <a:lnTo>
                  <a:pt x="444428" y="1781697"/>
                </a:lnTo>
                <a:lnTo>
                  <a:pt x="466650" y="1775416"/>
                </a:lnTo>
                <a:lnTo>
                  <a:pt x="517138" y="1752357"/>
                </a:lnTo>
                <a:lnTo>
                  <a:pt x="573699" y="1714613"/>
                </a:lnTo>
                <a:lnTo>
                  <a:pt x="694909" y="1616095"/>
                </a:lnTo>
                <a:lnTo>
                  <a:pt x="749455" y="1565789"/>
                </a:lnTo>
                <a:lnTo>
                  <a:pt x="771677" y="1540636"/>
                </a:lnTo>
                <a:lnTo>
                  <a:pt x="791883" y="1519671"/>
                </a:lnTo>
                <a:lnTo>
                  <a:pt x="822165" y="1481956"/>
                </a:lnTo>
                <a:lnTo>
                  <a:pt x="844386" y="1328945"/>
                </a:lnTo>
                <a:lnTo>
                  <a:pt x="858547" y="1048047"/>
                </a:lnTo>
                <a:lnTo>
                  <a:pt x="870665" y="771365"/>
                </a:lnTo>
                <a:lnTo>
                  <a:pt x="876711" y="647694"/>
                </a:lnTo>
                <a:lnTo>
                  <a:pt x="876711" y="639319"/>
                </a:lnTo>
                <a:lnTo>
                  <a:pt x="878726" y="620447"/>
                </a:lnTo>
                <a:lnTo>
                  <a:pt x="892887" y="557580"/>
                </a:lnTo>
                <a:lnTo>
                  <a:pt x="921153" y="488402"/>
                </a:lnTo>
                <a:lnTo>
                  <a:pt x="973684" y="444377"/>
                </a:lnTo>
                <a:lnTo>
                  <a:pt x="1102983" y="398259"/>
                </a:lnTo>
                <a:lnTo>
                  <a:pt x="1149441" y="381509"/>
                </a:lnTo>
                <a:lnTo>
                  <a:pt x="1198026" y="362637"/>
                </a:lnTo>
                <a:lnTo>
                  <a:pt x="1250361" y="345859"/>
                </a:lnTo>
                <a:lnTo>
                  <a:pt x="1351393" y="308144"/>
                </a:lnTo>
                <a:lnTo>
                  <a:pt x="1399810" y="291366"/>
                </a:lnTo>
                <a:lnTo>
                  <a:pt x="1444309" y="274588"/>
                </a:lnTo>
                <a:lnTo>
                  <a:pt x="1482650" y="262026"/>
                </a:lnTo>
                <a:lnTo>
                  <a:pt x="1517074" y="249435"/>
                </a:lnTo>
                <a:lnTo>
                  <a:pt x="1541422" y="241060"/>
                </a:lnTo>
                <a:lnTo>
                  <a:pt x="1557375" y="234779"/>
                </a:lnTo>
                <a:lnTo>
                  <a:pt x="1563532" y="232686"/>
                </a:lnTo>
                <a:lnTo>
                  <a:pt x="1466698" y="106921"/>
                </a:lnTo>
                <a:lnTo>
                  <a:pt x="1458582" y="102705"/>
                </a:lnTo>
                <a:lnTo>
                  <a:pt x="1436193" y="90143"/>
                </a:lnTo>
                <a:lnTo>
                  <a:pt x="1405967" y="75458"/>
                </a:lnTo>
                <a:lnTo>
                  <a:pt x="1369584" y="56615"/>
                </a:lnTo>
                <a:lnTo>
                  <a:pt x="1333201" y="35650"/>
                </a:lnTo>
                <a:lnTo>
                  <a:pt x="1296819" y="18871"/>
                </a:lnTo>
                <a:lnTo>
                  <a:pt x="1270511" y="6280"/>
                </a:lnTo>
                <a:lnTo>
                  <a:pt x="1252320" y="0"/>
                </a:lnTo>
                <a:close/>
              </a:path>
            </a:pathLst>
          </a:custGeom>
          <a:solidFill>
            <a:srgbClr val="FBF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41" y="2456103"/>
            <a:ext cx="2063114" cy="3735704"/>
          </a:xfrm>
          <a:custGeom>
            <a:avLst/>
            <a:gdLst/>
            <a:ahLst/>
            <a:cxnLst/>
            <a:rect l="l" t="t" r="r" b="b"/>
            <a:pathLst>
              <a:path w="2063114" h="3735704">
                <a:moveTo>
                  <a:pt x="0" y="3534084"/>
                </a:moveTo>
                <a:lnTo>
                  <a:pt x="0" y="3580202"/>
                </a:lnTo>
                <a:lnTo>
                  <a:pt x="351498" y="3735307"/>
                </a:lnTo>
                <a:lnTo>
                  <a:pt x="351498" y="3659848"/>
                </a:lnTo>
                <a:lnTo>
                  <a:pt x="292921" y="3659848"/>
                </a:lnTo>
                <a:lnTo>
                  <a:pt x="0" y="3534084"/>
                </a:lnTo>
                <a:close/>
              </a:path>
              <a:path w="2063114" h="3735704">
                <a:moveTo>
                  <a:pt x="294936" y="0"/>
                </a:moveTo>
                <a:lnTo>
                  <a:pt x="292921" y="3659848"/>
                </a:lnTo>
                <a:lnTo>
                  <a:pt x="351498" y="3659848"/>
                </a:lnTo>
                <a:lnTo>
                  <a:pt x="351498" y="54667"/>
                </a:lnTo>
                <a:lnTo>
                  <a:pt x="2062520" y="54667"/>
                </a:lnTo>
                <a:lnTo>
                  <a:pt x="2062520" y="44199"/>
                </a:lnTo>
                <a:lnTo>
                  <a:pt x="294936" y="0"/>
                </a:lnTo>
                <a:close/>
              </a:path>
              <a:path w="2063114" h="3735704">
                <a:moveTo>
                  <a:pt x="2062520" y="54667"/>
                </a:moveTo>
                <a:lnTo>
                  <a:pt x="351498" y="54667"/>
                </a:lnTo>
                <a:lnTo>
                  <a:pt x="2062520" y="77639"/>
                </a:lnTo>
                <a:lnTo>
                  <a:pt x="2062520" y="54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3830" y="2571545"/>
            <a:ext cx="1634489" cy="3663950"/>
          </a:xfrm>
          <a:custGeom>
            <a:avLst/>
            <a:gdLst/>
            <a:ahLst/>
            <a:cxnLst/>
            <a:rect l="l" t="t" r="r" b="b"/>
            <a:pathLst>
              <a:path w="1634489" h="3663950">
                <a:moveTo>
                  <a:pt x="0" y="0"/>
                </a:moveTo>
                <a:lnTo>
                  <a:pt x="0" y="3638737"/>
                </a:lnTo>
                <a:lnTo>
                  <a:pt x="62634" y="3663896"/>
                </a:lnTo>
                <a:lnTo>
                  <a:pt x="60619" y="433851"/>
                </a:lnTo>
                <a:lnTo>
                  <a:pt x="153534" y="408552"/>
                </a:lnTo>
                <a:lnTo>
                  <a:pt x="208081" y="408552"/>
                </a:lnTo>
                <a:lnTo>
                  <a:pt x="208081" y="368715"/>
                </a:lnTo>
                <a:lnTo>
                  <a:pt x="1356935" y="347778"/>
                </a:lnTo>
                <a:lnTo>
                  <a:pt x="56561" y="347778"/>
                </a:lnTo>
                <a:lnTo>
                  <a:pt x="56561" y="69206"/>
                </a:lnTo>
                <a:lnTo>
                  <a:pt x="1634180" y="62809"/>
                </a:lnTo>
                <a:lnTo>
                  <a:pt x="1634254" y="27043"/>
                </a:lnTo>
                <a:lnTo>
                  <a:pt x="0" y="0"/>
                </a:lnTo>
                <a:close/>
              </a:path>
              <a:path w="1634489" h="3663950">
                <a:moveTo>
                  <a:pt x="208081" y="408552"/>
                </a:moveTo>
                <a:lnTo>
                  <a:pt x="153534" y="408552"/>
                </a:lnTo>
                <a:lnTo>
                  <a:pt x="151519" y="1609698"/>
                </a:lnTo>
                <a:lnTo>
                  <a:pt x="147489" y="1609698"/>
                </a:lnTo>
                <a:lnTo>
                  <a:pt x="137386" y="1611791"/>
                </a:lnTo>
                <a:lnTo>
                  <a:pt x="123225" y="1613914"/>
                </a:lnTo>
                <a:lnTo>
                  <a:pt x="107077" y="1616008"/>
                </a:lnTo>
                <a:lnTo>
                  <a:pt x="90900" y="1620195"/>
                </a:lnTo>
                <a:lnTo>
                  <a:pt x="78782" y="1624382"/>
                </a:lnTo>
                <a:lnTo>
                  <a:pt x="68679" y="1626476"/>
                </a:lnTo>
                <a:lnTo>
                  <a:pt x="66664" y="1630663"/>
                </a:lnTo>
                <a:lnTo>
                  <a:pt x="208081" y="1668407"/>
                </a:lnTo>
                <a:lnTo>
                  <a:pt x="208081" y="408552"/>
                </a:lnTo>
                <a:close/>
              </a:path>
              <a:path w="1634489" h="3663950">
                <a:moveTo>
                  <a:pt x="1634180" y="62809"/>
                </a:moveTo>
                <a:lnTo>
                  <a:pt x="1587796" y="62809"/>
                </a:lnTo>
                <a:lnTo>
                  <a:pt x="1587796" y="1050053"/>
                </a:lnTo>
                <a:lnTo>
                  <a:pt x="1632239" y="997683"/>
                </a:lnTo>
                <a:lnTo>
                  <a:pt x="1634180" y="62809"/>
                </a:lnTo>
                <a:close/>
              </a:path>
              <a:path w="1634489" h="3663950">
                <a:moveTo>
                  <a:pt x="1464571" y="301834"/>
                </a:moveTo>
                <a:lnTo>
                  <a:pt x="171726" y="320735"/>
                </a:lnTo>
                <a:lnTo>
                  <a:pt x="56561" y="347778"/>
                </a:lnTo>
                <a:lnTo>
                  <a:pt x="1356935" y="347778"/>
                </a:lnTo>
                <a:lnTo>
                  <a:pt x="1468629" y="345743"/>
                </a:lnTo>
                <a:lnTo>
                  <a:pt x="1464571" y="301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789" y="2508444"/>
            <a:ext cx="3515212" cy="3993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43484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4434840" algn="l"/>
              </a:tabLst>
            </a:pPr>
            <a:r>
              <a:rPr sz="3600" dirty="0">
                <a:solidFill>
                  <a:srgbClr val="000000"/>
                </a:solidFill>
              </a:rPr>
              <a:t>Eating too </a:t>
            </a:r>
            <a:r>
              <a:rPr sz="3600" spc="-5" dirty="0">
                <a:solidFill>
                  <a:srgbClr val="000000"/>
                </a:solidFill>
              </a:rPr>
              <a:t>little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fiber</a:t>
            </a:r>
            <a:endParaRPr sz="3600"/>
          </a:p>
          <a:p>
            <a:pPr marL="4434840" marR="508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4434840" algn="l"/>
              </a:tabLst>
            </a:pPr>
            <a:r>
              <a:rPr sz="3600" spc="-5" dirty="0">
                <a:solidFill>
                  <a:srgbClr val="000000"/>
                </a:solidFill>
              </a:rPr>
              <a:t>Not drinking</a:t>
            </a:r>
            <a:r>
              <a:rPr sz="3600" spc="-5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enough  liquids</a:t>
            </a:r>
            <a:endParaRPr sz="3600"/>
          </a:p>
          <a:p>
            <a:pPr marL="4434840" marR="683895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4434840" algn="l"/>
              </a:tabLst>
            </a:pPr>
            <a:r>
              <a:rPr sz="3600" dirty="0">
                <a:solidFill>
                  <a:srgbClr val="000000"/>
                </a:solidFill>
              </a:rPr>
              <a:t>Lack of  </a:t>
            </a:r>
            <a:r>
              <a:rPr sz="3600" spc="-5" dirty="0">
                <a:solidFill>
                  <a:srgbClr val="000000"/>
                </a:solidFill>
              </a:rPr>
              <a:t>exe</a:t>
            </a:r>
            <a:r>
              <a:rPr sz="3600" dirty="0">
                <a:solidFill>
                  <a:srgbClr val="000000"/>
                </a:solidFill>
              </a:rPr>
              <a:t>r</a:t>
            </a:r>
            <a:r>
              <a:rPr sz="3600" spc="-5" dirty="0">
                <a:solidFill>
                  <a:srgbClr val="000000"/>
                </a:solidFill>
              </a:rPr>
              <a:t>cise/physical  activity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xmlns="" val="288479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0650" y="301498"/>
            <a:ext cx="6768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What Causes Constipation?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03096" y="901572"/>
            <a:ext cx="6736080" cy="0"/>
          </a:xfrm>
          <a:custGeom>
            <a:avLst/>
            <a:gdLst/>
            <a:ahLst/>
            <a:cxnLst/>
            <a:rect l="l" t="t" r="r" b="b"/>
            <a:pathLst>
              <a:path w="6736080">
                <a:moveTo>
                  <a:pt x="0" y="0"/>
                </a:moveTo>
                <a:lnTo>
                  <a:pt x="6736080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5575" y="1295752"/>
            <a:ext cx="4471035" cy="45135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Change in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routine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dirty="0">
                <a:latin typeface="Arial"/>
                <a:cs typeface="Arial"/>
              </a:rPr>
              <a:t>travel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Older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age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dirty="0">
                <a:latin typeface="Arial"/>
                <a:cs typeface="Arial"/>
              </a:rPr>
              <a:t>Slower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metabolism</a:t>
            </a:r>
            <a:endParaRPr sz="3200">
              <a:latin typeface="Arial"/>
              <a:cs typeface="Arial"/>
            </a:endParaRPr>
          </a:p>
          <a:p>
            <a:pPr marL="355600" marR="106489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Frequent use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  </a:t>
            </a:r>
            <a:r>
              <a:rPr sz="3200" b="1" spc="-5" dirty="0">
                <a:latin typeface="Arial"/>
                <a:cs typeface="Arial"/>
              </a:rPr>
              <a:t>laxatives</a:t>
            </a:r>
            <a:endParaRPr sz="3200">
              <a:latin typeface="Arial"/>
              <a:cs typeface="Arial"/>
            </a:endParaRPr>
          </a:p>
          <a:p>
            <a:pPr marL="355600" marR="36385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Certain </a:t>
            </a:r>
            <a:r>
              <a:rPr sz="3200" b="1" spc="-5" dirty="0">
                <a:latin typeface="Arial"/>
                <a:cs typeface="Arial"/>
              </a:rPr>
              <a:t>diseases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or  conditions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" y="1371627"/>
            <a:ext cx="3442567" cy="5485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551" y="2639202"/>
            <a:ext cx="3249930" cy="1931670"/>
          </a:xfrm>
          <a:custGeom>
            <a:avLst/>
            <a:gdLst/>
            <a:ahLst/>
            <a:cxnLst/>
            <a:rect l="l" t="t" r="r" b="b"/>
            <a:pathLst>
              <a:path w="3249929" h="1931670">
                <a:moveTo>
                  <a:pt x="7134" y="0"/>
                </a:moveTo>
                <a:lnTo>
                  <a:pt x="0" y="842492"/>
                </a:lnTo>
                <a:lnTo>
                  <a:pt x="1913722" y="1931534"/>
                </a:lnTo>
                <a:lnTo>
                  <a:pt x="3249892" y="1909405"/>
                </a:lnTo>
                <a:lnTo>
                  <a:pt x="7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769" y="2771988"/>
            <a:ext cx="2896235" cy="1731010"/>
          </a:xfrm>
          <a:custGeom>
            <a:avLst/>
            <a:gdLst/>
            <a:ahLst/>
            <a:cxnLst/>
            <a:rect l="l" t="t" r="r" b="b"/>
            <a:pathLst>
              <a:path w="2896235" h="1731010">
                <a:moveTo>
                  <a:pt x="0" y="0"/>
                </a:moveTo>
                <a:lnTo>
                  <a:pt x="21404" y="657548"/>
                </a:lnTo>
                <a:lnTo>
                  <a:pt x="1844955" y="1730781"/>
                </a:lnTo>
                <a:lnTo>
                  <a:pt x="2895726" y="1697589"/>
                </a:lnTo>
                <a:lnTo>
                  <a:pt x="0" y="0"/>
                </a:lnTo>
                <a:close/>
              </a:path>
            </a:pathLst>
          </a:custGeom>
          <a:solidFill>
            <a:srgbClr val="EA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722" y="2952126"/>
            <a:ext cx="83820" cy="347980"/>
          </a:xfrm>
          <a:custGeom>
            <a:avLst/>
            <a:gdLst/>
            <a:ahLst/>
            <a:cxnLst/>
            <a:rect l="l" t="t" r="r" b="b"/>
            <a:pathLst>
              <a:path w="83820" h="347979">
                <a:moveTo>
                  <a:pt x="40417" y="0"/>
                </a:moveTo>
                <a:lnTo>
                  <a:pt x="11877" y="3231"/>
                </a:lnTo>
                <a:lnTo>
                  <a:pt x="2371" y="6323"/>
                </a:lnTo>
                <a:lnTo>
                  <a:pt x="0" y="11100"/>
                </a:lnTo>
                <a:lnTo>
                  <a:pt x="0" y="338315"/>
                </a:lnTo>
                <a:lnTo>
                  <a:pt x="2371" y="341476"/>
                </a:lnTo>
                <a:lnTo>
                  <a:pt x="11877" y="344638"/>
                </a:lnTo>
                <a:lnTo>
                  <a:pt x="40417" y="347799"/>
                </a:lnTo>
                <a:lnTo>
                  <a:pt x="57058" y="346211"/>
                </a:lnTo>
                <a:lnTo>
                  <a:pt x="71328" y="344638"/>
                </a:lnTo>
                <a:lnTo>
                  <a:pt x="80834" y="341476"/>
                </a:lnTo>
                <a:lnTo>
                  <a:pt x="83206" y="338315"/>
                </a:lnTo>
                <a:lnTo>
                  <a:pt x="83206" y="11100"/>
                </a:lnTo>
                <a:lnTo>
                  <a:pt x="80834" y="6323"/>
                </a:lnTo>
                <a:lnTo>
                  <a:pt x="71328" y="3231"/>
                </a:lnTo>
                <a:lnTo>
                  <a:pt x="40417" y="0"/>
                </a:lnTo>
                <a:close/>
              </a:path>
            </a:pathLst>
          </a:custGeom>
          <a:solidFill>
            <a:srgbClr val="D5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982" y="3129174"/>
            <a:ext cx="83820" cy="349885"/>
          </a:xfrm>
          <a:custGeom>
            <a:avLst/>
            <a:gdLst/>
            <a:ahLst/>
            <a:cxnLst/>
            <a:rect l="l" t="t" r="r" b="b"/>
            <a:pathLst>
              <a:path w="83819" h="349885">
                <a:moveTo>
                  <a:pt x="42809" y="0"/>
                </a:moveTo>
                <a:lnTo>
                  <a:pt x="11898" y="3231"/>
                </a:lnTo>
                <a:lnTo>
                  <a:pt x="2392" y="6323"/>
                </a:lnTo>
                <a:lnTo>
                  <a:pt x="0" y="9554"/>
                </a:lnTo>
                <a:lnTo>
                  <a:pt x="0" y="339874"/>
                </a:lnTo>
                <a:lnTo>
                  <a:pt x="2392" y="343036"/>
                </a:lnTo>
                <a:lnTo>
                  <a:pt x="11898" y="346197"/>
                </a:lnTo>
                <a:lnTo>
                  <a:pt x="26147" y="347771"/>
                </a:lnTo>
                <a:lnTo>
                  <a:pt x="42809" y="349359"/>
                </a:lnTo>
                <a:lnTo>
                  <a:pt x="71328" y="346197"/>
                </a:lnTo>
                <a:lnTo>
                  <a:pt x="80834" y="343036"/>
                </a:lnTo>
                <a:lnTo>
                  <a:pt x="83206" y="339874"/>
                </a:lnTo>
                <a:lnTo>
                  <a:pt x="83206" y="9554"/>
                </a:lnTo>
                <a:lnTo>
                  <a:pt x="80834" y="6323"/>
                </a:lnTo>
                <a:lnTo>
                  <a:pt x="71328" y="3231"/>
                </a:lnTo>
                <a:lnTo>
                  <a:pt x="57058" y="1686"/>
                </a:lnTo>
                <a:lnTo>
                  <a:pt x="42809" y="0"/>
                </a:lnTo>
                <a:close/>
              </a:path>
            </a:pathLst>
          </a:custGeom>
          <a:solidFill>
            <a:srgbClr val="D5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634" y="3306249"/>
            <a:ext cx="83820" cy="349885"/>
          </a:xfrm>
          <a:custGeom>
            <a:avLst/>
            <a:gdLst/>
            <a:ahLst/>
            <a:cxnLst/>
            <a:rect l="l" t="t" r="r" b="b"/>
            <a:pathLst>
              <a:path w="83819" h="349885">
                <a:moveTo>
                  <a:pt x="40417" y="0"/>
                </a:moveTo>
                <a:lnTo>
                  <a:pt x="23776" y="1573"/>
                </a:lnTo>
                <a:lnTo>
                  <a:pt x="11877" y="3161"/>
                </a:lnTo>
                <a:lnTo>
                  <a:pt x="2371" y="6323"/>
                </a:lnTo>
                <a:lnTo>
                  <a:pt x="0" y="9484"/>
                </a:lnTo>
                <a:lnTo>
                  <a:pt x="0" y="339832"/>
                </a:lnTo>
                <a:lnTo>
                  <a:pt x="2371" y="342994"/>
                </a:lnTo>
                <a:lnTo>
                  <a:pt x="11877" y="346155"/>
                </a:lnTo>
                <a:lnTo>
                  <a:pt x="23776" y="347729"/>
                </a:lnTo>
                <a:lnTo>
                  <a:pt x="40417" y="349317"/>
                </a:lnTo>
                <a:lnTo>
                  <a:pt x="57058" y="347729"/>
                </a:lnTo>
                <a:lnTo>
                  <a:pt x="71328" y="346155"/>
                </a:lnTo>
                <a:lnTo>
                  <a:pt x="80834" y="342994"/>
                </a:lnTo>
                <a:lnTo>
                  <a:pt x="83206" y="339832"/>
                </a:lnTo>
                <a:lnTo>
                  <a:pt x="83206" y="9484"/>
                </a:lnTo>
                <a:lnTo>
                  <a:pt x="80834" y="6323"/>
                </a:lnTo>
                <a:lnTo>
                  <a:pt x="71328" y="3161"/>
                </a:lnTo>
                <a:lnTo>
                  <a:pt x="57058" y="1573"/>
                </a:lnTo>
                <a:lnTo>
                  <a:pt x="40417" y="0"/>
                </a:lnTo>
                <a:close/>
              </a:path>
            </a:pathLst>
          </a:custGeom>
          <a:solidFill>
            <a:srgbClr val="D5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8895" y="3484857"/>
            <a:ext cx="83820" cy="349885"/>
          </a:xfrm>
          <a:custGeom>
            <a:avLst/>
            <a:gdLst/>
            <a:ahLst/>
            <a:cxnLst/>
            <a:rect l="l" t="t" r="r" b="b"/>
            <a:pathLst>
              <a:path w="83819" h="349885">
                <a:moveTo>
                  <a:pt x="42809" y="0"/>
                </a:moveTo>
                <a:lnTo>
                  <a:pt x="26168" y="1573"/>
                </a:lnTo>
                <a:lnTo>
                  <a:pt x="11898" y="3161"/>
                </a:lnTo>
                <a:lnTo>
                  <a:pt x="2392" y="6323"/>
                </a:lnTo>
                <a:lnTo>
                  <a:pt x="0" y="9484"/>
                </a:lnTo>
                <a:lnTo>
                  <a:pt x="0" y="338244"/>
                </a:lnTo>
                <a:lnTo>
                  <a:pt x="2392" y="342994"/>
                </a:lnTo>
                <a:lnTo>
                  <a:pt x="11898" y="346155"/>
                </a:lnTo>
                <a:lnTo>
                  <a:pt x="26168" y="347729"/>
                </a:lnTo>
                <a:lnTo>
                  <a:pt x="42809" y="349317"/>
                </a:lnTo>
                <a:lnTo>
                  <a:pt x="71328" y="346155"/>
                </a:lnTo>
                <a:lnTo>
                  <a:pt x="80834" y="342994"/>
                </a:lnTo>
                <a:lnTo>
                  <a:pt x="83227" y="338244"/>
                </a:lnTo>
                <a:lnTo>
                  <a:pt x="83227" y="9484"/>
                </a:lnTo>
                <a:lnTo>
                  <a:pt x="80834" y="6323"/>
                </a:lnTo>
                <a:lnTo>
                  <a:pt x="71328" y="3161"/>
                </a:lnTo>
                <a:lnTo>
                  <a:pt x="42809" y="0"/>
                </a:lnTo>
                <a:close/>
              </a:path>
            </a:pathLst>
          </a:custGeom>
          <a:solidFill>
            <a:srgbClr val="D5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3828" y="3840497"/>
            <a:ext cx="83820" cy="349885"/>
          </a:xfrm>
          <a:custGeom>
            <a:avLst/>
            <a:gdLst/>
            <a:ahLst/>
            <a:cxnLst/>
            <a:rect l="l" t="t" r="r" b="b"/>
            <a:pathLst>
              <a:path w="83819" h="349885">
                <a:moveTo>
                  <a:pt x="42788" y="0"/>
                </a:moveTo>
                <a:lnTo>
                  <a:pt x="26147" y="1573"/>
                </a:lnTo>
                <a:lnTo>
                  <a:pt x="11877" y="3161"/>
                </a:lnTo>
                <a:lnTo>
                  <a:pt x="2371" y="6323"/>
                </a:lnTo>
                <a:lnTo>
                  <a:pt x="0" y="9484"/>
                </a:lnTo>
                <a:lnTo>
                  <a:pt x="0" y="338244"/>
                </a:lnTo>
                <a:lnTo>
                  <a:pt x="2371" y="342994"/>
                </a:lnTo>
                <a:lnTo>
                  <a:pt x="11877" y="346155"/>
                </a:lnTo>
                <a:lnTo>
                  <a:pt x="26147" y="347729"/>
                </a:lnTo>
                <a:lnTo>
                  <a:pt x="42788" y="349317"/>
                </a:lnTo>
                <a:lnTo>
                  <a:pt x="71307" y="346155"/>
                </a:lnTo>
                <a:lnTo>
                  <a:pt x="80813" y="342994"/>
                </a:lnTo>
                <a:lnTo>
                  <a:pt x="83206" y="338244"/>
                </a:lnTo>
                <a:lnTo>
                  <a:pt x="83206" y="9484"/>
                </a:lnTo>
                <a:lnTo>
                  <a:pt x="80813" y="6323"/>
                </a:lnTo>
                <a:lnTo>
                  <a:pt x="71307" y="3161"/>
                </a:lnTo>
                <a:lnTo>
                  <a:pt x="42788" y="0"/>
                </a:lnTo>
                <a:close/>
              </a:path>
            </a:pathLst>
          </a:custGeom>
          <a:solidFill>
            <a:srgbClr val="D5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0088" y="4017516"/>
            <a:ext cx="83820" cy="349885"/>
          </a:xfrm>
          <a:custGeom>
            <a:avLst/>
            <a:gdLst/>
            <a:ahLst/>
            <a:cxnLst/>
            <a:rect l="l" t="t" r="r" b="b"/>
            <a:pathLst>
              <a:path w="83819" h="349885">
                <a:moveTo>
                  <a:pt x="40438" y="0"/>
                </a:moveTo>
                <a:lnTo>
                  <a:pt x="23712" y="1587"/>
                </a:lnTo>
                <a:lnTo>
                  <a:pt x="11856" y="3161"/>
                </a:lnTo>
                <a:lnTo>
                  <a:pt x="2328" y="6323"/>
                </a:lnTo>
                <a:lnTo>
                  <a:pt x="0" y="9484"/>
                </a:lnTo>
                <a:lnTo>
                  <a:pt x="0" y="339832"/>
                </a:lnTo>
                <a:lnTo>
                  <a:pt x="2328" y="342994"/>
                </a:lnTo>
                <a:lnTo>
                  <a:pt x="11856" y="346155"/>
                </a:lnTo>
                <a:lnTo>
                  <a:pt x="23712" y="347743"/>
                </a:lnTo>
                <a:lnTo>
                  <a:pt x="40438" y="349317"/>
                </a:lnTo>
                <a:lnTo>
                  <a:pt x="56952" y="347743"/>
                </a:lnTo>
                <a:lnTo>
                  <a:pt x="71349" y="346155"/>
                </a:lnTo>
                <a:lnTo>
                  <a:pt x="80877" y="342994"/>
                </a:lnTo>
                <a:lnTo>
                  <a:pt x="83206" y="339832"/>
                </a:lnTo>
                <a:lnTo>
                  <a:pt x="83206" y="9484"/>
                </a:lnTo>
                <a:lnTo>
                  <a:pt x="80877" y="6323"/>
                </a:lnTo>
                <a:lnTo>
                  <a:pt x="71349" y="3161"/>
                </a:lnTo>
                <a:lnTo>
                  <a:pt x="56952" y="1587"/>
                </a:lnTo>
                <a:lnTo>
                  <a:pt x="40438" y="0"/>
                </a:lnTo>
                <a:close/>
              </a:path>
            </a:pathLst>
          </a:custGeom>
          <a:solidFill>
            <a:srgbClr val="D5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6433" y="4251457"/>
            <a:ext cx="85535" cy="238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4798" y="3103881"/>
            <a:ext cx="97455" cy="64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4512" y="3024913"/>
            <a:ext cx="99868" cy="64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7547" y="2735595"/>
            <a:ext cx="1868710" cy="1651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253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274" y="307594"/>
            <a:ext cx="74523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What Causes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Constipation?</a:t>
            </a:r>
          </a:p>
        </p:txBody>
      </p:sp>
      <p:sp>
        <p:nvSpPr>
          <p:cNvPr id="3" name="object 3"/>
          <p:cNvSpPr/>
          <p:nvPr/>
        </p:nvSpPr>
        <p:spPr>
          <a:xfrm>
            <a:off x="861720" y="968628"/>
            <a:ext cx="7420609" cy="0"/>
          </a:xfrm>
          <a:custGeom>
            <a:avLst/>
            <a:gdLst/>
            <a:ahLst/>
            <a:cxnLst/>
            <a:rect l="l" t="t" r="r" b="b"/>
            <a:pathLst>
              <a:path w="7420609">
                <a:moveTo>
                  <a:pt x="0" y="0"/>
                </a:moveTo>
                <a:lnTo>
                  <a:pt x="7420356" y="0"/>
                </a:lnTo>
              </a:path>
            </a:pathLst>
          </a:custGeom>
          <a:ln w="59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8975" y="1359151"/>
            <a:ext cx="4146550" cy="496443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spc="50" dirty="0">
                <a:latin typeface="Arial"/>
                <a:cs typeface="Arial"/>
              </a:rPr>
              <a:t>–</a:t>
            </a:r>
            <a:r>
              <a:rPr sz="3600" b="1" spc="50" dirty="0">
                <a:latin typeface="Arial"/>
                <a:cs typeface="Arial"/>
              </a:rPr>
              <a:t>pain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(narcotics)</a:t>
            </a:r>
            <a:endParaRPr sz="3600">
              <a:latin typeface="Arial"/>
              <a:cs typeface="Arial"/>
            </a:endParaRPr>
          </a:p>
          <a:p>
            <a:pPr marL="299085" marR="1529715" indent="-287020">
              <a:lnSpc>
                <a:spcPct val="100000"/>
              </a:lnSpc>
              <a:spcBef>
                <a:spcPts val="865"/>
              </a:spcBef>
            </a:pPr>
            <a:r>
              <a:rPr sz="3600" spc="25" dirty="0">
                <a:latin typeface="Arial"/>
                <a:cs typeface="Arial"/>
              </a:rPr>
              <a:t>–</a:t>
            </a:r>
            <a:r>
              <a:rPr sz="3600" b="1" spc="25" dirty="0">
                <a:latin typeface="Arial"/>
                <a:cs typeface="Arial"/>
              </a:rPr>
              <a:t>antacids  </a:t>
            </a:r>
            <a:r>
              <a:rPr sz="3600" b="1" spc="-5" dirty="0">
                <a:latin typeface="Arial"/>
                <a:cs typeface="Arial"/>
              </a:rPr>
              <a:t>contain</a:t>
            </a:r>
            <a:r>
              <a:rPr sz="3600" b="1" spc="-20" dirty="0">
                <a:latin typeface="Arial"/>
                <a:cs typeface="Arial"/>
              </a:rPr>
              <a:t>i</a:t>
            </a:r>
            <a:r>
              <a:rPr sz="3600" b="1" spc="-5" dirty="0">
                <a:latin typeface="Arial"/>
                <a:cs typeface="Arial"/>
              </a:rPr>
              <a:t>ng  aluminum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spc="15" dirty="0">
                <a:latin typeface="Arial"/>
                <a:cs typeface="Arial"/>
              </a:rPr>
              <a:t>–</a:t>
            </a:r>
            <a:r>
              <a:rPr sz="3600" b="1" spc="15" dirty="0">
                <a:latin typeface="Arial"/>
                <a:cs typeface="Arial"/>
              </a:rPr>
              <a:t>antidepressants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spc="50" dirty="0">
                <a:latin typeface="Arial"/>
                <a:cs typeface="Arial"/>
              </a:rPr>
              <a:t>–</a:t>
            </a:r>
            <a:r>
              <a:rPr sz="3600" b="1" spc="50" dirty="0">
                <a:latin typeface="Arial"/>
                <a:cs typeface="Arial"/>
              </a:rPr>
              <a:t>iron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supplements</a:t>
            </a:r>
            <a:endParaRPr sz="3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865"/>
              </a:spcBef>
            </a:pPr>
            <a:r>
              <a:rPr sz="3600" spc="20" dirty="0">
                <a:latin typeface="Arial"/>
                <a:cs typeface="Arial"/>
              </a:rPr>
              <a:t>–</a:t>
            </a:r>
            <a:r>
              <a:rPr sz="3600" b="1" spc="20" dirty="0">
                <a:latin typeface="Arial"/>
                <a:cs typeface="Arial"/>
              </a:rPr>
              <a:t>diuretics</a:t>
            </a:r>
            <a:r>
              <a:rPr sz="3600" b="1" spc="-8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(“water”  pills)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741677"/>
            <a:ext cx="3011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710" indent="-334645">
              <a:lnSpc>
                <a:spcPct val="100000"/>
              </a:lnSpc>
              <a:spcBef>
                <a:spcPts val="95"/>
              </a:spcBef>
              <a:buSzPct val="110000"/>
              <a:buFont typeface="Times New Roman"/>
              <a:buChar char="•"/>
              <a:tabLst>
                <a:tab pos="347345" algn="l"/>
              </a:tabLst>
            </a:pPr>
            <a:r>
              <a:rPr sz="4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Medications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833" y="2702557"/>
            <a:ext cx="3471545" cy="4084320"/>
          </a:xfrm>
          <a:custGeom>
            <a:avLst/>
            <a:gdLst/>
            <a:ahLst/>
            <a:cxnLst/>
            <a:rect l="l" t="t" r="r" b="b"/>
            <a:pathLst>
              <a:path w="3471545" h="4084320">
                <a:moveTo>
                  <a:pt x="3471430" y="0"/>
                </a:moveTo>
                <a:lnTo>
                  <a:pt x="0" y="10458"/>
                </a:lnTo>
                <a:lnTo>
                  <a:pt x="119633" y="4016570"/>
                </a:lnTo>
                <a:lnTo>
                  <a:pt x="2660981" y="4084031"/>
                </a:lnTo>
                <a:lnTo>
                  <a:pt x="3471430" y="0"/>
                </a:lnTo>
                <a:close/>
              </a:path>
            </a:pathLst>
          </a:custGeom>
          <a:solidFill>
            <a:srgbClr val="788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481" y="2713015"/>
            <a:ext cx="814705" cy="2760980"/>
          </a:xfrm>
          <a:custGeom>
            <a:avLst/>
            <a:gdLst/>
            <a:ahLst/>
            <a:cxnLst/>
            <a:rect l="l" t="t" r="r" b="b"/>
            <a:pathLst>
              <a:path w="814705" h="2760979">
                <a:moveTo>
                  <a:pt x="814301" y="0"/>
                </a:moveTo>
                <a:lnTo>
                  <a:pt x="0" y="5229"/>
                </a:lnTo>
                <a:lnTo>
                  <a:pt x="9647" y="2420776"/>
                </a:lnTo>
                <a:lnTo>
                  <a:pt x="399440" y="2760671"/>
                </a:lnTo>
                <a:lnTo>
                  <a:pt x="814301" y="0"/>
                </a:lnTo>
                <a:close/>
              </a:path>
            </a:pathLst>
          </a:custGeom>
          <a:solidFill>
            <a:srgbClr val="79B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411" y="4492892"/>
            <a:ext cx="835660" cy="1385570"/>
          </a:xfrm>
          <a:custGeom>
            <a:avLst/>
            <a:gdLst/>
            <a:ahLst/>
            <a:cxnLst/>
            <a:rect l="l" t="t" r="r" b="b"/>
            <a:pathLst>
              <a:path w="835660" h="1385570">
                <a:moveTo>
                  <a:pt x="654152" y="0"/>
                </a:moveTo>
                <a:lnTo>
                  <a:pt x="553801" y="0"/>
                </a:lnTo>
                <a:lnTo>
                  <a:pt x="515206" y="2614"/>
                </a:lnTo>
                <a:lnTo>
                  <a:pt x="478554" y="7843"/>
                </a:lnTo>
                <a:lnTo>
                  <a:pt x="436088" y="13072"/>
                </a:lnTo>
                <a:lnTo>
                  <a:pt x="397510" y="23313"/>
                </a:lnTo>
                <a:lnTo>
                  <a:pt x="355060" y="31157"/>
                </a:lnTo>
                <a:lnTo>
                  <a:pt x="314537" y="41615"/>
                </a:lnTo>
                <a:lnTo>
                  <a:pt x="233493" y="67543"/>
                </a:lnTo>
                <a:lnTo>
                  <a:pt x="196825" y="80398"/>
                </a:lnTo>
                <a:lnTo>
                  <a:pt x="127360" y="106326"/>
                </a:lnTo>
                <a:lnTo>
                  <a:pt x="96474" y="116784"/>
                </a:lnTo>
                <a:lnTo>
                  <a:pt x="44381" y="140098"/>
                </a:lnTo>
                <a:lnTo>
                  <a:pt x="25084" y="145327"/>
                </a:lnTo>
                <a:lnTo>
                  <a:pt x="11576" y="153170"/>
                </a:lnTo>
                <a:lnTo>
                  <a:pt x="3859" y="155785"/>
                </a:lnTo>
                <a:lnTo>
                  <a:pt x="0" y="158400"/>
                </a:lnTo>
                <a:lnTo>
                  <a:pt x="150504" y="1385575"/>
                </a:lnTo>
                <a:lnTo>
                  <a:pt x="835531" y="46626"/>
                </a:lnTo>
                <a:lnTo>
                  <a:pt x="833603" y="44230"/>
                </a:lnTo>
                <a:lnTo>
                  <a:pt x="827805" y="41615"/>
                </a:lnTo>
                <a:lnTo>
                  <a:pt x="820096" y="39000"/>
                </a:lnTo>
                <a:lnTo>
                  <a:pt x="810443" y="36386"/>
                </a:lnTo>
                <a:lnTo>
                  <a:pt x="793081" y="31157"/>
                </a:lnTo>
                <a:lnTo>
                  <a:pt x="777646" y="23313"/>
                </a:lnTo>
                <a:lnTo>
                  <a:pt x="758340" y="18084"/>
                </a:lnTo>
                <a:lnTo>
                  <a:pt x="737124" y="15687"/>
                </a:lnTo>
                <a:lnTo>
                  <a:pt x="683094" y="5229"/>
                </a:lnTo>
                <a:lnTo>
                  <a:pt x="654152" y="0"/>
                </a:lnTo>
                <a:close/>
              </a:path>
            </a:pathLst>
          </a:custGeom>
          <a:solidFill>
            <a:srgbClr val="899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692" y="4651292"/>
            <a:ext cx="777875" cy="1367790"/>
          </a:xfrm>
          <a:custGeom>
            <a:avLst/>
            <a:gdLst/>
            <a:ahLst/>
            <a:cxnLst/>
            <a:rect l="l" t="t" r="r" b="b"/>
            <a:pathLst>
              <a:path w="777875" h="1367789">
                <a:moveTo>
                  <a:pt x="1928" y="0"/>
                </a:moveTo>
                <a:lnTo>
                  <a:pt x="0" y="0"/>
                </a:lnTo>
                <a:lnTo>
                  <a:pt x="194891" y="1367273"/>
                </a:lnTo>
                <a:lnTo>
                  <a:pt x="644546" y="394278"/>
                </a:lnTo>
                <a:lnTo>
                  <a:pt x="187182" y="394278"/>
                </a:lnTo>
                <a:lnTo>
                  <a:pt x="185238" y="391686"/>
                </a:lnTo>
                <a:lnTo>
                  <a:pt x="183311" y="386500"/>
                </a:lnTo>
                <a:lnTo>
                  <a:pt x="181383" y="376107"/>
                </a:lnTo>
                <a:lnTo>
                  <a:pt x="179456" y="363143"/>
                </a:lnTo>
                <a:lnTo>
                  <a:pt x="175602" y="344972"/>
                </a:lnTo>
                <a:lnTo>
                  <a:pt x="165949" y="285294"/>
                </a:lnTo>
                <a:lnTo>
                  <a:pt x="142788" y="189295"/>
                </a:lnTo>
                <a:lnTo>
                  <a:pt x="125426" y="145196"/>
                </a:lnTo>
                <a:lnTo>
                  <a:pt x="117701" y="124432"/>
                </a:lnTo>
                <a:lnTo>
                  <a:pt x="111919" y="106282"/>
                </a:lnTo>
                <a:lnTo>
                  <a:pt x="100339" y="85518"/>
                </a:lnTo>
                <a:lnTo>
                  <a:pt x="90686" y="72532"/>
                </a:lnTo>
                <a:lnTo>
                  <a:pt x="82977" y="56976"/>
                </a:lnTo>
                <a:lnTo>
                  <a:pt x="73324" y="46604"/>
                </a:lnTo>
                <a:lnTo>
                  <a:pt x="61748" y="36211"/>
                </a:lnTo>
                <a:lnTo>
                  <a:pt x="54029" y="25927"/>
                </a:lnTo>
                <a:lnTo>
                  <a:pt x="44381" y="18084"/>
                </a:lnTo>
                <a:lnTo>
                  <a:pt x="36662" y="15469"/>
                </a:lnTo>
                <a:lnTo>
                  <a:pt x="28943" y="10240"/>
                </a:lnTo>
                <a:lnTo>
                  <a:pt x="21226" y="7625"/>
                </a:lnTo>
                <a:lnTo>
                  <a:pt x="13507" y="2396"/>
                </a:lnTo>
                <a:lnTo>
                  <a:pt x="9647" y="2396"/>
                </a:lnTo>
                <a:lnTo>
                  <a:pt x="1928" y="0"/>
                </a:lnTo>
                <a:close/>
              </a:path>
              <a:path w="777875" h="1367789">
                <a:moveTo>
                  <a:pt x="671507" y="88111"/>
                </a:moveTo>
                <a:lnTo>
                  <a:pt x="551867" y="88111"/>
                </a:lnTo>
                <a:lnTo>
                  <a:pt x="520998" y="95889"/>
                </a:lnTo>
                <a:lnTo>
                  <a:pt x="490128" y="98482"/>
                </a:lnTo>
                <a:lnTo>
                  <a:pt x="428373" y="116653"/>
                </a:lnTo>
                <a:lnTo>
                  <a:pt x="374343" y="145196"/>
                </a:lnTo>
                <a:lnTo>
                  <a:pt x="326111" y="178924"/>
                </a:lnTo>
                <a:lnTo>
                  <a:pt x="283661" y="223023"/>
                </a:lnTo>
                <a:lnTo>
                  <a:pt x="268226" y="243787"/>
                </a:lnTo>
                <a:lnTo>
                  <a:pt x="250848" y="264552"/>
                </a:lnTo>
                <a:lnTo>
                  <a:pt x="239268" y="287909"/>
                </a:lnTo>
                <a:lnTo>
                  <a:pt x="225761" y="308651"/>
                </a:lnTo>
                <a:lnTo>
                  <a:pt x="214197" y="329415"/>
                </a:lnTo>
                <a:lnTo>
                  <a:pt x="204544" y="344972"/>
                </a:lnTo>
                <a:lnTo>
                  <a:pt x="198746" y="363143"/>
                </a:lnTo>
                <a:lnTo>
                  <a:pt x="191036" y="376107"/>
                </a:lnTo>
                <a:lnTo>
                  <a:pt x="189109" y="386500"/>
                </a:lnTo>
                <a:lnTo>
                  <a:pt x="187182" y="391686"/>
                </a:lnTo>
                <a:lnTo>
                  <a:pt x="187182" y="394278"/>
                </a:lnTo>
                <a:lnTo>
                  <a:pt x="644546" y="394278"/>
                </a:lnTo>
                <a:lnTo>
                  <a:pt x="777640" y="106282"/>
                </a:lnTo>
                <a:lnTo>
                  <a:pt x="773785" y="103668"/>
                </a:lnTo>
                <a:lnTo>
                  <a:pt x="767987" y="101075"/>
                </a:lnTo>
                <a:lnTo>
                  <a:pt x="756423" y="101075"/>
                </a:lnTo>
                <a:lnTo>
                  <a:pt x="739045" y="98482"/>
                </a:lnTo>
                <a:lnTo>
                  <a:pt x="719755" y="95889"/>
                </a:lnTo>
                <a:lnTo>
                  <a:pt x="696595" y="93296"/>
                </a:lnTo>
                <a:lnTo>
                  <a:pt x="671507" y="88111"/>
                </a:lnTo>
                <a:close/>
              </a:path>
            </a:pathLst>
          </a:custGeom>
          <a:solidFill>
            <a:srgbClr val="427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422952"/>
            <a:ext cx="255270" cy="1515745"/>
          </a:xfrm>
          <a:custGeom>
            <a:avLst/>
            <a:gdLst/>
            <a:ahLst/>
            <a:cxnLst/>
            <a:rect l="l" t="t" r="r" b="b"/>
            <a:pathLst>
              <a:path w="255270" h="1515745">
                <a:moveTo>
                  <a:pt x="86833" y="0"/>
                </a:moveTo>
                <a:lnTo>
                  <a:pt x="59818" y="0"/>
                </a:lnTo>
                <a:lnTo>
                  <a:pt x="52100" y="2396"/>
                </a:lnTo>
                <a:lnTo>
                  <a:pt x="42451" y="2396"/>
                </a:lnTo>
                <a:lnTo>
                  <a:pt x="30874" y="5011"/>
                </a:lnTo>
                <a:lnTo>
                  <a:pt x="19295" y="10240"/>
                </a:lnTo>
                <a:lnTo>
                  <a:pt x="0" y="15469"/>
                </a:lnTo>
                <a:lnTo>
                  <a:pt x="0" y="20698"/>
                </a:lnTo>
                <a:lnTo>
                  <a:pt x="160159" y="1515193"/>
                </a:lnTo>
                <a:lnTo>
                  <a:pt x="254714" y="1385445"/>
                </a:lnTo>
                <a:lnTo>
                  <a:pt x="90692" y="2396"/>
                </a:lnTo>
                <a:lnTo>
                  <a:pt x="86833" y="0"/>
                </a:lnTo>
                <a:close/>
              </a:path>
            </a:pathLst>
          </a:custGeom>
          <a:solidFill>
            <a:srgbClr val="BE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451494"/>
            <a:ext cx="212725" cy="1575435"/>
          </a:xfrm>
          <a:custGeom>
            <a:avLst/>
            <a:gdLst/>
            <a:ahLst/>
            <a:cxnLst/>
            <a:rect l="l" t="t" r="r" b="b"/>
            <a:pathLst>
              <a:path w="212725" h="1575435">
                <a:moveTo>
                  <a:pt x="32803" y="0"/>
                </a:moveTo>
                <a:lnTo>
                  <a:pt x="0" y="18084"/>
                </a:lnTo>
                <a:lnTo>
                  <a:pt x="160159" y="1574849"/>
                </a:lnTo>
                <a:lnTo>
                  <a:pt x="212264" y="1401023"/>
                </a:lnTo>
                <a:lnTo>
                  <a:pt x="210337" y="1398430"/>
                </a:lnTo>
                <a:lnTo>
                  <a:pt x="210337" y="1393223"/>
                </a:lnTo>
                <a:lnTo>
                  <a:pt x="208394" y="1380259"/>
                </a:lnTo>
                <a:lnTo>
                  <a:pt x="206466" y="1369888"/>
                </a:lnTo>
                <a:lnTo>
                  <a:pt x="204539" y="1351717"/>
                </a:lnTo>
                <a:lnTo>
                  <a:pt x="202612" y="1330952"/>
                </a:lnTo>
                <a:lnTo>
                  <a:pt x="200684" y="1307617"/>
                </a:lnTo>
                <a:lnTo>
                  <a:pt x="198757" y="1281668"/>
                </a:lnTo>
                <a:lnTo>
                  <a:pt x="194886" y="1253125"/>
                </a:lnTo>
                <a:lnTo>
                  <a:pt x="191031" y="1221990"/>
                </a:lnTo>
                <a:lnTo>
                  <a:pt x="187177" y="1188262"/>
                </a:lnTo>
                <a:lnTo>
                  <a:pt x="183322" y="1151919"/>
                </a:lnTo>
                <a:lnTo>
                  <a:pt x="177524" y="1113005"/>
                </a:lnTo>
                <a:lnTo>
                  <a:pt x="173669" y="1074092"/>
                </a:lnTo>
                <a:lnTo>
                  <a:pt x="165944" y="1032585"/>
                </a:lnTo>
                <a:lnTo>
                  <a:pt x="160159" y="991057"/>
                </a:lnTo>
                <a:lnTo>
                  <a:pt x="152441" y="944365"/>
                </a:lnTo>
                <a:lnTo>
                  <a:pt x="144722" y="900244"/>
                </a:lnTo>
                <a:lnTo>
                  <a:pt x="129286" y="806838"/>
                </a:lnTo>
                <a:lnTo>
                  <a:pt x="100340" y="666718"/>
                </a:lnTo>
                <a:lnTo>
                  <a:pt x="92621" y="622619"/>
                </a:lnTo>
                <a:lnTo>
                  <a:pt x="82973" y="573312"/>
                </a:lnTo>
                <a:lnTo>
                  <a:pt x="75256" y="529213"/>
                </a:lnTo>
                <a:lnTo>
                  <a:pt x="67537" y="482499"/>
                </a:lnTo>
                <a:lnTo>
                  <a:pt x="52100" y="399486"/>
                </a:lnTo>
                <a:lnTo>
                  <a:pt x="46310" y="357958"/>
                </a:lnTo>
                <a:lnTo>
                  <a:pt x="42451" y="319044"/>
                </a:lnTo>
                <a:lnTo>
                  <a:pt x="38593" y="285316"/>
                </a:lnTo>
                <a:lnTo>
                  <a:pt x="32803" y="248995"/>
                </a:lnTo>
                <a:lnTo>
                  <a:pt x="30874" y="215267"/>
                </a:lnTo>
                <a:lnTo>
                  <a:pt x="28943" y="184110"/>
                </a:lnTo>
                <a:lnTo>
                  <a:pt x="27014" y="158182"/>
                </a:lnTo>
                <a:lnTo>
                  <a:pt x="25086" y="129639"/>
                </a:lnTo>
                <a:lnTo>
                  <a:pt x="25086" y="85627"/>
                </a:lnTo>
                <a:lnTo>
                  <a:pt x="27014" y="69940"/>
                </a:lnTo>
                <a:lnTo>
                  <a:pt x="27014" y="36168"/>
                </a:lnTo>
                <a:lnTo>
                  <a:pt x="28943" y="23313"/>
                </a:lnTo>
                <a:lnTo>
                  <a:pt x="28943" y="15469"/>
                </a:lnTo>
                <a:lnTo>
                  <a:pt x="32803" y="2396"/>
                </a:lnTo>
                <a:lnTo>
                  <a:pt x="32803" y="0"/>
                </a:lnTo>
                <a:close/>
              </a:path>
            </a:pathLst>
          </a:custGeom>
          <a:solidFill>
            <a:srgbClr val="628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973" y="4695304"/>
            <a:ext cx="121920" cy="874394"/>
          </a:xfrm>
          <a:custGeom>
            <a:avLst/>
            <a:gdLst/>
            <a:ahLst/>
            <a:cxnLst/>
            <a:rect l="l" t="t" r="r" b="b"/>
            <a:pathLst>
              <a:path w="121920" h="874395">
                <a:moveTo>
                  <a:pt x="23155" y="0"/>
                </a:moveTo>
                <a:lnTo>
                  <a:pt x="19297" y="0"/>
                </a:lnTo>
                <a:lnTo>
                  <a:pt x="15438" y="5185"/>
                </a:lnTo>
                <a:lnTo>
                  <a:pt x="11578" y="7778"/>
                </a:lnTo>
                <a:lnTo>
                  <a:pt x="9647" y="12963"/>
                </a:lnTo>
                <a:lnTo>
                  <a:pt x="7719" y="20742"/>
                </a:lnTo>
                <a:lnTo>
                  <a:pt x="5790" y="33728"/>
                </a:lnTo>
                <a:lnTo>
                  <a:pt x="3859" y="44099"/>
                </a:lnTo>
                <a:lnTo>
                  <a:pt x="1930" y="59656"/>
                </a:lnTo>
                <a:lnTo>
                  <a:pt x="0" y="77827"/>
                </a:lnTo>
                <a:lnTo>
                  <a:pt x="0" y="127134"/>
                </a:lnTo>
                <a:lnTo>
                  <a:pt x="1930" y="155676"/>
                </a:lnTo>
                <a:lnTo>
                  <a:pt x="3859" y="191997"/>
                </a:lnTo>
                <a:lnTo>
                  <a:pt x="9647" y="230911"/>
                </a:lnTo>
                <a:lnTo>
                  <a:pt x="13507" y="272439"/>
                </a:lnTo>
                <a:lnTo>
                  <a:pt x="19297" y="319131"/>
                </a:lnTo>
                <a:lnTo>
                  <a:pt x="27014" y="368438"/>
                </a:lnTo>
                <a:lnTo>
                  <a:pt x="34733" y="420315"/>
                </a:lnTo>
                <a:lnTo>
                  <a:pt x="42452" y="474808"/>
                </a:lnTo>
                <a:lnTo>
                  <a:pt x="54029" y="526707"/>
                </a:lnTo>
                <a:lnTo>
                  <a:pt x="63677" y="578606"/>
                </a:lnTo>
                <a:lnTo>
                  <a:pt x="73327" y="633077"/>
                </a:lnTo>
                <a:lnTo>
                  <a:pt x="81043" y="679791"/>
                </a:lnTo>
                <a:lnTo>
                  <a:pt x="90696" y="726483"/>
                </a:lnTo>
                <a:lnTo>
                  <a:pt x="98405" y="768011"/>
                </a:lnTo>
                <a:lnTo>
                  <a:pt x="108058" y="801739"/>
                </a:lnTo>
                <a:lnTo>
                  <a:pt x="111912" y="830282"/>
                </a:lnTo>
                <a:lnTo>
                  <a:pt x="115783" y="853639"/>
                </a:lnTo>
                <a:lnTo>
                  <a:pt x="119638" y="866603"/>
                </a:lnTo>
                <a:lnTo>
                  <a:pt x="121565" y="874381"/>
                </a:lnTo>
                <a:lnTo>
                  <a:pt x="23155" y="0"/>
                </a:lnTo>
                <a:close/>
              </a:path>
            </a:pathLst>
          </a:custGeom>
          <a:solidFill>
            <a:srgbClr val="628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56" y="3924656"/>
            <a:ext cx="1924050" cy="2836545"/>
          </a:xfrm>
          <a:custGeom>
            <a:avLst/>
            <a:gdLst/>
            <a:ahLst/>
            <a:cxnLst/>
            <a:rect l="l" t="t" r="r" b="b"/>
            <a:pathLst>
              <a:path w="1924050" h="2836545">
                <a:moveTo>
                  <a:pt x="1084458" y="0"/>
                </a:moveTo>
                <a:lnTo>
                  <a:pt x="1032356" y="5229"/>
                </a:lnTo>
                <a:lnTo>
                  <a:pt x="978326" y="15687"/>
                </a:lnTo>
                <a:lnTo>
                  <a:pt x="976399" y="15687"/>
                </a:lnTo>
                <a:lnTo>
                  <a:pt x="972528" y="23313"/>
                </a:lnTo>
                <a:lnTo>
                  <a:pt x="966746" y="31157"/>
                </a:lnTo>
                <a:lnTo>
                  <a:pt x="960964" y="41615"/>
                </a:lnTo>
                <a:lnTo>
                  <a:pt x="957093" y="46626"/>
                </a:lnTo>
                <a:lnTo>
                  <a:pt x="955166" y="57085"/>
                </a:lnTo>
                <a:lnTo>
                  <a:pt x="951311" y="67543"/>
                </a:lnTo>
                <a:lnTo>
                  <a:pt x="947456" y="77783"/>
                </a:lnTo>
                <a:lnTo>
                  <a:pt x="941658" y="85627"/>
                </a:lnTo>
                <a:lnTo>
                  <a:pt x="935876" y="98700"/>
                </a:lnTo>
                <a:lnTo>
                  <a:pt x="930078" y="108940"/>
                </a:lnTo>
                <a:lnTo>
                  <a:pt x="924296" y="122013"/>
                </a:lnTo>
                <a:lnTo>
                  <a:pt x="918498" y="134868"/>
                </a:lnTo>
                <a:lnTo>
                  <a:pt x="914643" y="147941"/>
                </a:lnTo>
                <a:lnTo>
                  <a:pt x="906934" y="160796"/>
                </a:lnTo>
                <a:lnTo>
                  <a:pt x="903063" y="176484"/>
                </a:lnTo>
                <a:lnTo>
                  <a:pt x="899209" y="186942"/>
                </a:lnTo>
                <a:lnTo>
                  <a:pt x="893427" y="197183"/>
                </a:lnTo>
                <a:lnTo>
                  <a:pt x="889556" y="205026"/>
                </a:lnTo>
                <a:lnTo>
                  <a:pt x="885701" y="215485"/>
                </a:lnTo>
                <a:lnTo>
                  <a:pt x="881846" y="228340"/>
                </a:lnTo>
                <a:lnTo>
                  <a:pt x="881846" y="233569"/>
                </a:lnTo>
                <a:lnTo>
                  <a:pt x="737119" y="410053"/>
                </a:lnTo>
                <a:lnTo>
                  <a:pt x="735192" y="410053"/>
                </a:lnTo>
                <a:lnTo>
                  <a:pt x="729393" y="422908"/>
                </a:lnTo>
                <a:lnTo>
                  <a:pt x="715886" y="435981"/>
                </a:lnTo>
                <a:lnTo>
                  <a:pt x="704322" y="456680"/>
                </a:lnTo>
                <a:lnTo>
                  <a:pt x="688871" y="479993"/>
                </a:lnTo>
                <a:lnTo>
                  <a:pt x="669581" y="511150"/>
                </a:lnTo>
                <a:lnTo>
                  <a:pt x="648348" y="539693"/>
                </a:lnTo>
                <a:lnTo>
                  <a:pt x="629059" y="576079"/>
                </a:lnTo>
                <a:lnTo>
                  <a:pt x="603971" y="609851"/>
                </a:lnTo>
                <a:lnTo>
                  <a:pt x="580811" y="648634"/>
                </a:lnTo>
                <a:lnTo>
                  <a:pt x="555740" y="685020"/>
                </a:lnTo>
                <a:lnTo>
                  <a:pt x="532579" y="724021"/>
                </a:lnTo>
                <a:lnTo>
                  <a:pt x="507492" y="760255"/>
                </a:lnTo>
                <a:lnTo>
                  <a:pt x="484331" y="796575"/>
                </a:lnTo>
                <a:lnTo>
                  <a:pt x="463115" y="830304"/>
                </a:lnTo>
                <a:lnTo>
                  <a:pt x="445753" y="861461"/>
                </a:lnTo>
                <a:lnTo>
                  <a:pt x="424520" y="889981"/>
                </a:lnTo>
                <a:lnTo>
                  <a:pt x="407158" y="918524"/>
                </a:lnTo>
                <a:lnTo>
                  <a:pt x="389779" y="944474"/>
                </a:lnTo>
                <a:lnTo>
                  <a:pt x="372417" y="973016"/>
                </a:lnTo>
                <a:lnTo>
                  <a:pt x="355055" y="998966"/>
                </a:lnTo>
                <a:lnTo>
                  <a:pt x="339620" y="1027508"/>
                </a:lnTo>
                <a:lnTo>
                  <a:pt x="324185" y="1050865"/>
                </a:lnTo>
                <a:lnTo>
                  <a:pt x="308734" y="1079408"/>
                </a:lnTo>
                <a:lnTo>
                  <a:pt x="293300" y="1102743"/>
                </a:lnTo>
                <a:lnTo>
                  <a:pt x="279792" y="1126100"/>
                </a:lnTo>
                <a:lnTo>
                  <a:pt x="266285" y="1152050"/>
                </a:lnTo>
                <a:lnTo>
                  <a:pt x="254704" y="1177999"/>
                </a:lnTo>
                <a:lnTo>
                  <a:pt x="227690" y="1224713"/>
                </a:lnTo>
                <a:lnTo>
                  <a:pt x="218053" y="1248048"/>
                </a:lnTo>
                <a:lnTo>
                  <a:pt x="208400" y="1273998"/>
                </a:lnTo>
                <a:lnTo>
                  <a:pt x="196820" y="1294762"/>
                </a:lnTo>
                <a:lnTo>
                  <a:pt x="187167" y="1318119"/>
                </a:lnTo>
                <a:lnTo>
                  <a:pt x="179458" y="1338862"/>
                </a:lnTo>
                <a:lnTo>
                  <a:pt x="164023" y="1385575"/>
                </a:lnTo>
                <a:lnTo>
                  <a:pt x="154370" y="1406318"/>
                </a:lnTo>
                <a:lnTo>
                  <a:pt x="148588" y="1427082"/>
                </a:lnTo>
                <a:lnTo>
                  <a:pt x="142790" y="1450439"/>
                </a:lnTo>
                <a:lnTo>
                  <a:pt x="125428" y="1512709"/>
                </a:lnTo>
                <a:lnTo>
                  <a:pt x="121573" y="1533474"/>
                </a:lnTo>
                <a:lnTo>
                  <a:pt x="117702" y="1551623"/>
                </a:lnTo>
                <a:lnTo>
                  <a:pt x="113848" y="1572387"/>
                </a:lnTo>
                <a:lnTo>
                  <a:pt x="109993" y="1590559"/>
                </a:lnTo>
                <a:lnTo>
                  <a:pt x="108066" y="1608708"/>
                </a:lnTo>
                <a:lnTo>
                  <a:pt x="104195" y="1624287"/>
                </a:lnTo>
                <a:lnTo>
                  <a:pt x="98413" y="1670979"/>
                </a:lnTo>
                <a:lnTo>
                  <a:pt x="98413" y="1683965"/>
                </a:lnTo>
                <a:lnTo>
                  <a:pt x="94558" y="1709914"/>
                </a:lnTo>
                <a:lnTo>
                  <a:pt x="94558" y="1725471"/>
                </a:lnTo>
                <a:lnTo>
                  <a:pt x="92615" y="1735842"/>
                </a:lnTo>
                <a:lnTo>
                  <a:pt x="92615" y="1756606"/>
                </a:lnTo>
                <a:lnTo>
                  <a:pt x="94558" y="1766978"/>
                </a:lnTo>
                <a:lnTo>
                  <a:pt x="94558" y="1787742"/>
                </a:lnTo>
                <a:lnTo>
                  <a:pt x="98413" y="1808506"/>
                </a:lnTo>
                <a:lnTo>
                  <a:pt x="100340" y="1821470"/>
                </a:lnTo>
                <a:lnTo>
                  <a:pt x="104195" y="1839641"/>
                </a:lnTo>
                <a:lnTo>
                  <a:pt x="106122" y="1850012"/>
                </a:lnTo>
                <a:lnTo>
                  <a:pt x="109993" y="1862998"/>
                </a:lnTo>
                <a:lnTo>
                  <a:pt x="113848" y="1873369"/>
                </a:lnTo>
                <a:lnTo>
                  <a:pt x="117702" y="1878555"/>
                </a:lnTo>
                <a:lnTo>
                  <a:pt x="119630" y="1883740"/>
                </a:lnTo>
                <a:lnTo>
                  <a:pt x="119630" y="1886333"/>
                </a:lnTo>
                <a:lnTo>
                  <a:pt x="108066" y="2026453"/>
                </a:lnTo>
                <a:lnTo>
                  <a:pt x="106122" y="2026453"/>
                </a:lnTo>
                <a:lnTo>
                  <a:pt x="102268" y="2034231"/>
                </a:lnTo>
                <a:lnTo>
                  <a:pt x="92615" y="2044624"/>
                </a:lnTo>
                <a:lnTo>
                  <a:pt x="86833" y="2060181"/>
                </a:lnTo>
                <a:lnTo>
                  <a:pt x="77185" y="2078352"/>
                </a:lnTo>
                <a:lnTo>
                  <a:pt x="61747" y="2114673"/>
                </a:lnTo>
                <a:lnTo>
                  <a:pt x="57887" y="2132823"/>
                </a:lnTo>
                <a:lnTo>
                  <a:pt x="50170" y="2148402"/>
                </a:lnTo>
                <a:lnTo>
                  <a:pt x="48239" y="2166573"/>
                </a:lnTo>
                <a:lnTo>
                  <a:pt x="44380" y="2179537"/>
                </a:lnTo>
                <a:lnTo>
                  <a:pt x="44380" y="2189908"/>
                </a:lnTo>
                <a:lnTo>
                  <a:pt x="42451" y="2200301"/>
                </a:lnTo>
                <a:lnTo>
                  <a:pt x="42451" y="2210672"/>
                </a:lnTo>
                <a:lnTo>
                  <a:pt x="40522" y="2221043"/>
                </a:lnTo>
                <a:lnTo>
                  <a:pt x="40522" y="2231436"/>
                </a:lnTo>
                <a:lnTo>
                  <a:pt x="38591" y="2241807"/>
                </a:lnTo>
                <a:lnTo>
                  <a:pt x="38591" y="2252179"/>
                </a:lnTo>
                <a:lnTo>
                  <a:pt x="36662" y="2262572"/>
                </a:lnTo>
                <a:lnTo>
                  <a:pt x="36662" y="2296300"/>
                </a:lnTo>
                <a:lnTo>
                  <a:pt x="30872" y="2314449"/>
                </a:lnTo>
                <a:lnTo>
                  <a:pt x="27014" y="2332621"/>
                </a:lnTo>
                <a:lnTo>
                  <a:pt x="23155" y="2348199"/>
                </a:lnTo>
                <a:lnTo>
                  <a:pt x="19295" y="2366349"/>
                </a:lnTo>
                <a:lnTo>
                  <a:pt x="15436" y="2376742"/>
                </a:lnTo>
                <a:lnTo>
                  <a:pt x="13507" y="2384520"/>
                </a:lnTo>
                <a:lnTo>
                  <a:pt x="11576" y="2397484"/>
                </a:lnTo>
                <a:lnTo>
                  <a:pt x="9647" y="2407877"/>
                </a:lnTo>
                <a:lnTo>
                  <a:pt x="5788" y="2418248"/>
                </a:lnTo>
                <a:lnTo>
                  <a:pt x="5788" y="2428619"/>
                </a:lnTo>
                <a:lnTo>
                  <a:pt x="1928" y="2441605"/>
                </a:lnTo>
                <a:lnTo>
                  <a:pt x="1928" y="2470148"/>
                </a:lnTo>
                <a:lnTo>
                  <a:pt x="0" y="2485704"/>
                </a:lnTo>
                <a:lnTo>
                  <a:pt x="0" y="2547975"/>
                </a:lnTo>
                <a:lnTo>
                  <a:pt x="1928" y="2563554"/>
                </a:lnTo>
                <a:lnTo>
                  <a:pt x="1928" y="2597282"/>
                </a:lnTo>
                <a:lnTo>
                  <a:pt x="3857" y="2612838"/>
                </a:lnTo>
                <a:lnTo>
                  <a:pt x="7717" y="2649159"/>
                </a:lnTo>
                <a:lnTo>
                  <a:pt x="9647" y="2662145"/>
                </a:lnTo>
                <a:lnTo>
                  <a:pt x="11576" y="2677702"/>
                </a:lnTo>
                <a:lnTo>
                  <a:pt x="27014" y="2737388"/>
                </a:lnTo>
                <a:lnTo>
                  <a:pt x="46310" y="2765929"/>
                </a:lnTo>
                <a:lnTo>
                  <a:pt x="54029" y="2776309"/>
                </a:lnTo>
                <a:lnTo>
                  <a:pt x="61747" y="2784091"/>
                </a:lnTo>
                <a:lnTo>
                  <a:pt x="71395" y="2791876"/>
                </a:lnTo>
                <a:lnTo>
                  <a:pt x="77185" y="2797066"/>
                </a:lnTo>
                <a:lnTo>
                  <a:pt x="92615" y="2807444"/>
                </a:lnTo>
                <a:lnTo>
                  <a:pt x="98413" y="2812634"/>
                </a:lnTo>
                <a:lnTo>
                  <a:pt x="106122" y="2815229"/>
                </a:lnTo>
                <a:lnTo>
                  <a:pt x="109993" y="2820417"/>
                </a:lnTo>
                <a:lnTo>
                  <a:pt x="1717318" y="2835986"/>
                </a:lnTo>
                <a:lnTo>
                  <a:pt x="1478103" y="2366349"/>
                </a:lnTo>
                <a:lnTo>
                  <a:pt x="1134618" y="2062774"/>
                </a:lnTo>
                <a:lnTo>
                  <a:pt x="1646055" y="2013489"/>
                </a:lnTo>
                <a:lnTo>
                  <a:pt x="1734809" y="1632065"/>
                </a:lnTo>
                <a:lnTo>
                  <a:pt x="1923817" y="1261034"/>
                </a:lnTo>
                <a:lnTo>
                  <a:pt x="1863303" y="1110543"/>
                </a:lnTo>
                <a:lnTo>
                  <a:pt x="1848667" y="1110543"/>
                </a:lnTo>
                <a:lnTo>
                  <a:pt x="1838950" y="1105358"/>
                </a:lnTo>
                <a:lnTo>
                  <a:pt x="1825507" y="1097557"/>
                </a:lnTo>
                <a:lnTo>
                  <a:pt x="1809959" y="1076815"/>
                </a:lnTo>
                <a:lnTo>
                  <a:pt x="1800403" y="1063829"/>
                </a:lnTo>
                <a:lnTo>
                  <a:pt x="1792629" y="1045680"/>
                </a:lnTo>
                <a:lnTo>
                  <a:pt x="1781130" y="1024916"/>
                </a:lnTo>
                <a:lnTo>
                  <a:pt x="1769469" y="1001559"/>
                </a:lnTo>
                <a:lnTo>
                  <a:pt x="1756026" y="973016"/>
                </a:lnTo>
                <a:lnTo>
                  <a:pt x="1742421" y="947066"/>
                </a:lnTo>
                <a:lnTo>
                  <a:pt x="1728979" y="918524"/>
                </a:lnTo>
                <a:lnTo>
                  <a:pt x="1715374" y="889981"/>
                </a:lnTo>
                <a:lnTo>
                  <a:pt x="1703875" y="861461"/>
                </a:lnTo>
                <a:lnTo>
                  <a:pt x="1690432" y="832918"/>
                </a:lnTo>
                <a:lnTo>
                  <a:pt x="1678771" y="804376"/>
                </a:lnTo>
                <a:lnTo>
                  <a:pt x="1667272" y="781019"/>
                </a:lnTo>
                <a:lnTo>
                  <a:pt x="1655611" y="757662"/>
                </a:lnTo>
                <a:lnTo>
                  <a:pt x="1649780" y="739490"/>
                </a:lnTo>
                <a:lnTo>
                  <a:pt x="1642168" y="721406"/>
                </a:lnTo>
                <a:lnTo>
                  <a:pt x="1638281" y="708333"/>
                </a:lnTo>
                <a:lnTo>
                  <a:pt x="1634394" y="700490"/>
                </a:lnTo>
                <a:lnTo>
                  <a:pt x="1634394" y="698093"/>
                </a:lnTo>
                <a:lnTo>
                  <a:pt x="1418274" y="352968"/>
                </a:lnTo>
                <a:lnTo>
                  <a:pt x="1146198" y="51855"/>
                </a:lnTo>
                <a:lnTo>
                  <a:pt x="1084458" y="0"/>
                </a:lnTo>
                <a:close/>
              </a:path>
              <a:path w="1924050" h="2836545">
                <a:moveTo>
                  <a:pt x="1860166" y="1102743"/>
                </a:moveTo>
                <a:lnTo>
                  <a:pt x="1848667" y="1110543"/>
                </a:lnTo>
                <a:lnTo>
                  <a:pt x="1863303" y="1110543"/>
                </a:lnTo>
                <a:lnTo>
                  <a:pt x="1860166" y="1102743"/>
                </a:lnTo>
                <a:close/>
              </a:path>
            </a:pathLst>
          </a:custGeom>
          <a:solidFill>
            <a:srgbClr val="DBC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370" y="4413463"/>
            <a:ext cx="1043940" cy="2336800"/>
          </a:xfrm>
          <a:custGeom>
            <a:avLst/>
            <a:gdLst/>
            <a:ahLst/>
            <a:cxnLst/>
            <a:rect l="l" t="t" r="r" b="b"/>
            <a:pathLst>
              <a:path w="1043940" h="2336800">
                <a:moveTo>
                  <a:pt x="162083" y="1117599"/>
                </a:moveTo>
                <a:lnTo>
                  <a:pt x="142793" y="1117599"/>
                </a:lnTo>
                <a:lnTo>
                  <a:pt x="137011" y="1130299"/>
                </a:lnTo>
                <a:lnTo>
                  <a:pt x="131213" y="1130299"/>
                </a:lnTo>
                <a:lnTo>
                  <a:pt x="127358" y="1155699"/>
                </a:lnTo>
                <a:lnTo>
                  <a:pt x="123504" y="1168399"/>
                </a:lnTo>
                <a:lnTo>
                  <a:pt x="123504" y="1181099"/>
                </a:lnTo>
                <a:lnTo>
                  <a:pt x="121560" y="1206499"/>
                </a:lnTo>
                <a:lnTo>
                  <a:pt x="123504" y="1231899"/>
                </a:lnTo>
                <a:lnTo>
                  <a:pt x="123504" y="1244599"/>
                </a:lnTo>
                <a:lnTo>
                  <a:pt x="127358" y="1282699"/>
                </a:lnTo>
                <a:lnTo>
                  <a:pt x="140866" y="1371599"/>
                </a:lnTo>
                <a:lnTo>
                  <a:pt x="144721" y="1384299"/>
                </a:lnTo>
                <a:lnTo>
                  <a:pt x="144721" y="1396999"/>
                </a:lnTo>
                <a:lnTo>
                  <a:pt x="146648" y="1396999"/>
                </a:lnTo>
                <a:lnTo>
                  <a:pt x="71401" y="1435099"/>
                </a:lnTo>
                <a:lnTo>
                  <a:pt x="57894" y="1511299"/>
                </a:lnTo>
                <a:lnTo>
                  <a:pt x="171736" y="1587499"/>
                </a:lnTo>
                <a:lnTo>
                  <a:pt x="158228" y="1587499"/>
                </a:lnTo>
                <a:lnTo>
                  <a:pt x="152446" y="1600199"/>
                </a:lnTo>
                <a:lnTo>
                  <a:pt x="142793" y="1600199"/>
                </a:lnTo>
                <a:lnTo>
                  <a:pt x="131213" y="1612899"/>
                </a:lnTo>
                <a:lnTo>
                  <a:pt x="108053" y="1625599"/>
                </a:lnTo>
                <a:lnTo>
                  <a:pt x="67530" y="1663699"/>
                </a:lnTo>
                <a:lnTo>
                  <a:pt x="32806" y="1689099"/>
                </a:lnTo>
                <a:lnTo>
                  <a:pt x="23153" y="1701799"/>
                </a:lnTo>
                <a:lnTo>
                  <a:pt x="17371" y="1714499"/>
                </a:lnTo>
                <a:lnTo>
                  <a:pt x="9646" y="1727199"/>
                </a:lnTo>
                <a:lnTo>
                  <a:pt x="5788" y="1739899"/>
                </a:lnTo>
                <a:lnTo>
                  <a:pt x="1930" y="1739899"/>
                </a:lnTo>
                <a:lnTo>
                  <a:pt x="1930" y="1752599"/>
                </a:lnTo>
                <a:lnTo>
                  <a:pt x="0" y="1765299"/>
                </a:lnTo>
                <a:lnTo>
                  <a:pt x="1930" y="1777999"/>
                </a:lnTo>
                <a:lnTo>
                  <a:pt x="5788" y="1790699"/>
                </a:lnTo>
                <a:lnTo>
                  <a:pt x="115778" y="1790699"/>
                </a:lnTo>
                <a:lnTo>
                  <a:pt x="131213" y="1803399"/>
                </a:lnTo>
                <a:lnTo>
                  <a:pt x="175590" y="1803399"/>
                </a:lnTo>
                <a:lnTo>
                  <a:pt x="191041" y="1816099"/>
                </a:lnTo>
                <a:lnTo>
                  <a:pt x="214185" y="1816099"/>
                </a:lnTo>
                <a:lnTo>
                  <a:pt x="227693" y="1828799"/>
                </a:lnTo>
                <a:lnTo>
                  <a:pt x="239273" y="1828799"/>
                </a:lnTo>
                <a:lnTo>
                  <a:pt x="258579" y="1841499"/>
                </a:lnTo>
                <a:lnTo>
                  <a:pt x="266288" y="1841499"/>
                </a:lnTo>
                <a:lnTo>
                  <a:pt x="275941" y="1854199"/>
                </a:lnTo>
                <a:lnTo>
                  <a:pt x="287521" y="1854199"/>
                </a:lnTo>
                <a:lnTo>
                  <a:pt x="297157" y="1879599"/>
                </a:lnTo>
                <a:lnTo>
                  <a:pt x="302956" y="1879599"/>
                </a:lnTo>
                <a:lnTo>
                  <a:pt x="301028" y="1892299"/>
                </a:lnTo>
                <a:lnTo>
                  <a:pt x="295230" y="1892299"/>
                </a:lnTo>
                <a:lnTo>
                  <a:pt x="289448" y="1904999"/>
                </a:lnTo>
                <a:lnTo>
                  <a:pt x="279795" y="1917699"/>
                </a:lnTo>
                <a:lnTo>
                  <a:pt x="272086" y="1930399"/>
                </a:lnTo>
                <a:lnTo>
                  <a:pt x="260506" y="1943099"/>
                </a:lnTo>
                <a:lnTo>
                  <a:pt x="250853" y="1968499"/>
                </a:lnTo>
                <a:lnTo>
                  <a:pt x="239273" y="1981199"/>
                </a:lnTo>
                <a:lnTo>
                  <a:pt x="227693" y="2006599"/>
                </a:lnTo>
                <a:lnTo>
                  <a:pt x="214185" y="2019299"/>
                </a:lnTo>
                <a:lnTo>
                  <a:pt x="191041" y="2070099"/>
                </a:lnTo>
                <a:lnTo>
                  <a:pt x="167881" y="2108199"/>
                </a:lnTo>
                <a:lnTo>
                  <a:pt x="160155" y="2133599"/>
                </a:lnTo>
                <a:lnTo>
                  <a:pt x="150519" y="2146299"/>
                </a:lnTo>
                <a:lnTo>
                  <a:pt x="144721" y="2171699"/>
                </a:lnTo>
                <a:lnTo>
                  <a:pt x="135068" y="2184399"/>
                </a:lnTo>
                <a:lnTo>
                  <a:pt x="131213" y="2209799"/>
                </a:lnTo>
                <a:lnTo>
                  <a:pt x="123504" y="2235199"/>
                </a:lnTo>
                <a:lnTo>
                  <a:pt x="119633" y="2273299"/>
                </a:lnTo>
                <a:lnTo>
                  <a:pt x="115778" y="2298699"/>
                </a:lnTo>
                <a:lnTo>
                  <a:pt x="115778" y="2311399"/>
                </a:lnTo>
                <a:lnTo>
                  <a:pt x="113851" y="2324099"/>
                </a:lnTo>
                <a:lnTo>
                  <a:pt x="115778" y="2324099"/>
                </a:lnTo>
                <a:lnTo>
                  <a:pt x="814312" y="2336799"/>
                </a:lnTo>
                <a:lnTo>
                  <a:pt x="708180" y="1828799"/>
                </a:lnTo>
                <a:lnTo>
                  <a:pt x="817694" y="1231899"/>
                </a:lnTo>
                <a:lnTo>
                  <a:pt x="304883" y="1231899"/>
                </a:lnTo>
                <a:lnTo>
                  <a:pt x="299101" y="1219199"/>
                </a:lnTo>
                <a:lnTo>
                  <a:pt x="283650" y="1219199"/>
                </a:lnTo>
                <a:lnTo>
                  <a:pt x="274013" y="1206499"/>
                </a:lnTo>
                <a:lnTo>
                  <a:pt x="250853" y="1181099"/>
                </a:lnTo>
                <a:lnTo>
                  <a:pt x="237346" y="1168399"/>
                </a:lnTo>
                <a:lnTo>
                  <a:pt x="225765" y="1168399"/>
                </a:lnTo>
                <a:lnTo>
                  <a:pt x="210331" y="1155699"/>
                </a:lnTo>
                <a:lnTo>
                  <a:pt x="196823" y="1142999"/>
                </a:lnTo>
                <a:lnTo>
                  <a:pt x="185243" y="1130299"/>
                </a:lnTo>
                <a:lnTo>
                  <a:pt x="162083" y="1117599"/>
                </a:lnTo>
                <a:close/>
              </a:path>
              <a:path w="1043940" h="2336800">
                <a:moveTo>
                  <a:pt x="88763" y="1790699"/>
                </a:moveTo>
                <a:lnTo>
                  <a:pt x="11573" y="1790699"/>
                </a:lnTo>
                <a:lnTo>
                  <a:pt x="13500" y="1803399"/>
                </a:lnTo>
                <a:lnTo>
                  <a:pt x="75256" y="1803399"/>
                </a:lnTo>
                <a:lnTo>
                  <a:pt x="88763" y="1790699"/>
                </a:lnTo>
                <a:close/>
              </a:path>
              <a:path w="1043940" h="2336800">
                <a:moveTo>
                  <a:pt x="275941" y="698499"/>
                </a:moveTo>
                <a:lnTo>
                  <a:pt x="272086" y="698499"/>
                </a:lnTo>
                <a:lnTo>
                  <a:pt x="264361" y="723899"/>
                </a:lnTo>
                <a:lnTo>
                  <a:pt x="262433" y="736599"/>
                </a:lnTo>
                <a:lnTo>
                  <a:pt x="254708" y="761999"/>
                </a:lnTo>
                <a:lnTo>
                  <a:pt x="245071" y="825499"/>
                </a:lnTo>
                <a:lnTo>
                  <a:pt x="245071" y="850899"/>
                </a:lnTo>
                <a:lnTo>
                  <a:pt x="241200" y="876299"/>
                </a:lnTo>
                <a:lnTo>
                  <a:pt x="243128" y="901699"/>
                </a:lnTo>
                <a:lnTo>
                  <a:pt x="243128" y="927099"/>
                </a:lnTo>
                <a:lnTo>
                  <a:pt x="246998" y="952499"/>
                </a:lnTo>
                <a:lnTo>
                  <a:pt x="248926" y="977899"/>
                </a:lnTo>
                <a:lnTo>
                  <a:pt x="256635" y="1028699"/>
                </a:lnTo>
                <a:lnTo>
                  <a:pt x="268215" y="1079499"/>
                </a:lnTo>
                <a:lnTo>
                  <a:pt x="275941" y="1092199"/>
                </a:lnTo>
                <a:lnTo>
                  <a:pt x="287521" y="1142999"/>
                </a:lnTo>
                <a:lnTo>
                  <a:pt x="293303" y="1155699"/>
                </a:lnTo>
                <a:lnTo>
                  <a:pt x="297157" y="1168399"/>
                </a:lnTo>
                <a:lnTo>
                  <a:pt x="308738" y="1219199"/>
                </a:lnTo>
                <a:lnTo>
                  <a:pt x="306810" y="1219199"/>
                </a:lnTo>
                <a:lnTo>
                  <a:pt x="304883" y="1231899"/>
                </a:lnTo>
                <a:lnTo>
                  <a:pt x="817694" y="1231899"/>
                </a:lnTo>
                <a:lnTo>
                  <a:pt x="831674" y="1155699"/>
                </a:lnTo>
                <a:lnTo>
                  <a:pt x="835529" y="1142999"/>
                </a:lnTo>
                <a:lnTo>
                  <a:pt x="841327" y="1130299"/>
                </a:lnTo>
                <a:lnTo>
                  <a:pt x="856762" y="1079499"/>
                </a:lnTo>
                <a:lnTo>
                  <a:pt x="868342" y="1054099"/>
                </a:lnTo>
                <a:lnTo>
                  <a:pt x="879906" y="1015999"/>
                </a:lnTo>
                <a:lnTo>
                  <a:pt x="895357" y="977899"/>
                </a:lnTo>
                <a:lnTo>
                  <a:pt x="899212" y="965199"/>
                </a:lnTo>
                <a:lnTo>
                  <a:pt x="384000" y="965199"/>
                </a:lnTo>
                <a:lnTo>
                  <a:pt x="345405" y="914399"/>
                </a:lnTo>
                <a:lnTo>
                  <a:pt x="337680" y="888999"/>
                </a:lnTo>
                <a:lnTo>
                  <a:pt x="328043" y="876299"/>
                </a:lnTo>
                <a:lnTo>
                  <a:pt x="320318" y="850899"/>
                </a:lnTo>
                <a:lnTo>
                  <a:pt x="312608" y="838199"/>
                </a:lnTo>
                <a:lnTo>
                  <a:pt x="304883" y="812799"/>
                </a:lnTo>
                <a:lnTo>
                  <a:pt x="297157" y="800099"/>
                </a:lnTo>
                <a:lnTo>
                  <a:pt x="293303" y="774699"/>
                </a:lnTo>
                <a:lnTo>
                  <a:pt x="287521" y="761999"/>
                </a:lnTo>
                <a:lnTo>
                  <a:pt x="283650" y="749299"/>
                </a:lnTo>
                <a:lnTo>
                  <a:pt x="279795" y="723899"/>
                </a:lnTo>
                <a:lnTo>
                  <a:pt x="275941" y="711199"/>
                </a:lnTo>
                <a:lnTo>
                  <a:pt x="275941" y="698499"/>
                </a:lnTo>
                <a:close/>
              </a:path>
              <a:path w="1043940" h="2336800">
                <a:moveTo>
                  <a:pt x="486262" y="419099"/>
                </a:moveTo>
                <a:lnTo>
                  <a:pt x="482407" y="419099"/>
                </a:lnTo>
                <a:lnTo>
                  <a:pt x="480480" y="431799"/>
                </a:lnTo>
                <a:lnTo>
                  <a:pt x="478553" y="431799"/>
                </a:lnTo>
                <a:lnTo>
                  <a:pt x="478553" y="444499"/>
                </a:lnTo>
                <a:lnTo>
                  <a:pt x="474682" y="457199"/>
                </a:lnTo>
                <a:lnTo>
                  <a:pt x="474682" y="469899"/>
                </a:lnTo>
                <a:lnTo>
                  <a:pt x="470827" y="495299"/>
                </a:lnTo>
                <a:lnTo>
                  <a:pt x="470827" y="533399"/>
                </a:lnTo>
                <a:lnTo>
                  <a:pt x="468900" y="558799"/>
                </a:lnTo>
                <a:lnTo>
                  <a:pt x="468900" y="622299"/>
                </a:lnTo>
                <a:lnTo>
                  <a:pt x="466973" y="634999"/>
                </a:lnTo>
                <a:lnTo>
                  <a:pt x="466973" y="736599"/>
                </a:lnTo>
                <a:lnTo>
                  <a:pt x="470827" y="787399"/>
                </a:lnTo>
                <a:lnTo>
                  <a:pt x="470827" y="838199"/>
                </a:lnTo>
                <a:lnTo>
                  <a:pt x="474682" y="863599"/>
                </a:lnTo>
                <a:lnTo>
                  <a:pt x="474682" y="901699"/>
                </a:lnTo>
                <a:lnTo>
                  <a:pt x="476625" y="914399"/>
                </a:lnTo>
                <a:lnTo>
                  <a:pt x="478553" y="914399"/>
                </a:lnTo>
                <a:lnTo>
                  <a:pt x="474682" y="927099"/>
                </a:lnTo>
                <a:lnTo>
                  <a:pt x="468900" y="927099"/>
                </a:lnTo>
                <a:lnTo>
                  <a:pt x="445740" y="952499"/>
                </a:lnTo>
                <a:lnTo>
                  <a:pt x="436103" y="952499"/>
                </a:lnTo>
                <a:lnTo>
                  <a:pt x="428378" y="965199"/>
                </a:lnTo>
                <a:lnTo>
                  <a:pt x="899212" y="965199"/>
                </a:lnTo>
                <a:lnTo>
                  <a:pt x="906921" y="939799"/>
                </a:lnTo>
                <a:lnTo>
                  <a:pt x="922372" y="914399"/>
                </a:lnTo>
                <a:lnTo>
                  <a:pt x="935880" y="863599"/>
                </a:lnTo>
                <a:lnTo>
                  <a:pt x="949387" y="838199"/>
                </a:lnTo>
                <a:lnTo>
                  <a:pt x="953889" y="825499"/>
                </a:lnTo>
                <a:lnTo>
                  <a:pt x="812369" y="825499"/>
                </a:lnTo>
                <a:lnTo>
                  <a:pt x="810441" y="812799"/>
                </a:lnTo>
                <a:lnTo>
                  <a:pt x="806587" y="800099"/>
                </a:lnTo>
                <a:lnTo>
                  <a:pt x="806587" y="736599"/>
                </a:lnTo>
                <a:lnTo>
                  <a:pt x="810441" y="698499"/>
                </a:lnTo>
                <a:lnTo>
                  <a:pt x="810441" y="647699"/>
                </a:lnTo>
                <a:lnTo>
                  <a:pt x="814312" y="609599"/>
                </a:lnTo>
                <a:lnTo>
                  <a:pt x="815854" y="558799"/>
                </a:lnTo>
                <a:lnTo>
                  <a:pt x="563452" y="558799"/>
                </a:lnTo>
                <a:lnTo>
                  <a:pt x="544163" y="533399"/>
                </a:lnTo>
                <a:lnTo>
                  <a:pt x="538365" y="520699"/>
                </a:lnTo>
                <a:lnTo>
                  <a:pt x="499770" y="457199"/>
                </a:lnTo>
                <a:lnTo>
                  <a:pt x="495915" y="444499"/>
                </a:lnTo>
                <a:lnTo>
                  <a:pt x="488189" y="431799"/>
                </a:lnTo>
                <a:lnTo>
                  <a:pt x="486262" y="419099"/>
                </a:lnTo>
                <a:close/>
              </a:path>
              <a:path w="1043940" h="2336800">
                <a:moveTo>
                  <a:pt x="935880" y="444499"/>
                </a:moveTo>
                <a:lnTo>
                  <a:pt x="910792" y="444499"/>
                </a:lnTo>
                <a:lnTo>
                  <a:pt x="893414" y="482599"/>
                </a:lnTo>
                <a:lnTo>
                  <a:pt x="889559" y="495299"/>
                </a:lnTo>
                <a:lnTo>
                  <a:pt x="866399" y="596899"/>
                </a:lnTo>
                <a:lnTo>
                  <a:pt x="858689" y="634999"/>
                </a:lnTo>
                <a:lnTo>
                  <a:pt x="854835" y="660399"/>
                </a:lnTo>
                <a:lnTo>
                  <a:pt x="847109" y="685799"/>
                </a:lnTo>
                <a:lnTo>
                  <a:pt x="843255" y="723899"/>
                </a:lnTo>
                <a:lnTo>
                  <a:pt x="837456" y="749299"/>
                </a:lnTo>
                <a:lnTo>
                  <a:pt x="831674" y="761999"/>
                </a:lnTo>
                <a:lnTo>
                  <a:pt x="827820" y="787399"/>
                </a:lnTo>
                <a:lnTo>
                  <a:pt x="820094" y="812799"/>
                </a:lnTo>
                <a:lnTo>
                  <a:pt x="814312" y="825499"/>
                </a:lnTo>
                <a:lnTo>
                  <a:pt x="953889" y="825499"/>
                </a:lnTo>
                <a:lnTo>
                  <a:pt x="976402" y="761999"/>
                </a:lnTo>
                <a:lnTo>
                  <a:pt x="999546" y="711199"/>
                </a:lnTo>
                <a:lnTo>
                  <a:pt x="1007272" y="685799"/>
                </a:lnTo>
                <a:lnTo>
                  <a:pt x="1022706" y="660399"/>
                </a:lnTo>
                <a:lnTo>
                  <a:pt x="1028488" y="647699"/>
                </a:lnTo>
                <a:lnTo>
                  <a:pt x="1036214" y="634999"/>
                </a:lnTo>
                <a:lnTo>
                  <a:pt x="1043939" y="634999"/>
                </a:lnTo>
                <a:lnTo>
                  <a:pt x="1038141" y="609599"/>
                </a:lnTo>
                <a:lnTo>
                  <a:pt x="1034286" y="609599"/>
                </a:lnTo>
                <a:lnTo>
                  <a:pt x="1028488" y="596899"/>
                </a:lnTo>
                <a:lnTo>
                  <a:pt x="1024634" y="584199"/>
                </a:lnTo>
                <a:lnTo>
                  <a:pt x="1014981" y="571499"/>
                </a:lnTo>
                <a:lnTo>
                  <a:pt x="1009199" y="558799"/>
                </a:lnTo>
                <a:lnTo>
                  <a:pt x="966749" y="495299"/>
                </a:lnTo>
                <a:lnTo>
                  <a:pt x="960951" y="482599"/>
                </a:lnTo>
                <a:lnTo>
                  <a:pt x="951314" y="469899"/>
                </a:lnTo>
                <a:lnTo>
                  <a:pt x="935880" y="444499"/>
                </a:lnTo>
                <a:close/>
              </a:path>
              <a:path w="1043940" h="2336800">
                <a:moveTo>
                  <a:pt x="727469" y="12699"/>
                </a:moveTo>
                <a:lnTo>
                  <a:pt x="638715" y="12699"/>
                </a:lnTo>
                <a:lnTo>
                  <a:pt x="627135" y="25399"/>
                </a:lnTo>
                <a:lnTo>
                  <a:pt x="617482" y="38099"/>
                </a:lnTo>
                <a:lnTo>
                  <a:pt x="607829" y="63499"/>
                </a:lnTo>
                <a:lnTo>
                  <a:pt x="598193" y="76199"/>
                </a:lnTo>
                <a:lnTo>
                  <a:pt x="582742" y="114299"/>
                </a:lnTo>
                <a:lnTo>
                  <a:pt x="578887" y="139699"/>
                </a:lnTo>
                <a:lnTo>
                  <a:pt x="573105" y="165099"/>
                </a:lnTo>
                <a:lnTo>
                  <a:pt x="569234" y="190499"/>
                </a:lnTo>
                <a:lnTo>
                  <a:pt x="567307" y="215899"/>
                </a:lnTo>
                <a:lnTo>
                  <a:pt x="567307" y="253999"/>
                </a:lnTo>
                <a:lnTo>
                  <a:pt x="565380" y="279399"/>
                </a:lnTo>
                <a:lnTo>
                  <a:pt x="565380" y="317499"/>
                </a:lnTo>
                <a:lnTo>
                  <a:pt x="567307" y="355599"/>
                </a:lnTo>
                <a:lnTo>
                  <a:pt x="567307" y="406399"/>
                </a:lnTo>
                <a:lnTo>
                  <a:pt x="571178" y="444499"/>
                </a:lnTo>
                <a:lnTo>
                  <a:pt x="571178" y="469899"/>
                </a:lnTo>
                <a:lnTo>
                  <a:pt x="573105" y="495299"/>
                </a:lnTo>
                <a:lnTo>
                  <a:pt x="573105" y="520699"/>
                </a:lnTo>
                <a:lnTo>
                  <a:pt x="571178" y="546099"/>
                </a:lnTo>
                <a:lnTo>
                  <a:pt x="571178" y="558799"/>
                </a:lnTo>
                <a:lnTo>
                  <a:pt x="815854" y="558799"/>
                </a:lnTo>
                <a:lnTo>
                  <a:pt x="816240" y="546099"/>
                </a:lnTo>
                <a:lnTo>
                  <a:pt x="827820" y="393699"/>
                </a:lnTo>
                <a:lnTo>
                  <a:pt x="829747" y="355599"/>
                </a:lnTo>
                <a:lnTo>
                  <a:pt x="833602" y="304799"/>
                </a:lnTo>
                <a:lnTo>
                  <a:pt x="835529" y="266699"/>
                </a:lnTo>
                <a:lnTo>
                  <a:pt x="837456" y="241299"/>
                </a:lnTo>
                <a:lnTo>
                  <a:pt x="839384" y="228599"/>
                </a:lnTo>
                <a:lnTo>
                  <a:pt x="841327" y="228599"/>
                </a:lnTo>
                <a:lnTo>
                  <a:pt x="867046" y="177799"/>
                </a:lnTo>
                <a:lnTo>
                  <a:pt x="719760" y="177799"/>
                </a:lnTo>
                <a:lnTo>
                  <a:pt x="731324" y="139699"/>
                </a:lnTo>
                <a:lnTo>
                  <a:pt x="733267" y="126999"/>
                </a:lnTo>
                <a:lnTo>
                  <a:pt x="737122" y="114299"/>
                </a:lnTo>
                <a:lnTo>
                  <a:pt x="737122" y="101599"/>
                </a:lnTo>
                <a:lnTo>
                  <a:pt x="739049" y="88899"/>
                </a:lnTo>
                <a:lnTo>
                  <a:pt x="739049" y="63499"/>
                </a:lnTo>
                <a:lnTo>
                  <a:pt x="735195" y="38099"/>
                </a:lnTo>
                <a:lnTo>
                  <a:pt x="727469" y="12699"/>
                </a:lnTo>
                <a:close/>
              </a:path>
              <a:path w="1043940" h="2336800">
                <a:moveTo>
                  <a:pt x="876051" y="139699"/>
                </a:moveTo>
                <a:lnTo>
                  <a:pt x="739049" y="139699"/>
                </a:lnTo>
                <a:lnTo>
                  <a:pt x="735195" y="152399"/>
                </a:lnTo>
                <a:lnTo>
                  <a:pt x="719760" y="177799"/>
                </a:lnTo>
                <a:lnTo>
                  <a:pt x="867046" y="177799"/>
                </a:lnTo>
                <a:lnTo>
                  <a:pt x="879906" y="152399"/>
                </a:lnTo>
                <a:lnTo>
                  <a:pt x="876051" y="139699"/>
                </a:lnTo>
                <a:close/>
              </a:path>
              <a:path w="1043940" h="2336800">
                <a:moveTo>
                  <a:pt x="845182" y="126999"/>
                </a:moveTo>
                <a:lnTo>
                  <a:pt x="769919" y="126999"/>
                </a:lnTo>
                <a:lnTo>
                  <a:pt x="762210" y="139699"/>
                </a:lnTo>
                <a:lnTo>
                  <a:pt x="852891" y="139699"/>
                </a:lnTo>
                <a:lnTo>
                  <a:pt x="845182" y="126999"/>
                </a:lnTo>
                <a:close/>
              </a:path>
              <a:path w="1043940" h="2336800">
                <a:moveTo>
                  <a:pt x="712034" y="0"/>
                </a:moveTo>
                <a:lnTo>
                  <a:pt x="661859" y="0"/>
                </a:lnTo>
                <a:lnTo>
                  <a:pt x="650279" y="12699"/>
                </a:lnTo>
                <a:lnTo>
                  <a:pt x="719760" y="12699"/>
                </a:lnTo>
                <a:lnTo>
                  <a:pt x="712034" y="0"/>
                </a:lnTo>
                <a:close/>
              </a:path>
            </a:pathLst>
          </a:custGeom>
          <a:solidFill>
            <a:srgbClr val="C29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6000" y="5170113"/>
            <a:ext cx="452120" cy="768350"/>
          </a:xfrm>
          <a:custGeom>
            <a:avLst/>
            <a:gdLst/>
            <a:ahLst/>
            <a:cxnLst/>
            <a:rect l="l" t="t" r="r" b="b"/>
            <a:pathLst>
              <a:path w="452119" h="768350">
                <a:moveTo>
                  <a:pt x="123413" y="0"/>
                </a:moveTo>
                <a:lnTo>
                  <a:pt x="88754" y="77849"/>
                </a:lnTo>
                <a:lnTo>
                  <a:pt x="63650" y="345103"/>
                </a:lnTo>
                <a:lnTo>
                  <a:pt x="0" y="760233"/>
                </a:lnTo>
                <a:lnTo>
                  <a:pt x="434215" y="768033"/>
                </a:lnTo>
                <a:lnTo>
                  <a:pt x="451544" y="726505"/>
                </a:lnTo>
                <a:lnTo>
                  <a:pt x="395506" y="672012"/>
                </a:lnTo>
                <a:lnTo>
                  <a:pt x="385950" y="672012"/>
                </a:lnTo>
                <a:lnTo>
                  <a:pt x="374289" y="669420"/>
                </a:lnTo>
                <a:lnTo>
                  <a:pt x="364734" y="669420"/>
                </a:lnTo>
                <a:lnTo>
                  <a:pt x="351129" y="661641"/>
                </a:lnTo>
                <a:lnTo>
                  <a:pt x="337686" y="651270"/>
                </a:lnTo>
                <a:lnTo>
                  <a:pt x="333799" y="643470"/>
                </a:lnTo>
                <a:lnTo>
                  <a:pt x="327969" y="633099"/>
                </a:lnTo>
                <a:lnTo>
                  <a:pt x="324082" y="622728"/>
                </a:lnTo>
                <a:lnTo>
                  <a:pt x="322300" y="612335"/>
                </a:lnTo>
                <a:lnTo>
                  <a:pt x="318413" y="594185"/>
                </a:lnTo>
                <a:lnTo>
                  <a:pt x="316470" y="578606"/>
                </a:lnTo>
                <a:lnTo>
                  <a:pt x="316470" y="521521"/>
                </a:lnTo>
                <a:lnTo>
                  <a:pt x="320357" y="480015"/>
                </a:lnTo>
                <a:lnTo>
                  <a:pt x="324082" y="464458"/>
                </a:lnTo>
                <a:lnTo>
                  <a:pt x="324082" y="443694"/>
                </a:lnTo>
                <a:lnTo>
                  <a:pt x="327969" y="428116"/>
                </a:lnTo>
                <a:lnTo>
                  <a:pt x="329912" y="409966"/>
                </a:lnTo>
                <a:lnTo>
                  <a:pt x="331856" y="399573"/>
                </a:lnTo>
                <a:lnTo>
                  <a:pt x="177508" y="399573"/>
                </a:lnTo>
                <a:lnTo>
                  <a:pt x="167790" y="394387"/>
                </a:lnTo>
                <a:lnTo>
                  <a:pt x="164065" y="386609"/>
                </a:lnTo>
                <a:lnTo>
                  <a:pt x="160178" y="378831"/>
                </a:lnTo>
                <a:lnTo>
                  <a:pt x="158235" y="371030"/>
                </a:lnTo>
                <a:lnTo>
                  <a:pt x="156291" y="360659"/>
                </a:lnTo>
                <a:lnTo>
                  <a:pt x="156291" y="326931"/>
                </a:lnTo>
                <a:lnTo>
                  <a:pt x="158235" y="311353"/>
                </a:lnTo>
                <a:lnTo>
                  <a:pt x="160178" y="298389"/>
                </a:lnTo>
                <a:lnTo>
                  <a:pt x="164065" y="282832"/>
                </a:lnTo>
                <a:lnTo>
                  <a:pt x="167790" y="264661"/>
                </a:lnTo>
                <a:lnTo>
                  <a:pt x="171677" y="246489"/>
                </a:lnTo>
                <a:lnTo>
                  <a:pt x="177508" y="230932"/>
                </a:lnTo>
                <a:lnTo>
                  <a:pt x="183338" y="210168"/>
                </a:lnTo>
                <a:lnTo>
                  <a:pt x="189007" y="192019"/>
                </a:lnTo>
                <a:lnTo>
                  <a:pt x="198725" y="171255"/>
                </a:lnTo>
                <a:lnTo>
                  <a:pt x="206499" y="153083"/>
                </a:lnTo>
                <a:lnTo>
                  <a:pt x="216054" y="134934"/>
                </a:lnTo>
                <a:lnTo>
                  <a:pt x="223828" y="116762"/>
                </a:lnTo>
                <a:lnTo>
                  <a:pt x="233384" y="98591"/>
                </a:lnTo>
                <a:lnTo>
                  <a:pt x="248932" y="67456"/>
                </a:lnTo>
                <a:lnTo>
                  <a:pt x="256544" y="51899"/>
                </a:lnTo>
                <a:lnTo>
                  <a:pt x="264318" y="38913"/>
                </a:lnTo>
                <a:lnTo>
                  <a:pt x="270149" y="31135"/>
                </a:lnTo>
                <a:lnTo>
                  <a:pt x="279705" y="15578"/>
                </a:lnTo>
                <a:lnTo>
                  <a:pt x="283592" y="10392"/>
                </a:lnTo>
                <a:lnTo>
                  <a:pt x="123413" y="0"/>
                </a:lnTo>
                <a:close/>
              </a:path>
              <a:path w="452119" h="768350">
                <a:moveTo>
                  <a:pt x="341573" y="93405"/>
                </a:moveTo>
                <a:lnTo>
                  <a:pt x="337686" y="93405"/>
                </a:lnTo>
                <a:lnTo>
                  <a:pt x="333799" y="103798"/>
                </a:lnTo>
                <a:lnTo>
                  <a:pt x="326025" y="119355"/>
                </a:lnTo>
                <a:lnTo>
                  <a:pt x="322300" y="129726"/>
                </a:lnTo>
                <a:lnTo>
                  <a:pt x="318413" y="140119"/>
                </a:lnTo>
                <a:lnTo>
                  <a:pt x="306752" y="160862"/>
                </a:lnTo>
                <a:lnTo>
                  <a:pt x="302865" y="173847"/>
                </a:lnTo>
                <a:lnTo>
                  <a:pt x="297196" y="186811"/>
                </a:lnTo>
                <a:lnTo>
                  <a:pt x="289422" y="199797"/>
                </a:lnTo>
                <a:lnTo>
                  <a:pt x="283592" y="215354"/>
                </a:lnTo>
                <a:lnTo>
                  <a:pt x="277923" y="228340"/>
                </a:lnTo>
                <a:lnTo>
                  <a:pt x="272092" y="243896"/>
                </a:lnTo>
                <a:lnTo>
                  <a:pt x="256544" y="269846"/>
                </a:lnTo>
                <a:lnTo>
                  <a:pt x="250876" y="285425"/>
                </a:lnTo>
                <a:lnTo>
                  <a:pt x="245045" y="298389"/>
                </a:lnTo>
                <a:lnTo>
                  <a:pt x="237271" y="311353"/>
                </a:lnTo>
                <a:lnTo>
                  <a:pt x="231602" y="324338"/>
                </a:lnTo>
                <a:lnTo>
                  <a:pt x="223828" y="334710"/>
                </a:lnTo>
                <a:lnTo>
                  <a:pt x="219941" y="347695"/>
                </a:lnTo>
                <a:lnTo>
                  <a:pt x="212167" y="358067"/>
                </a:lnTo>
                <a:lnTo>
                  <a:pt x="206499" y="365845"/>
                </a:lnTo>
                <a:lnTo>
                  <a:pt x="200668" y="373645"/>
                </a:lnTo>
                <a:lnTo>
                  <a:pt x="196781" y="381423"/>
                </a:lnTo>
                <a:lnTo>
                  <a:pt x="185282" y="391795"/>
                </a:lnTo>
                <a:lnTo>
                  <a:pt x="177508" y="399573"/>
                </a:lnTo>
                <a:lnTo>
                  <a:pt x="331856" y="399573"/>
                </a:lnTo>
                <a:lnTo>
                  <a:pt x="333799" y="386609"/>
                </a:lnTo>
                <a:lnTo>
                  <a:pt x="293309" y="386609"/>
                </a:lnTo>
                <a:lnTo>
                  <a:pt x="341573" y="93405"/>
                </a:lnTo>
                <a:close/>
              </a:path>
              <a:path w="452119" h="768350">
                <a:moveTo>
                  <a:pt x="335743" y="373645"/>
                </a:moveTo>
                <a:lnTo>
                  <a:pt x="293309" y="386609"/>
                </a:lnTo>
                <a:lnTo>
                  <a:pt x="333799" y="386609"/>
                </a:lnTo>
                <a:lnTo>
                  <a:pt x="333799" y="378831"/>
                </a:lnTo>
                <a:lnTo>
                  <a:pt x="335743" y="373645"/>
                </a:lnTo>
                <a:close/>
              </a:path>
            </a:pathLst>
          </a:custGeom>
          <a:solidFill>
            <a:srgbClr val="C29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7769" y="2713015"/>
            <a:ext cx="729615" cy="3565525"/>
          </a:xfrm>
          <a:custGeom>
            <a:avLst/>
            <a:gdLst/>
            <a:ahLst/>
            <a:cxnLst/>
            <a:rect l="l" t="t" r="r" b="b"/>
            <a:pathLst>
              <a:path w="729614" h="3565525">
                <a:moveTo>
                  <a:pt x="681204" y="0"/>
                </a:moveTo>
                <a:lnTo>
                  <a:pt x="32877" y="0"/>
                </a:lnTo>
                <a:lnTo>
                  <a:pt x="0" y="3344464"/>
                </a:lnTo>
                <a:lnTo>
                  <a:pt x="729468" y="3565026"/>
                </a:lnTo>
                <a:lnTo>
                  <a:pt x="681204" y="0"/>
                </a:lnTo>
                <a:close/>
              </a:path>
            </a:pathLst>
          </a:custGeom>
          <a:solidFill>
            <a:srgbClr val="404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6536" y="2705172"/>
            <a:ext cx="148590" cy="2766060"/>
          </a:xfrm>
          <a:custGeom>
            <a:avLst/>
            <a:gdLst/>
            <a:ahLst/>
            <a:cxnLst/>
            <a:rect l="l" t="t" r="r" b="b"/>
            <a:pathLst>
              <a:path w="148589" h="2766060">
                <a:moveTo>
                  <a:pt x="148517" y="0"/>
                </a:moveTo>
                <a:lnTo>
                  <a:pt x="5668" y="7843"/>
                </a:lnTo>
                <a:lnTo>
                  <a:pt x="0" y="2765922"/>
                </a:lnTo>
                <a:lnTo>
                  <a:pt x="140743" y="2719230"/>
                </a:lnTo>
                <a:lnTo>
                  <a:pt x="148517" y="0"/>
                </a:lnTo>
                <a:close/>
              </a:path>
            </a:pathLst>
          </a:custGeom>
          <a:solidFill>
            <a:srgbClr val="899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6729" y="2718136"/>
            <a:ext cx="0" cy="2698750"/>
          </a:xfrm>
          <a:custGeom>
            <a:avLst/>
            <a:gdLst/>
            <a:ahLst/>
            <a:cxnLst/>
            <a:rect l="l" t="t" r="r" b="b"/>
            <a:pathLst>
              <a:path h="2698750">
                <a:moveTo>
                  <a:pt x="0" y="0"/>
                </a:moveTo>
                <a:lnTo>
                  <a:pt x="0" y="2698466"/>
                </a:lnTo>
              </a:path>
            </a:pathLst>
          </a:custGeom>
          <a:ln w="61748">
            <a:solidFill>
              <a:srgbClr val="AFC2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8911" y="4908066"/>
            <a:ext cx="1590040" cy="1593215"/>
          </a:xfrm>
          <a:custGeom>
            <a:avLst/>
            <a:gdLst/>
            <a:ahLst/>
            <a:cxnLst/>
            <a:rect l="l" t="t" r="r" b="b"/>
            <a:pathLst>
              <a:path w="1590039" h="1593214">
                <a:moveTo>
                  <a:pt x="15386" y="0"/>
                </a:moveTo>
                <a:lnTo>
                  <a:pt x="0" y="1512666"/>
                </a:lnTo>
                <a:lnTo>
                  <a:pt x="1568745" y="1593108"/>
                </a:lnTo>
                <a:lnTo>
                  <a:pt x="1589962" y="127134"/>
                </a:lnTo>
                <a:lnTo>
                  <a:pt x="15386" y="0"/>
                </a:lnTo>
                <a:close/>
              </a:path>
            </a:pathLst>
          </a:custGeom>
          <a:solidFill>
            <a:srgbClr val="69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7549" y="5559315"/>
            <a:ext cx="69850" cy="386715"/>
          </a:xfrm>
          <a:custGeom>
            <a:avLst/>
            <a:gdLst/>
            <a:ahLst/>
            <a:cxnLst/>
            <a:rect l="l" t="t" r="r" b="b"/>
            <a:pathLst>
              <a:path w="69850" h="386714">
                <a:moveTo>
                  <a:pt x="69480" y="0"/>
                </a:moveTo>
                <a:lnTo>
                  <a:pt x="48264" y="12963"/>
                </a:lnTo>
                <a:lnTo>
                  <a:pt x="46320" y="15578"/>
                </a:lnTo>
                <a:lnTo>
                  <a:pt x="40651" y="25949"/>
                </a:lnTo>
                <a:lnTo>
                  <a:pt x="36764" y="31135"/>
                </a:lnTo>
                <a:lnTo>
                  <a:pt x="32877" y="41506"/>
                </a:lnTo>
                <a:lnTo>
                  <a:pt x="27047" y="51899"/>
                </a:lnTo>
                <a:lnTo>
                  <a:pt x="25103" y="62270"/>
                </a:lnTo>
                <a:lnTo>
                  <a:pt x="19435" y="75256"/>
                </a:lnTo>
                <a:lnTo>
                  <a:pt x="15548" y="85627"/>
                </a:lnTo>
                <a:lnTo>
                  <a:pt x="11661" y="101184"/>
                </a:lnTo>
                <a:lnTo>
                  <a:pt x="9717" y="116762"/>
                </a:lnTo>
                <a:lnTo>
                  <a:pt x="1943" y="147898"/>
                </a:lnTo>
                <a:lnTo>
                  <a:pt x="1943" y="181626"/>
                </a:lnTo>
                <a:lnTo>
                  <a:pt x="0" y="197204"/>
                </a:lnTo>
                <a:lnTo>
                  <a:pt x="1943" y="215354"/>
                </a:lnTo>
                <a:lnTo>
                  <a:pt x="1943" y="230932"/>
                </a:lnTo>
                <a:lnTo>
                  <a:pt x="5830" y="249082"/>
                </a:lnTo>
                <a:lnTo>
                  <a:pt x="5830" y="262068"/>
                </a:lnTo>
                <a:lnTo>
                  <a:pt x="9717" y="280217"/>
                </a:lnTo>
                <a:lnTo>
                  <a:pt x="13604" y="293203"/>
                </a:lnTo>
                <a:lnTo>
                  <a:pt x="17491" y="308760"/>
                </a:lnTo>
                <a:lnTo>
                  <a:pt x="19435" y="321746"/>
                </a:lnTo>
                <a:lnTo>
                  <a:pt x="23160" y="334710"/>
                </a:lnTo>
                <a:lnTo>
                  <a:pt x="25103" y="345081"/>
                </a:lnTo>
                <a:lnTo>
                  <a:pt x="28990" y="355474"/>
                </a:lnTo>
                <a:lnTo>
                  <a:pt x="32877" y="368438"/>
                </a:lnTo>
                <a:lnTo>
                  <a:pt x="36764" y="373623"/>
                </a:lnTo>
                <a:lnTo>
                  <a:pt x="67537" y="386609"/>
                </a:lnTo>
                <a:lnTo>
                  <a:pt x="67537" y="249082"/>
                </a:lnTo>
                <a:lnTo>
                  <a:pt x="36764" y="249082"/>
                </a:lnTo>
                <a:lnTo>
                  <a:pt x="28990" y="241304"/>
                </a:lnTo>
                <a:lnTo>
                  <a:pt x="27047" y="228340"/>
                </a:lnTo>
                <a:lnTo>
                  <a:pt x="27047" y="153083"/>
                </a:lnTo>
                <a:lnTo>
                  <a:pt x="28990" y="134912"/>
                </a:lnTo>
                <a:lnTo>
                  <a:pt x="36764" y="121948"/>
                </a:lnTo>
                <a:lnTo>
                  <a:pt x="46320" y="114170"/>
                </a:lnTo>
                <a:lnTo>
                  <a:pt x="67621" y="114170"/>
                </a:lnTo>
                <a:lnTo>
                  <a:pt x="69480" y="0"/>
                </a:lnTo>
                <a:close/>
              </a:path>
              <a:path w="69850" h="386714">
                <a:moveTo>
                  <a:pt x="67621" y="114170"/>
                </a:moveTo>
                <a:lnTo>
                  <a:pt x="54094" y="114170"/>
                </a:lnTo>
                <a:lnTo>
                  <a:pt x="63812" y="116762"/>
                </a:lnTo>
                <a:lnTo>
                  <a:pt x="67537" y="119355"/>
                </a:lnTo>
                <a:lnTo>
                  <a:pt x="67621" y="114170"/>
                </a:lnTo>
                <a:close/>
              </a:path>
            </a:pathLst>
          </a:custGeom>
          <a:solidFill>
            <a:srgbClr val="95A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7267" y="5572279"/>
            <a:ext cx="60325" cy="366395"/>
          </a:xfrm>
          <a:custGeom>
            <a:avLst/>
            <a:gdLst/>
            <a:ahLst/>
            <a:cxnLst/>
            <a:rect l="l" t="t" r="r" b="b"/>
            <a:pathLst>
              <a:path w="60325" h="366395">
                <a:moveTo>
                  <a:pt x="59763" y="0"/>
                </a:moveTo>
                <a:lnTo>
                  <a:pt x="40490" y="20764"/>
                </a:lnTo>
                <a:lnTo>
                  <a:pt x="38546" y="23356"/>
                </a:lnTo>
                <a:lnTo>
                  <a:pt x="36602" y="31135"/>
                </a:lnTo>
                <a:lnTo>
                  <a:pt x="30934" y="41528"/>
                </a:lnTo>
                <a:lnTo>
                  <a:pt x="27047" y="57085"/>
                </a:lnTo>
                <a:lnTo>
                  <a:pt x="19273" y="72663"/>
                </a:lnTo>
                <a:lnTo>
                  <a:pt x="13442" y="90813"/>
                </a:lnTo>
                <a:lnTo>
                  <a:pt x="9717" y="101206"/>
                </a:lnTo>
                <a:lnTo>
                  <a:pt x="7774" y="111577"/>
                </a:lnTo>
                <a:lnTo>
                  <a:pt x="5830" y="119355"/>
                </a:lnTo>
                <a:lnTo>
                  <a:pt x="5830" y="132341"/>
                </a:lnTo>
                <a:lnTo>
                  <a:pt x="1943" y="150490"/>
                </a:lnTo>
                <a:lnTo>
                  <a:pt x="0" y="168662"/>
                </a:lnTo>
                <a:lnTo>
                  <a:pt x="0" y="184240"/>
                </a:lnTo>
                <a:lnTo>
                  <a:pt x="3887" y="220561"/>
                </a:lnTo>
                <a:lnTo>
                  <a:pt x="5830" y="236118"/>
                </a:lnTo>
                <a:lnTo>
                  <a:pt x="9717" y="251697"/>
                </a:lnTo>
                <a:lnTo>
                  <a:pt x="13442" y="269846"/>
                </a:lnTo>
                <a:lnTo>
                  <a:pt x="17329" y="285425"/>
                </a:lnTo>
                <a:lnTo>
                  <a:pt x="21216" y="298389"/>
                </a:lnTo>
                <a:lnTo>
                  <a:pt x="25103" y="313967"/>
                </a:lnTo>
                <a:lnTo>
                  <a:pt x="28990" y="326931"/>
                </a:lnTo>
                <a:lnTo>
                  <a:pt x="30934" y="337324"/>
                </a:lnTo>
                <a:lnTo>
                  <a:pt x="36602" y="347695"/>
                </a:lnTo>
                <a:lnTo>
                  <a:pt x="36602" y="352881"/>
                </a:lnTo>
                <a:lnTo>
                  <a:pt x="38546" y="355474"/>
                </a:lnTo>
                <a:lnTo>
                  <a:pt x="50207" y="365867"/>
                </a:lnTo>
                <a:lnTo>
                  <a:pt x="52105" y="311374"/>
                </a:lnTo>
                <a:lnTo>
                  <a:pt x="32715" y="311374"/>
                </a:lnTo>
                <a:lnTo>
                  <a:pt x="30934" y="306189"/>
                </a:lnTo>
                <a:lnTo>
                  <a:pt x="28990" y="295796"/>
                </a:lnTo>
                <a:lnTo>
                  <a:pt x="25103" y="282832"/>
                </a:lnTo>
                <a:lnTo>
                  <a:pt x="21216" y="264661"/>
                </a:lnTo>
                <a:lnTo>
                  <a:pt x="17329" y="251697"/>
                </a:lnTo>
                <a:lnTo>
                  <a:pt x="17329" y="241304"/>
                </a:lnTo>
                <a:lnTo>
                  <a:pt x="13442" y="230932"/>
                </a:lnTo>
                <a:lnTo>
                  <a:pt x="13442" y="220561"/>
                </a:lnTo>
                <a:lnTo>
                  <a:pt x="11499" y="207576"/>
                </a:lnTo>
                <a:lnTo>
                  <a:pt x="9717" y="197204"/>
                </a:lnTo>
                <a:lnTo>
                  <a:pt x="9717" y="166069"/>
                </a:lnTo>
                <a:lnTo>
                  <a:pt x="11499" y="155698"/>
                </a:lnTo>
                <a:lnTo>
                  <a:pt x="13442" y="142712"/>
                </a:lnTo>
                <a:lnTo>
                  <a:pt x="19273" y="119355"/>
                </a:lnTo>
                <a:lnTo>
                  <a:pt x="25103" y="106391"/>
                </a:lnTo>
                <a:lnTo>
                  <a:pt x="28990" y="93427"/>
                </a:lnTo>
                <a:lnTo>
                  <a:pt x="32715" y="85627"/>
                </a:lnTo>
                <a:lnTo>
                  <a:pt x="36602" y="77849"/>
                </a:lnTo>
                <a:lnTo>
                  <a:pt x="55402" y="77849"/>
                </a:lnTo>
                <a:lnTo>
                  <a:pt x="59763" y="0"/>
                </a:lnTo>
                <a:close/>
              </a:path>
              <a:path w="60325" h="366395">
                <a:moveTo>
                  <a:pt x="54094" y="254289"/>
                </a:moveTo>
                <a:lnTo>
                  <a:pt x="40490" y="254289"/>
                </a:lnTo>
                <a:lnTo>
                  <a:pt x="32715" y="311374"/>
                </a:lnTo>
                <a:lnTo>
                  <a:pt x="52105" y="311374"/>
                </a:lnTo>
                <a:lnTo>
                  <a:pt x="54094" y="254289"/>
                </a:lnTo>
                <a:close/>
              </a:path>
              <a:path w="60325" h="366395">
                <a:moveTo>
                  <a:pt x="55402" y="77849"/>
                </a:moveTo>
                <a:lnTo>
                  <a:pt x="38546" y="77849"/>
                </a:lnTo>
                <a:lnTo>
                  <a:pt x="40490" y="101206"/>
                </a:lnTo>
                <a:lnTo>
                  <a:pt x="54094" y="101206"/>
                </a:lnTo>
                <a:lnTo>
                  <a:pt x="55402" y="77849"/>
                </a:lnTo>
                <a:close/>
              </a:path>
            </a:pathLst>
          </a:custGeom>
          <a:solidFill>
            <a:srgbClr val="D9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93276" y="4103755"/>
            <a:ext cx="714375" cy="737235"/>
          </a:xfrm>
          <a:custGeom>
            <a:avLst/>
            <a:gdLst/>
            <a:ahLst/>
            <a:cxnLst/>
            <a:rect l="l" t="t" r="r" b="b"/>
            <a:pathLst>
              <a:path w="714375" h="737235">
                <a:moveTo>
                  <a:pt x="15386" y="0"/>
                </a:moveTo>
                <a:lnTo>
                  <a:pt x="0" y="583749"/>
                </a:lnTo>
                <a:lnTo>
                  <a:pt x="713920" y="736832"/>
                </a:lnTo>
                <a:lnTo>
                  <a:pt x="661769" y="95868"/>
                </a:lnTo>
                <a:lnTo>
                  <a:pt x="15386" y="0"/>
                </a:lnTo>
                <a:close/>
              </a:path>
            </a:pathLst>
          </a:custGeom>
          <a:solidFill>
            <a:srgbClr val="D3EB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34434" y="4072598"/>
            <a:ext cx="636905" cy="809625"/>
          </a:xfrm>
          <a:custGeom>
            <a:avLst/>
            <a:gdLst/>
            <a:ahLst/>
            <a:cxnLst/>
            <a:rect l="l" t="t" r="r" b="b"/>
            <a:pathLst>
              <a:path w="636904" h="809625">
                <a:moveTo>
                  <a:pt x="308695" y="0"/>
                </a:moveTo>
                <a:lnTo>
                  <a:pt x="0" y="661619"/>
                </a:lnTo>
                <a:lnTo>
                  <a:pt x="636827" y="809518"/>
                </a:lnTo>
                <a:lnTo>
                  <a:pt x="636827" y="207641"/>
                </a:lnTo>
                <a:lnTo>
                  <a:pt x="308695" y="0"/>
                </a:lnTo>
                <a:close/>
              </a:path>
            </a:pathLst>
          </a:custGeom>
          <a:solidFill>
            <a:srgbClr val="FFF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81806" y="2702557"/>
            <a:ext cx="1410970" cy="1593215"/>
          </a:xfrm>
          <a:custGeom>
            <a:avLst/>
            <a:gdLst/>
            <a:ahLst/>
            <a:cxnLst/>
            <a:rect l="l" t="t" r="r" b="b"/>
            <a:pathLst>
              <a:path w="1410970" h="1593214">
                <a:moveTo>
                  <a:pt x="7774" y="0"/>
                </a:moveTo>
                <a:lnTo>
                  <a:pt x="0" y="1390739"/>
                </a:lnTo>
                <a:lnTo>
                  <a:pt x="1404842" y="1593151"/>
                </a:lnTo>
                <a:lnTo>
                  <a:pt x="1410672" y="10458"/>
                </a:lnTo>
                <a:lnTo>
                  <a:pt x="7774" y="0"/>
                </a:lnTo>
                <a:close/>
              </a:path>
            </a:pathLst>
          </a:custGeom>
          <a:solidFill>
            <a:srgbClr val="69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04044" y="4669377"/>
            <a:ext cx="1675130" cy="516890"/>
          </a:xfrm>
          <a:custGeom>
            <a:avLst/>
            <a:gdLst/>
            <a:ahLst/>
            <a:cxnLst/>
            <a:rect l="l" t="t" r="r" b="b"/>
            <a:pathLst>
              <a:path w="1675129" h="516889">
                <a:moveTo>
                  <a:pt x="818060" y="0"/>
                </a:moveTo>
                <a:lnTo>
                  <a:pt x="44377" y="142669"/>
                </a:lnTo>
                <a:lnTo>
                  <a:pt x="0" y="181604"/>
                </a:lnTo>
                <a:lnTo>
                  <a:pt x="0" y="228296"/>
                </a:lnTo>
                <a:lnTo>
                  <a:pt x="1674829" y="516314"/>
                </a:lnTo>
                <a:lnTo>
                  <a:pt x="1674829" y="106348"/>
                </a:lnTo>
                <a:lnTo>
                  <a:pt x="818060" y="0"/>
                </a:lnTo>
                <a:close/>
              </a:path>
            </a:pathLst>
          </a:custGeom>
          <a:solidFill>
            <a:srgbClr val="B8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6270" y="4869131"/>
            <a:ext cx="1680845" cy="451484"/>
          </a:xfrm>
          <a:custGeom>
            <a:avLst/>
            <a:gdLst/>
            <a:ahLst/>
            <a:cxnLst/>
            <a:rect l="l" t="t" r="r" b="b"/>
            <a:pathLst>
              <a:path w="1680845" h="451485">
                <a:moveTo>
                  <a:pt x="0" y="0"/>
                </a:moveTo>
                <a:lnTo>
                  <a:pt x="0" y="153083"/>
                </a:lnTo>
                <a:lnTo>
                  <a:pt x="1680660" y="451472"/>
                </a:lnTo>
                <a:lnTo>
                  <a:pt x="1680660" y="290610"/>
                </a:lnTo>
                <a:lnTo>
                  <a:pt x="0" y="0"/>
                </a:lnTo>
                <a:close/>
              </a:path>
            </a:pathLst>
          </a:custGeom>
          <a:solidFill>
            <a:srgbClr val="8989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5709" y="4690097"/>
            <a:ext cx="835660" cy="459740"/>
          </a:xfrm>
          <a:custGeom>
            <a:avLst/>
            <a:gdLst/>
            <a:ahLst/>
            <a:cxnLst/>
            <a:rect l="l" t="t" r="r" b="b"/>
            <a:pathLst>
              <a:path w="835660" h="459739">
                <a:moveTo>
                  <a:pt x="221885" y="0"/>
                </a:moveTo>
                <a:lnTo>
                  <a:pt x="169734" y="7800"/>
                </a:lnTo>
                <a:lnTo>
                  <a:pt x="115801" y="28542"/>
                </a:lnTo>
                <a:lnTo>
                  <a:pt x="63650" y="59677"/>
                </a:lnTo>
                <a:lnTo>
                  <a:pt x="44377" y="80441"/>
                </a:lnTo>
                <a:lnTo>
                  <a:pt x="25103" y="96020"/>
                </a:lnTo>
                <a:lnTo>
                  <a:pt x="11499" y="119355"/>
                </a:lnTo>
                <a:lnTo>
                  <a:pt x="1943" y="140119"/>
                </a:lnTo>
                <a:lnTo>
                  <a:pt x="0" y="160883"/>
                </a:lnTo>
                <a:lnTo>
                  <a:pt x="1943" y="181626"/>
                </a:lnTo>
                <a:lnTo>
                  <a:pt x="34659" y="223154"/>
                </a:lnTo>
                <a:lnTo>
                  <a:pt x="100253" y="262068"/>
                </a:lnTo>
                <a:lnTo>
                  <a:pt x="146573" y="280239"/>
                </a:lnTo>
                <a:lnTo>
                  <a:pt x="198725" y="298389"/>
                </a:lnTo>
                <a:lnTo>
                  <a:pt x="258488" y="316560"/>
                </a:lnTo>
                <a:lnTo>
                  <a:pt x="384007" y="352881"/>
                </a:lnTo>
                <a:lnTo>
                  <a:pt x="449601" y="368459"/>
                </a:lnTo>
                <a:lnTo>
                  <a:pt x="515195" y="386609"/>
                </a:lnTo>
                <a:lnTo>
                  <a:pt x="576901" y="399595"/>
                </a:lnTo>
                <a:lnTo>
                  <a:pt x="636665" y="415152"/>
                </a:lnTo>
                <a:lnTo>
                  <a:pt x="690759" y="425523"/>
                </a:lnTo>
                <a:lnTo>
                  <a:pt x="739023" y="438508"/>
                </a:lnTo>
                <a:lnTo>
                  <a:pt x="777570" y="443694"/>
                </a:lnTo>
                <a:lnTo>
                  <a:pt x="808504" y="451472"/>
                </a:lnTo>
                <a:lnTo>
                  <a:pt x="827778" y="456658"/>
                </a:lnTo>
                <a:lnTo>
                  <a:pt x="835552" y="459273"/>
                </a:lnTo>
                <a:lnTo>
                  <a:pt x="835552" y="85627"/>
                </a:lnTo>
                <a:lnTo>
                  <a:pt x="827778" y="83034"/>
                </a:lnTo>
                <a:lnTo>
                  <a:pt x="808504" y="80441"/>
                </a:lnTo>
                <a:lnTo>
                  <a:pt x="779514" y="72663"/>
                </a:lnTo>
                <a:lnTo>
                  <a:pt x="740967" y="70070"/>
                </a:lnTo>
                <a:lnTo>
                  <a:pt x="696590" y="62270"/>
                </a:lnTo>
                <a:lnTo>
                  <a:pt x="646382" y="57085"/>
                </a:lnTo>
                <a:lnTo>
                  <a:pt x="594231" y="49306"/>
                </a:lnTo>
                <a:lnTo>
                  <a:pt x="540298" y="44121"/>
                </a:lnTo>
                <a:lnTo>
                  <a:pt x="484260" y="33728"/>
                </a:lnTo>
                <a:lnTo>
                  <a:pt x="432109" y="25949"/>
                </a:lnTo>
                <a:lnTo>
                  <a:pt x="380120" y="20764"/>
                </a:lnTo>
                <a:lnTo>
                  <a:pt x="297034" y="10392"/>
                </a:lnTo>
                <a:lnTo>
                  <a:pt x="270149" y="5207"/>
                </a:lnTo>
                <a:lnTo>
                  <a:pt x="250876" y="2592"/>
                </a:lnTo>
                <a:lnTo>
                  <a:pt x="245045" y="2592"/>
                </a:lnTo>
                <a:lnTo>
                  <a:pt x="221885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32013" y="2699943"/>
            <a:ext cx="685165" cy="1284605"/>
          </a:xfrm>
          <a:custGeom>
            <a:avLst/>
            <a:gdLst/>
            <a:ahLst/>
            <a:cxnLst/>
            <a:rect l="l" t="t" r="r" b="b"/>
            <a:pathLst>
              <a:path w="685164" h="1284604">
                <a:moveTo>
                  <a:pt x="634883" y="0"/>
                </a:moveTo>
                <a:lnTo>
                  <a:pt x="632940" y="1216870"/>
                </a:lnTo>
                <a:lnTo>
                  <a:pt x="44377" y="1216870"/>
                </a:lnTo>
                <a:lnTo>
                  <a:pt x="627109" y="1284413"/>
                </a:lnTo>
                <a:lnTo>
                  <a:pt x="671486" y="1237786"/>
                </a:lnTo>
                <a:lnTo>
                  <a:pt x="671717" y="1216870"/>
                </a:lnTo>
                <a:lnTo>
                  <a:pt x="632940" y="1216870"/>
                </a:lnTo>
                <a:lnTo>
                  <a:pt x="0" y="1157170"/>
                </a:lnTo>
                <a:lnTo>
                  <a:pt x="672376" y="1157170"/>
                </a:lnTo>
                <a:lnTo>
                  <a:pt x="685091" y="5229"/>
                </a:lnTo>
                <a:lnTo>
                  <a:pt x="634883" y="0"/>
                </a:lnTo>
                <a:close/>
              </a:path>
            </a:pathLst>
          </a:custGeom>
          <a:solidFill>
            <a:srgbClr val="525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7076" y="3929886"/>
            <a:ext cx="556260" cy="122555"/>
          </a:xfrm>
          <a:custGeom>
            <a:avLst/>
            <a:gdLst/>
            <a:ahLst/>
            <a:cxnLst/>
            <a:rect l="l" t="t" r="r" b="b"/>
            <a:pathLst>
              <a:path w="556260" h="122554">
                <a:moveTo>
                  <a:pt x="0" y="0"/>
                </a:moveTo>
                <a:lnTo>
                  <a:pt x="50045" y="67543"/>
                </a:lnTo>
                <a:lnTo>
                  <a:pt x="555685" y="122013"/>
                </a:lnTo>
                <a:lnTo>
                  <a:pt x="555685" y="57085"/>
                </a:lnTo>
                <a:lnTo>
                  <a:pt x="0" y="0"/>
                </a:lnTo>
                <a:close/>
              </a:path>
            </a:pathLst>
          </a:custGeom>
          <a:solidFill>
            <a:srgbClr val="525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9119" y="5310232"/>
            <a:ext cx="727710" cy="1035685"/>
          </a:xfrm>
          <a:custGeom>
            <a:avLst/>
            <a:gdLst/>
            <a:ahLst/>
            <a:cxnLst/>
            <a:rect l="l" t="t" r="r" b="b"/>
            <a:pathLst>
              <a:path w="727710" h="1035685">
                <a:moveTo>
                  <a:pt x="57819" y="0"/>
                </a:moveTo>
                <a:lnTo>
                  <a:pt x="0" y="28542"/>
                </a:lnTo>
                <a:lnTo>
                  <a:pt x="682985" y="191997"/>
                </a:lnTo>
                <a:lnTo>
                  <a:pt x="669543" y="1035265"/>
                </a:lnTo>
                <a:lnTo>
                  <a:pt x="719750" y="1035265"/>
                </a:lnTo>
                <a:lnTo>
                  <a:pt x="727362" y="145305"/>
                </a:lnTo>
                <a:lnTo>
                  <a:pt x="57819" y="0"/>
                </a:lnTo>
                <a:close/>
              </a:path>
            </a:pathLst>
          </a:custGeom>
          <a:solidFill>
            <a:srgbClr val="525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86170" y="5502230"/>
            <a:ext cx="683260" cy="156210"/>
          </a:xfrm>
          <a:custGeom>
            <a:avLst/>
            <a:gdLst/>
            <a:ahLst/>
            <a:cxnLst/>
            <a:rect l="l" t="t" r="r" b="b"/>
            <a:pathLst>
              <a:path w="683260" h="156210">
                <a:moveTo>
                  <a:pt x="55876" y="0"/>
                </a:moveTo>
                <a:lnTo>
                  <a:pt x="0" y="36320"/>
                </a:lnTo>
                <a:lnTo>
                  <a:pt x="683147" y="155676"/>
                </a:lnTo>
                <a:lnTo>
                  <a:pt x="683147" y="98591"/>
                </a:lnTo>
                <a:lnTo>
                  <a:pt x="55876" y="0"/>
                </a:lnTo>
                <a:close/>
              </a:path>
            </a:pathLst>
          </a:custGeom>
          <a:solidFill>
            <a:srgbClr val="525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20161" y="3120237"/>
            <a:ext cx="69850" cy="389890"/>
          </a:xfrm>
          <a:custGeom>
            <a:avLst/>
            <a:gdLst/>
            <a:ahLst/>
            <a:cxnLst/>
            <a:rect l="l" t="t" r="r" b="b"/>
            <a:pathLst>
              <a:path w="69850" h="389889">
                <a:moveTo>
                  <a:pt x="69480" y="0"/>
                </a:moveTo>
                <a:lnTo>
                  <a:pt x="48264" y="13072"/>
                </a:lnTo>
                <a:lnTo>
                  <a:pt x="46320" y="15687"/>
                </a:lnTo>
                <a:lnTo>
                  <a:pt x="42433" y="26145"/>
                </a:lnTo>
                <a:lnTo>
                  <a:pt x="38708" y="31157"/>
                </a:lnTo>
                <a:lnTo>
                  <a:pt x="30934" y="52073"/>
                </a:lnTo>
                <a:lnTo>
                  <a:pt x="27047" y="62314"/>
                </a:lnTo>
                <a:lnTo>
                  <a:pt x="21216" y="75387"/>
                </a:lnTo>
                <a:lnTo>
                  <a:pt x="17491" y="85627"/>
                </a:lnTo>
                <a:lnTo>
                  <a:pt x="13604" y="101315"/>
                </a:lnTo>
                <a:lnTo>
                  <a:pt x="9717" y="116784"/>
                </a:lnTo>
                <a:lnTo>
                  <a:pt x="5830" y="132472"/>
                </a:lnTo>
                <a:lnTo>
                  <a:pt x="3887" y="147941"/>
                </a:lnTo>
                <a:lnTo>
                  <a:pt x="1943" y="166243"/>
                </a:lnTo>
                <a:lnTo>
                  <a:pt x="1943" y="184328"/>
                </a:lnTo>
                <a:lnTo>
                  <a:pt x="0" y="199797"/>
                </a:lnTo>
                <a:lnTo>
                  <a:pt x="1943" y="215485"/>
                </a:lnTo>
                <a:lnTo>
                  <a:pt x="3887" y="233569"/>
                </a:lnTo>
                <a:lnTo>
                  <a:pt x="5830" y="249256"/>
                </a:lnTo>
                <a:lnTo>
                  <a:pt x="7774" y="262111"/>
                </a:lnTo>
                <a:lnTo>
                  <a:pt x="11661" y="280413"/>
                </a:lnTo>
                <a:lnTo>
                  <a:pt x="15548" y="293268"/>
                </a:lnTo>
                <a:lnTo>
                  <a:pt x="19435" y="308956"/>
                </a:lnTo>
                <a:lnTo>
                  <a:pt x="21216" y="321811"/>
                </a:lnTo>
                <a:lnTo>
                  <a:pt x="27047" y="334884"/>
                </a:lnTo>
                <a:lnTo>
                  <a:pt x="28990" y="345124"/>
                </a:lnTo>
                <a:lnTo>
                  <a:pt x="32877" y="355583"/>
                </a:lnTo>
                <a:lnTo>
                  <a:pt x="36764" y="368438"/>
                </a:lnTo>
                <a:lnTo>
                  <a:pt x="38708" y="373667"/>
                </a:lnTo>
                <a:lnTo>
                  <a:pt x="67537" y="389354"/>
                </a:lnTo>
                <a:lnTo>
                  <a:pt x="67537" y="251871"/>
                </a:lnTo>
                <a:lnTo>
                  <a:pt x="38708" y="251871"/>
                </a:lnTo>
                <a:lnTo>
                  <a:pt x="30934" y="241413"/>
                </a:lnTo>
                <a:lnTo>
                  <a:pt x="28990" y="228340"/>
                </a:lnTo>
                <a:lnTo>
                  <a:pt x="27047" y="212870"/>
                </a:lnTo>
                <a:lnTo>
                  <a:pt x="27047" y="163629"/>
                </a:lnTo>
                <a:lnTo>
                  <a:pt x="28990" y="155785"/>
                </a:lnTo>
                <a:lnTo>
                  <a:pt x="30934" y="137701"/>
                </a:lnTo>
                <a:lnTo>
                  <a:pt x="38708" y="124628"/>
                </a:lnTo>
                <a:lnTo>
                  <a:pt x="46320" y="116784"/>
                </a:lnTo>
                <a:lnTo>
                  <a:pt x="67620" y="116784"/>
                </a:lnTo>
                <a:lnTo>
                  <a:pt x="69480" y="0"/>
                </a:lnTo>
                <a:close/>
              </a:path>
              <a:path w="69850" h="389889">
                <a:moveTo>
                  <a:pt x="67620" y="116784"/>
                </a:moveTo>
                <a:lnTo>
                  <a:pt x="56038" y="116784"/>
                </a:lnTo>
                <a:lnTo>
                  <a:pt x="63812" y="119399"/>
                </a:lnTo>
                <a:lnTo>
                  <a:pt x="67537" y="122013"/>
                </a:lnTo>
                <a:lnTo>
                  <a:pt x="67620" y="116784"/>
                </a:lnTo>
                <a:close/>
              </a:path>
            </a:pathLst>
          </a:custGeom>
          <a:solidFill>
            <a:srgbClr val="95A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33766" y="3133310"/>
            <a:ext cx="55880" cy="366395"/>
          </a:xfrm>
          <a:custGeom>
            <a:avLst/>
            <a:gdLst/>
            <a:ahLst/>
            <a:cxnLst/>
            <a:rect l="l" t="t" r="r" b="b"/>
            <a:pathLst>
              <a:path w="55880" h="366395">
                <a:moveTo>
                  <a:pt x="55876" y="0"/>
                </a:moveTo>
                <a:lnTo>
                  <a:pt x="40490" y="23313"/>
                </a:lnTo>
                <a:lnTo>
                  <a:pt x="34659" y="31157"/>
                </a:lnTo>
                <a:lnTo>
                  <a:pt x="28828" y="44012"/>
                </a:lnTo>
                <a:lnTo>
                  <a:pt x="25103" y="59699"/>
                </a:lnTo>
                <a:lnTo>
                  <a:pt x="17329" y="72554"/>
                </a:lnTo>
                <a:lnTo>
                  <a:pt x="13442" y="93471"/>
                </a:lnTo>
                <a:lnTo>
                  <a:pt x="7612" y="101097"/>
                </a:lnTo>
                <a:lnTo>
                  <a:pt x="7612" y="114170"/>
                </a:lnTo>
                <a:lnTo>
                  <a:pt x="3887" y="122013"/>
                </a:lnTo>
                <a:lnTo>
                  <a:pt x="3887" y="132254"/>
                </a:lnTo>
                <a:lnTo>
                  <a:pt x="0" y="150556"/>
                </a:lnTo>
                <a:lnTo>
                  <a:pt x="0" y="202412"/>
                </a:lnTo>
                <a:lnTo>
                  <a:pt x="3887" y="238798"/>
                </a:lnTo>
                <a:lnTo>
                  <a:pt x="7612" y="254268"/>
                </a:lnTo>
                <a:lnTo>
                  <a:pt x="13442" y="272352"/>
                </a:lnTo>
                <a:lnTo>
                  <a:pt x="15386" y="285425"/>
                </a:lnTo>
                <a:lnTo>
                  <a:pt x="19273" y="300894"/>
                </a:lnTo>
                <a:lnTo>
                  <a:pt x="23160" y="313967"/>
                </a:lnTo>
                <a:lnTo>
                  <a:pt x="27047" y="329437"/>
                </a:lnTo>
                <a:lnTo>
                  <a:pt x="28828" y="337281"/>
                </a:lnTo>
                <a:lnTo>
                  <a:pt x="34659" y="352968"/>
                </a:lnTo>
                <a:lnTo>
                  <a:pt x="34659" y="355365"/>
                </a:lnTo>
                <a:lnTo>
                  <a:pt x="50207" y="365823"/>
                </a:lnTo>
                <a:lnTo>
                  <a:pt x="51119" y="308738"/>
                </a:lnTo>
                <a:lnTo>
                  <a:pt x="32715" y="308738"/>
                </a:lnTo>
                <a:lnTo>
                  <a:pt x="28828" y="303509"/>
                </a:lnTo>
                <a:lnTo>
                  <a:pt x="27047" y="295883"/>
                </a:lnTo>
                <a:lnTo>
                  <a:pt x="23160" y="280196"/>
                </a:lnTo>
                <a:lnTo>
                  <a:pt x="19273" y="264726"/>
                </a:lnTo>
                <a:lnTo>
                  <a:pt x="17329" y="251653"/>
                </a:lnTo>
                <a:lnTo>
                  <a:pt x="15386" y="241195"/>
                </a:lnTo>
                <a:lnTo>
                  <a:pt x="13442" y="230954"/>
                </a:lnTo>
                <a:lnTo>
                  <a:pt x="11499" y="220496"/>
                </a:lnTo>
                <a:lnTo>
                  <a:pt x="9555" y="207641"/>
                </a:lnTo>
                <a:lnTo>
                  <a:pt x="7612" y="197183"/>
                </a:lnTo>
                <a:lnTo>
                  <a:pt x="7612" y="186724"/>
                </a:lnTo>
                <a:lnTo>
                  <a:pt x="9555" y="176484"/>
                </a:lnTo>
                <a:lnTo>
                  <a:pt x="9555" y="153170"/>
                </a:lnTo>
                <a:lnTo>
                  <a:pt x="11499" y="142712"/>
                </a:lnTo>
                <a:lnTo>
                  <a:pt x="13442" y="134868"/>
                </a:lnTo>
                <a:lnTo>
                  <a:pt x="17329" y="116784"/>
                </a:lnTo>
                <a:lnTo>
                  <a:pt x="21216" y="103711"/>
                </a:lnTo>
                <a:lnTo>
                  <a:pt x="25103" y="90856"/>
                </a:lnTo>
                <a:lnTo>
                  <a:pt x="28828" y="85627"/>
                </a:lnTo>
                <a:lnTo>
                  <a:pt x="32715" y="77783"/>
                </a:lnTo>
                <a:lnTo>
                  <a:pt x="52885" y="77783"/>
                </a:lnTo>
                <a:lnTo>
                  <a:pt x="55876" y="0"/>
                </a:lnTo>
                <a:close/>
              </a:path>
              <a:path w="55880" h="366395">
                <a:moveTo>
                  <a:pt x="51989" y="254268"/>
                </a:moveTo>
                <a:lnTo>
                  <a:pt x="38546" y="254268"/>
                </a:lnTo>
                <a:lnTo>
                  <a:pt x="32715" y="308738"/>
                </a:lnTo>
                <a:lnTo>
                  <a:pt x="51119" y="308738"/>
                </a:lnTo>
                <a:lnTo>
                  <a:pt x="51989" y="254268"/>
                </a:lnTo>
                <a:close/>
              </a:path>
              <a:path w="55880" h="366395">
                <a:moveTo>
                  <a:pt x="52885" y="77783"/>
                </a:moveTo>
                <a:lnTo>
                  <a:pt x="34659" y="77783"/>
                </a:lnTo>
                <a:lnTo>
                  <a:pt x="38546" y="101097"/>
                </a:lnTo>
                <a:lnTo>
                  <a:pt x="51989" y="101097"/>
                </a:lnTo>
                <a:lnTo>
                  <a:pt x="52885" y="77783"/>
                </a:lnTo>
                <a:close/>
              </a:path>
            </a:pathLst>
          </a:custGeom>
          <a:solidFill>
            <a:srgbClr val="D9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79065" y="3154008"/>
            <a:ext cx="69850" cy="387350"/>
          </a:xfrm>
          <a:custGeom>
            <a:avLst/>
            <a:gdLst/>
            <a:ahLst/>
            <a:cxnLst/>
            <a:rect l="l" t="t" r="r" b="b"/>
            <a:pathLst>
              <a:path w="69850" h="387350">
                <a:moveTo>
                  <a:pt x="69480" y="0"/>
                </a:moveTo>
                <a:lnTo>
                  <a:pt x="48264" y="10458"/>
                </a:lnTo>
                <a:lnTo>
                  <a:pt x="46320" y="13072"/>
                </a:lnTo>
                <a:lnTo>
                  <a:pt x="40651" y="23313"/>
                </a:lnTo>
                <a:lnTo>
                  <a:pt x="36764" y="28542"/>
                </a:lnTo>
                <a:lnTo>
                  <a:pt x="32877" y="41615"/>
                </a:lnTo>
                <a:lnTo>
                  <a:pt x="28990" y="49459"/>
                </a:lnTo>
                <a:lnTo>
                  <a:pt x="25103" y="62314"/>
                </a:lnTo>
                <a:lnTo>
                  <a:pt x="19435" y="72772"/>
                </a:lnTo>
                <a:lnTo>
                  <a:pt x="15548" y="85627"/>
                </a:lnTo>
                <a:lnTo>
                  <a:pt x="11661" y="98700"/>
                </a:lnTo>
                <a:lnTo>
                  <a:pt x="9717" y="116784"/>
                </a:lnTo>
                <a:lnTo>
                  <a:pt x="5830" y="129857"/>
                </a:lnTo>
                <a:lnTo>
                  <a:pt x="1943" y="145327"/>
                </a:lnTo>
                <a:lnTo>
                  <a:pt x="1943" y="181713"/>
                </a:lnTo>
                <a:lnTo>
                  <a:pt x="0" y="197183"/>
                </a:lnTo>
                <a:lnTo>
                  <a:pt x="1943" y="212870"/>
                </a:lnTo>
                <a:lnTo>
                  <a:pt x="1943" y="228340"/>
                </a:lnTo>
                <a:lnTo>
                  <a:pt x="5830" y="246642"/>
                </a:lnTo>
                <a:lnTo>
                  <a:pt x="7774" y="259497"/>
                </a:lnTo>
                <a:lnTo>
                  <a:pt x="11661" y="275184"/>
                </a:lnTo>
                <a:lnTo>
                  <a:pt x="19435" y="306123"/>
                </a:lnTo>
                <a:lnTo>
                  <a:pt x="21216" y="319196"/>
                </a:lnTo>
                <a:lnTo>
                  <a:pt x="25103" y="332269"/>
                </a:lnTo>
                <a:lnTo>
                  <a:pt x="28990" y="339895"/>
                </a:lnTo>
                <a:lnTo>
                  <a:pt x="32877" y="352968"/>
                </a:lnTo>
                <a:lnTo>
                  <a:pt x="36764" y="363209"/>
                </a:lnTo>
                <a:lnTo>
                  <a:pt x="38708" y="368438"/>
                </a:lnTo>
                <a:lnTo>
                  <a:pt x="67537" y="386740"/>
                </a:lnTo>
                <a:lnTo>
                  <a:pt x="67537" y="249038"/>
                </a:lnTo>
                <a:lnTo>
                  <a:pt x="46320" y="249038"/>
                </a:lnTo>
                <a:lnTo>
                  <a:pt x="38708" y="246642"/>
                </a:lnTo>
                <a:lnTo>
                  <a:pt x="30934" y="238798"/>
                </a:lnTo>
                <a:lnTo>
                  <a:pt x="28990" y="228340"/>
                </a:lnTo>
                <a:lnTo>
                  <a:pt x="27047" y="210255"/>
                </a:lnTo>
                <a:lnTo>
                  <a:pt x="27047" y="161014"/>
                </a:lnTo>
                <a:lnTo>
                  <a:pt x="28990" y="153170"/>
                </a:lnTo>
                <a:lnTo>
                  <a:pt x="30934" y="135086"/>
                </a:lnTo>
                <a:lnTo>
                  <a:pt x="38708" y="122013"/>
                </a:lnTo>
                <a:lnTo>
                  <a:pt x="46320" y="114170"/>
                </a:lnTo>
                <a:lnTo>
                  <a:pt x="67580" y="114170"/>
                </a:lnTo>
                <a:lnTo>
                  <a:pt x="69480" y="0"/>
                </a:lnTo>
                <a:close/>
              </a:path>
              <a:path w="69850" h="387350">
                <a:moveTo>
                  <a:pt x="67537" y="246642"/>
                </a:moveTo>
                <a:lnTo>
                  <a:pt x="63812" y="246642"/>
                </a:lnTo>
                <a:lnTo>
                  <a:pt x="56038" y="249038"/>
                </a:lnTo>
                <a:lnTo>
                  <a:pt x="67537" y="249038"/>
                </a:lnTo>
                <a:lnTo>
                  <a:pt x="67537" y="246642"/>
                </a:lnTo>
                <a:close/>
              </a:path>
              <a:path w="69850" h="387350">
                <a:moveTo>
                  <a:pt x="67580" y="114170"/>
                </a:moveTo>
                <a:lnTo>
                  <a:pt x="56038" y="114170"/>
                </a:lnTo>
                <a:lnTo>
                  <a:pt x="63812" y="116784"/>
                </a:lnTo>
                <a:lnTo>
                  <a:pt x="67537" y="116784"/>
                </a:lnTo>
                <a:lnTo>
                  <a:pt x="67580" y="114170"/>
                </a:lnTo>
                <a:close/>
              </a:path>
            </a:pathLst>
          </a:custGeom>
          <a:solidFill>
            <a:srgbClr val="95A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90726" y="3164467"/>
            <a:ext cx="58419" cy="366395"/>
          </a:xfrm>
          <a:custGeom>
            <a:avLst/>
            <a:gdLst/>
            <a:ahLst/>
            <a:cxnLst/>
            <a:rect l="l" t="t" r="r" b="b"/>
            <a:pathLst>
              <a:path w="58420" h="366395">
                <a:moveTo>
                  <a:pt x="57819" y="0"/>
                </a:moveTo>
                <a:lnTo>
                  <a:pt x="34659" y="31157"/>
                </a:lnTo>
                <a:lnTo>
                  <a:pt x="28990" y="41397"/>
                </a:lnTo>
                <a:lnTo>
                  <a:pt x="25103" y="59699"/>
                </a:lnTo>
                <a:lnTo>
                  <a:pt x="19273" y="72554"/>
                </a:lnTo>
                <a:lnTo>
                  <a:pt x="13442" y="93471"/>
                </a:lnTo>
                <a:lnTo>
                  <a:pt x="11499" y="101097"/>
                </a:lnTo>
                <a:lnTo>
                  <a:pt x="7774" y="111555"/>
                </a:lnTo>
                <a:lnTo>
                  <a:pt x="5830" y="122013"/>
                </a:lnTo>
                <a:lnTo>
                  <a:pt x="5830" y="132254"/>
                </a:lnTo>
                <a:lnTo>
                  <a:pt x="1943" y="150556"/>
                </a:lnTo>
                <a:lnTo>
                  <a:pt x="0" y="168640"/>
                </a:lnTo>
                <a:lnTo>
                  <a:pt x="0" y="184110"/>
                </a:lnTo>
                <a:lnTo>
                  <a:pt x="1943" y="202412"/>
                </a:lnTo>
                <a:lnTo>
                  <a:pt x="1943" y="217881"/>
                </a:lnTo>
                <a:lnTo>
                  <a:pt x="3887" y="236183"/>
                </a:lnTo>
                <a:lnTo>
                  <a:pt x="7774" y="251653"/>
                </a:lnTo>
                <a:lnTo>
                  <a:pt x="11499" y="269737"/>
                </a:lnTo>
                <a:lnTo>
                  <a:pt x="17329" y="282810"/>
                </a:lnTo>
                <a:lnTo>
                  <a:pt x="21216" y="300894"/>
                </a:lnTo>
                <a:lnTo>
                  <a:pt x="25103" y="313967"/>
                </a:lnTo>
                <a:lnTo>
                  <a:pt x="28990" y="329437"/>
                </a:lnTo>
                <a:lnTo>
                  <a:pt x="30934" y="337281"/>
                </a:lnTo>
                <a:lnTo>
                  <a:pt x="34659" y="347739"/>
                </a:lnTo>
                <a:lnTo>
                  <a:pt x="34659" y="352750"/>
                </a:lnTo>
                <a:lnTo>
                  <a:pt x="36602" y="357979"/>
                </a:lnTo>
                <a:lnTo>
                  <a:pt x="50207" y="365823"/>
                </a:lnTo>
                <a:lnTo>
                  <a:pt x="51226" y="308738"/>
                </a:lnTo>
                <a:lnTo>
                  <a:pt x="34659" y="308738"/>
                </a:lnTo>
                <a:lnTo>
                  <a:pt x="30934" y="303509"/>
                </a:lnTo>
                <a:lnTo>
                  <a:pt x="28990" y="295665"/>
                </a:lnTo>
                <a:lnTo>
                  <a:pt x="21216" y="264726"/>
                </a:lnTo>
                <a:lnTo>
                  <a:pt x="17329" y="254268"/>
                </a:lnTo>
                <a:lnTo>
                  <a:pt x="17329" y="241195"/>
                </a:lnTo>
                <a:lnTo>
                  <a:pt x="13442" y="230954"/>
                </a:lnTo>
                <a:lnTo>
                  <a:pt x="11499" y="220496"/>
                </a:lnTo>
                <a:lnTo>
                  <a:pt x="11499" y="207641"/>
                </a:lnTo>
                <a:lnTo>
                  <a:pt x="9555" y="197183"/>
                </a:lnTo>
                <a:lnTo>
                  <a:pt x="9555" y="186724"/>
                </a:lnTo>
                <a:lnTo>
                  <a:pt x="11499" y="176484"/>
                </a:lnTo>
                <a:lnTo>
                  <a:pt x="11499" y="145327"/>
                </a:lnTo>
                <a:lnTo>
                  <a:pt x="13442" y="134868"/>
                </a:lnTo>
                <a:lnTo>
                  <a:pt x="17329" y="119399"/>
                </a:lnTo>
                <a:lnTo>
                  <a:pt x="23160" y="106326"/>
                </a:lnTo>
                <a:lnTo>
                  <a:pt x="27047" y="93471"/>
                </a:lnTo>
                <a:lnTo>
                  <a:pt x="30934" y="85627"/>
                </a:lnTo>
                <a:lnTo>
                  <a:pt x="34659" y="80398"/>
                </a:lnTo>
                <a:lnTo>
                  <a:pt x="53311" y="80398"/>
                </a:lnTo>
                <a:lnTo>
                  <a:pt x="57819" y="0"/>
                </a:lnTo>
                <a:close/>
              </a:path>
              <a:path w="58420" h="366395">
                <a:moveTo>
                  <a:pt x="52151" y="256882"/>
                </a:moveTo>
                <a:lnTo>
                  <a:pt x="38546" y="256882"/>
                </a:lnTo>
                <a:lnTo>
                  <a:pt x="34659" y="308738"/>
                </a:lnTo>
                <a:lnTo>
                  <a:pt x="51226" y="308738"/>
                </a:lnTo>
                <a:lnTo>
                  <a:pt x="52151" y="256882"/>
                </a:lnTo>
                <a:close/>
              </a:path>
              <a:path w="58420" h="366395">
                <a:moveTo>
                  <a:pt x="53311" y="80398"/>
                </a:moveTo>
                <a:lnTo>
                  <a:pt x="36602" y="80398"/>
                </a:lnTo>
                <a:lnTo>
                  <a:pt x="38546" y="101097"/>
                </a:lnTo>
                <a:lnTo>
                  <a:pt x="52151" y="101097"/>
                </a:lnTo>
                <a:lnTo>
                  <a:pt x="53311" y="80398"/>
                </a:lnTo>
                <a:close/>
              </a:path>
            </a:pathLst>
          </a:custGeom>
          <a:solidFill>
            <a:srgbClr val="D9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55651" y="5613807"/>
            <a:ext cx="69850" cy="386715"/>
          </a:xfrm>
          <a:custGeom>
            <a:avLst/>
            <a:gdLst/>
            <a:ahLst/>
            <a:cxnLst/>
            <a:rect l="l" t="t" r="r" b="b"/>
            <a:pathLst>
              <a:path w="69850" h="386714">
                <a:moveTo>
                  <a:pt x="69480" y="0"/>
                </a:moveTo>
                <a:lnTo>
                  <a:pt x="48264" y="12963"/>
                </a:lnTo>
                <a:lnTo>
                  <a:pt x="44377" y="12963"/>
                </a:lnTo>
                <a:lnTo>
                  <a:pt x="38546" y="25949"/>
                </a:lnTo>
                <a:lnTo>
                  <a:pt x="34659" y="31135"/>
                </a:lnTo>
                <a:lnTo>
                  <a:pt x="30934" y="38913"/>
                </a:lnTo>
                <a:lnTo>
                  <a:pt x="27047" y="49284"/>
                </a:lnTo>
                <a:lnTo>
                  <a:pt x="25103" y="59677"/>
                </a:lnTo>
                <a:lnTo>
                  <a:pt x="19273" y="72641"/>
                </a:lnTo>
                <a:lnTo>
                  <a:pt x="15386" y="83034"/>
                </a:lnTo>
                <a:lnTo>
                  <a:pt x="11499" y="95998"/>
                </a:lnTo>
                <a:lnTo>
                  <a:pt x="7774" y="114170"/>
                </a:lnTo>
                <a:lnTo>
                  <a:pt x="3887" y="127134"/>
                </a:lnTo>
                <a:lnTo>
                  <a:pt x="1943" y="142712"/>
                </a:lnTo>
                <a:lnTo>
                  <a:pt x="0" y="160862"/>
                </a:lnTo>
                <a:lnTo>
                  <a:pt x="0" y="225725"/>
                </a:lnTo>
                <a:lnTo>
                  <a:pt x="3887" y="243896"/>
                </a:lnTo>
                <a:lnTo>
                  <a:pt x="5830" y="259453"/>
                </a:lnTo>
                <a:lnTo>
                  <a:pt x="7774" y="277625"/>
                </a:lnTo>
                <a:lnTo>
                  <a:pt x="11499" y="290588"/>
                </a:lnTo>
                <a:lnTo>
                  <a:pt x="17329" y="308760"/>
                </a:lnTo>
                <a:lnTo>
                  <a:pt x="19273" y="319131"/>
                </a:lnTo>
                <a:lnTo>
                  <a:pt x="21216" y="332117"/>
                </a:lnTo>
                <a:lnTo>
                  <a:pt x="28990" y="352859"/>
                </a:lnTo>
                <a:lnTo>
                  <a:pt x="32715" y="365845"/>
                </a:lnTo>
                <a:lnTo>
                  <a:pt x="34659" y="371030"/>
                </a:lnTo>
                <a:lnTo>
                  <a:pt x="65593" y="386609"/>
                </a:lnTo>
                <a:lnTo>
                  <a:pt x="65593" y="249082"/>
                </a:lnTo>
                <a:lnTo>
                  <a:pt x="34659" y="249082"/>
                </a:lnTo>
                <a:lnTo>
                  <a:pt x="28990" y="238711"/>
                </a:lnTo>
                <a:lnTo>
                  <a:pt x="25103" y="225725"/>
                </a:lnTo>
                <a:lnTo>
                  <a:pt x="25103" y="153083"/>
                </a:lnTo>
                <a:lnTo>
                  <a:pt x="28990" y="134912"/>
                </a:lnTo>
                <a:lnTo>
                  <a:pt x="34659" y="121948"/>
                </a:lnTo>
                <a:lnTo>
                  <a:pt x="44377" y="114170"/>
                </a:lnTo>
                <a:lnTo>
                  <a:pt x="65762" y="114170"/>
                </a:lnTo>
                <a:lnTo>
                  <a:pt x="69480" y="0"/>
                </a:lnTo>
                <a:close/>
              </a:path>
              <a:path w="69850" h="386714">
                <a:moveTo>
                  <a:pt x="65762" y="114170"/>
                </a:moveTo>
                <a:lnTo>
                  <a:pt x="53932" y="114170"/>
                </a:lnTo>
                <a:lnTo>
                  <a:pt x="61706" y="116762"/>
                </a:lnTo>
                <a:lnTo>
                  <a:pt x="65593" y="119355"/>
                </a:lnTo>
                <a:lnTo>
                  <a:pt x="65762" y="114170"/>
                </a:lnTo>
                <a:close/>
              </a:path>
            </a:pathLst>
          </a:custGeom>
          <a:solidFill>
            <a:srgbClr val="95A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65206" y="5626771"/>
            <a:ext cx="60325" cy="366395"/>
          </a:xfrm>
          <a:custGeom>
            <a:avLst/>
            <a:gdLst/>
            <a:ahLst/>
            <a:cxnLst/>
            <a:rect l="l" t="t" r="r" b="b"/>
            <a:pathLst>
              <a:path w="60325" h="366395">
                <a:moveTo>
                  <a:pt x="59925" y="0"/>
                </a:moveTo>
                <a:lnTo>
                  <a:pt x="42595" y="20764"/>
                </a:lnTo>
                <a:lnTo>
                  <a:pt x="40651" y="23356"/>
                </a:lnTo>
                <a:lnTo>
                  <a:pt x="38708" y="31135"/>
                </a:lnTo>
                <a:lnTo>
                  <a:pt x="32877" y="41528"/>
                </a:lnTo>
                <a:lnTo>
                  <a:pt x="27047" y="57085"/>
                </a:lnTo>
                <a:lnTo>
                  <a:pt x="21378" y="70070"/>
                </a:lnTo>
                <a:lnTo>
                  <a:pt x="13604" y="90813"/>
                </a:lnTo>
                <a:lnTo>
                  <a:pt x="11661" y="101206"/>
                </a:lnTo>
                <a:lnTo>
                  <a:pt x="7774" y="111577"/>
                </a:lnTo>
                <a:lnTo>
                  <a:pt x="5830" y="119355"/>
                </a:lnTo>
                <a:lnTo>
                  <a:pt x="5830" y="129748"/>
                </a:lnTo>
                <a:lnTo>
                  <a:pt x="1943" y="147898"/>
                </a:lnTo>
                <a:lnTo>
                  <a:pt x="0" y="166069"/>
                </a:lnTo>
                <a:lnTo>
                  <a:pt x="0" y="181626"/>
                </a:lnTo>
                <a:lnTo>
                  <a:pt x="3887" y="217947"/>
                </a:lnTo>
                <a:lnTo>
                  <a:pt x="15548" y="264661"/>
                </a:lnTo>
                <a:lnTo>
                  <a:pt x="17491" y="280217"/>
                </a:lnTo>
                <a:lnTo>
                  <a:pt x="21378" y="295796"/>
                </a:lnTo>
                <a:lnTo>
                  <a:pt x="25103" y="311374"/>
                </a:lnTo>
                <a:lnTo>
                  <a:pt x="28990" y="324338"/>
                </a:lnTo>
                <a:lnTo>
                  <a:pt x="32877" y="334710"/>
                </a:lnTo>
                <a:lnTo>
                  <a:pt x="34821" y="345103"/>
                </a:lnTo>
                <a:lnTo>
                  <a:pt x="36764" y="350288"/>
                </a:lnTo>
                <a:lnTo>
                  <a:pt x="38708" y="352881"/>
                </a:lnTo>
                <a:lnTo>
                  <a:pt x="50207" y="365845"/>
                </a:lnTo>
                <a:lnTo>
                  <a:pt x="52287" y="306167"/>
                </a:lnTo>
                <a:lnTo>
                  <a:pt x="34821" y="306167"/>
                </a:lnTo>
                <a:lnTo>
                  <a:pt x="32877" y="300981"/>
                </a:lnTo>
                <a:lnTo>
                  <a:pt x="21378" y="262068"/>
                </a:lnTo>
                <a:lnTo>
                  <a:pt x="11661" y="204983"/>
                </a:lnTo>
                <a:lnTo>
                  <a:pt x="11661" y="153083"/>
                </a:lnTo>
                <a:lnTo>
                  <a:pt x="15548" y="132341"/>
                </a:lnTo>
                <a:lnTo>
                  <a:pt x="19435" y="116762"/>
                </a:lnTo>
                <a:lnTo>
                  <a:pt x="25103" y="101206"/>
                </a:lnTo>
                <a:lnTo>
                  <a:pt x="28990" y="88220"/>
                </a:lnTo>
                <a:lnTo>
                  <a:pt x="32877" y="80441"/>
                </a:lnTo>
                <a:lnTo>
                  <a:pt x="34821" y="75256"/>
                </a:lnTo>
                <a:lnTo>
                  <a:pt x="55589" y="75256"/>
                </a:lnTo>
                <a:lnTo>
                  <a:pt x="59925" y="0"/>
                </a:lnTo>
                <a:close/>
              </a:path>
              <a:path w="60325" h="366395">
                <a:moveTo>
                  <a:pt x="54094" y="254289"/>
                </a:moveTo>
                <a:lnTo>
                  <a:pt x="40651" y="254289"/>
                </a:lnTo>
                <a:lnTo>
                  <a:pt x="34821" y="306167"/>
                </a:lnTo>
                <a:lnTo>
                  <a:pt x="52287" y="306167"/>
                </a:lnTo>
                <a:lnTo>
                  <a:pt x="54094" y="254289"/>
                </a:lnTo>
                <a:close/>
              </a:path>
              <a:path w="60325" h="366395">
                <a:moveTo>
                  <a:pt x="55589" y="75256"/>
                </a:moveTo>
                <a:lnTo>
                  <a:pt x="38708" y="75256"/>
                </a:lnTo>
                <a:lnTo>
                  <a:pt x="40651" y="101206"/>
                </a:lnTo>
                <a:lnTo>
                  <a:pt x="54094" y="101206"/>
                </a:lnTo>
                <a:lnTo>
                  <a:pt x="55589" y="75256"/>
                </a:lnTo>
                <a:close/>
              </a:path>
            </a:pathLst>
          </a:custGeom>
          <a:solidFill>
            <a:srgbClr val="D9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9279" y="2573621"/>
            <a:ext cx="1983622" cy="419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7788" y="5958888"/>
            <a:ext cx="2807970" cy="848994"/>
          </a:xfrm>
          <a:custGeom>
            <a:avLst/>
            <a:gdLst/>
            <a:ahLst/>
            <a:cxnLst/>
            <a:rect l="l" t="t" r="r" b="b"/>
            <a:pathLst>
              <a:path w="2807970" h="848995">
                <a:moveTo>
                  <a:pt x="0" y="0"/>
                </a:moveTo>
                <a:lnTo>
                  <a:pt x="1246509" y="801755"/>
                </a:lnTo>
                <a:lnTo>
                  <a:pt x="2794038" y="848457"/>
                </a:lnTo>
                <a:lnTo>
                  <a:pt x="2807643" y="2592"/>
                </a:lnTo>
                <a:lnTo>
                  <a:pt x="0" y="0"/>
                </a:lnTo>
                <a:close/>
              </a:path>
            </a:pathLst>
          </a:custGeom>
          <a:solidFill>
            <a:srgbClr val="C8D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33895" y="4334710"/>
            <a:ext cx="1175385" cy="1523365"/>
          </a:xfrm>
          <a:custGeom>
            <a:avLst/>
            <a:gdLst/>
            <a:ahLst/>
            <a:cxnLst/>
            <a:rect l="l" t="t" r="r" b="b"/>
            <a:pathLst>
              <a:path w="1175385" h="1523364">
                <a:moveTo>
                  <a:pt x="823891" y="49241"/>
                </a:moveTo>
                <a:lnTo>
                  <a:pt x="794900" y="163411"/>
                </a:lnTo>
                <a:lnTo>
                  <a:pt x="735136" y="210038"/>
                </a:lnTo>
                <a:lnTo>
                  <a:pt x="671486" y="357979"/>
                </a:lnTo>
                <a:lnTo>
                  <a:pt x="671486" y="409879"/>
                </a:lnTo>
                <a:lnTo>
                  <a:pt x="729306" y="620048"/>
                </a:lnTo>
                <a:lnTo>
                  <a:pt x="729306" y="622640"/>
                </a:lnTo>
                <a:lnTo>
                  <a:pt x="725419" y="630419"/>
                </a:lnTo>
                <a:lnTo>
                  <a:pt x="719750" y="645997"/>
                </a:lnTo>
                <a:lnTo>
                  <a:pt x="711976" y="664169"/>
                </a:lnTo>
                <a:lnTo>
                  <a:pt x="706146" y="671947"/>
                </a:lnTo>
                <a:lnTo>
                  <a:pt x="700477" y="682318"/>
                </a:lnTo>
                <a:lnTo>
                  <a:pt x="694646" y="692689"/>
                </a:lnTo>
                <a:lnTo>
                  <a:pt x="686872" y="705675"/>
                </a:lnTo>
                <a:lnTo>
                  <a:pt x="677317" y="716046"/>
                </a:lnTo>
                <a:lnTo>
                  <a:pt x="667599" y="729032"/>
                </a:lnTo>
                <a:lnTo>
                  <a:pt x="655938" y="739403"/>
                </a:lnTo>
                <a:lnTo>
                  <a:pt x="646382" y="754982"/>
                </a:lnTo>
                <a:lnTo>
                  <a:pt x="630996" y="765353"/>
                </a:lnTo>
                <a:lnTo>
                  <a:pt x="617391" y="775724"/>
                </a:lnTo>
                <a:lnTo>
                  <a:pt x="602005" y="788710"/>
                </a:lnTo>
                <a:lnTo>
                  <a:pt x="549854" y="819845"/>
                </a:lnTo>
                <a:lnTo>
                  <a:pt x="511308" y="840588"/>
                </a:lnTo>
                <a:lnTo>
                  <a:pt x="490091" y="848388"/>
                </a:lnTo>
                <a:lnTo>
                  <a:pt x="470818" y="858759"/>
                </a:lnTo>
                <a:lnTo>
                  <a:pt x="449601" y="866537"/>
                </a:lnTo>
                <a:lnTo>
                  <a:pt x="428384" y="876930"/>
                </a:lnTo>
                <a:lnTo>
                  <a:pt x="385788" y="892487"/>
                </a:lnTo>
                <a:lnTo>
                  <a:pt x="366515" y="900265"/>
                </a:lnTo>
                <a:lnTo>
                  <a:pt x="345298" y="910658"/>
                </a:lnTo>
                <a:lnTo>
                  <a:pt x="324082" y="915844"/>
                </a:lnTo>
                <a:lnTo>
                  <a:pt x="285535" y="926215"/>
                </a:lnTo>
                <a:lnTo>
                  <a:pt x="268205" y="933994"/>
                </a:lnTo>
                <a:lnTo>
                  <a:pt x="250714" y="936608"/>
                </a:lnTo>
                <a:lnTo>
                  <a:pt x="237271" y="941794"/>
                </a:lnTo>
                <a:lnTo>
                  <a:pt x="219941" y="946979"/>
                </a:lnTo>
                <a:lnTo>
                  <a:pt x="208280" y="952165"/>
                </a:lnTo>
                <a:lnTo>
                  <a:pt x="192894" y="952165"/>
                </a:lnTo>
                <a:lnTo>
                  <a:pt x="183176" y="954758"/>
                </a:lnTo>
                <a:lnTo>
                  <a:pt x="171677" y="957350"/>
                </a:lnTo>
                <a:lnTo>
                  <a:pt x="161960" y="959943"/>
                </a:lnTo>
                <a:lnTo>
                  <a:pt x="146573" y="965129"/>
                </a:lnTo>
                <a:lnTo>
                  <a:pt x="129244" y="965129"/>
                </a:lnTo>
                <a:lnTo>
                  <a:pt x="119526" y="967743"/>
                </a:lnTo>
                <a:lnTo>
                  <a:pt x="108027" y="970336"/>
                </a:lnTo>
                <a:lnTo>
                  <a:pt x="88754" y="975522"/>
                </a:lnTo>
                <a:lnTo>
                  <a:pt x="80980" y="978115"/>
                </a:lnTo>
                <a:lnTo>
                  <a:pt x="75149" y="980707"/>
                </a:lnTo>
                <a:lnTo>
                  <a:pt x="42433" y="1050756"/>
                </a:lnTo>
                <a:lnTo>
                  <a:pt x="0" y="1284282"/>
                </a:lnTo>
                <a:lnTo>
                  <a:pt x="0" y="1522993"/>
                </a:lnTo>
                <a:lnTo>
                  <a:pt x="106083" y="1494451"/>
                </a:lnTo>
                <a:lnTo>
                  <a:pt x="108027" y="1491858"/>
                </a:lnTo>
                <a:lnTo>
                  <a:pt x="115639" y="1486673"/>
                </a:lnTo>
                <a:lnTo>
                  <a:pt x="129244" y="1476280"/>
                </a:lnTo>
                <a:lnTo>
                  <a:pt x="148517" y="1468501"/>
                </a:lnTo>
                <a:lnTo>
                  <a:pt x="167790" y="1452944"/>
                </a:lnTo>
                <a:lnTo>
                  <a:pt x="192894" y="1439959"/>
                </a:lnTo>
                <a:lnTo>
                  <a:pt x="221885" y="1421809"/>
                </a:lnTo>
                <a:lnTo>
                  <a:pt x="252657" y="1406231"/>
                </a:lnTo>
                <a:lnTo>
                  <a:pt x="283592" y="1385466"/>
                </a:lnTo>
                <a:lnTo>
                  <a:pt x="316470" y="1364724"/>
                </a:lnTo>
                <a:lnTo>
                  <a:pt x="347242" y="1346553"/>
                </a:lnTo>
                <a:lnTo>
                  <a:pt x="380120" y="1325789"/>
                </a:lnTo>
                <a:lnTo>
                  <a:pt x="441827" y="1284282"/>
                </a:lnTo>
                <a:lnTo>
                  <a:pt x="470818" y="1266111"/>
                </a:lnTo>
                <a:lnTo>
                  <a:pt x="497865" y="1250554"/>
                </a:lnTo>
                <a:lnTo>
                  <a:pt x="520863" y="1232383"/>
                </a:lnTo>
                <a:lnTo>
                  <a:pt x="540298" y="1216826"/>
                </a:lnTo>
                <a:lnTo>
                  <a:pt x="557628" y="1201247"/>
                </a:lnTo>
                <a:lnTo>
                  <a:pt x="573014" y="1190876"/>
                </a:lnTo>
                <a:lnTo>
                  <a:pt x="584675" y="1177890"/>
                </a:lnTo>
                <a:lnTo>
                  <a:pt x="596175" y="1167519"/>
                </a:lnTo>
                <a:lnTo>
                  <a:pt x="605892" y="1157148"/>
                </a:lnTo>
                <a:lnTo>
                  <a:pt x="615448" y="1149370"/>
                </a:lnTo>
                <a:lnTo>
                  <a:pt x="625166" y="1131198"/>
                </a:lnTo>
                <a:lnTo>
                  <a:pt x="636665" y="1115620"/>
                </a:lnTo>
                <a:lnTo>
                  <a:pt x="644439" y="1097470"/>
                </a:lnTo>
                <a:lnTo>
                  <a:pt x="654156" y="1079299"/>
                </a:lnTo>
                <a:lnTo>
                  <a:pt x="659825" y="1066335"/>
                </a:lnTo>
                <a:lnTo>
                  <a:pt x="665656" y="1055942"/>
                </a:lnTo>
                <a:lnTo>
                  <a:pt x="673430" y="1045571"/>
                </a:lnTo>
                <a:lnTo>
                  <a:pt x="681042" y="1035200"/>
                </a:lnTo>
                <a:lnTo>
                  <a:pt x="698533" y="1011843"/>
                </a:lnTo>
                <a:lnTo>
                  <a:pt x="706146" y="998879"/>
                </a:lnTo>
                <a:lnTo>
                  <a:pt x="713920" y="991079"/>
                </a:lnTo>
                <a:lnTo>
                  <a:pt x="719750" y="980707"/>
                </a:lnTo>
                <a:lnTo>
                  <a:pt x="727362" y="970336"/>
                </a:lnTo>
                <a:lnTo>
                  <a:pt x="733193" y="962536"/>
                </a:lnTo>
                <a:lnTo>
                  <a:pt x="739023" y="957350"/>
                </a:lnTo>
                <a:lnTo>
                  <a:pt x="746636" y="946979"/>
                </a:lnTo>
                <a:lnTo>
                  <a:pt x="750523" y="944387"/>
                </a:lnTo>
                <a:lnTo>
                  <a:pt x="814173" y="902858"/>
                </a:lnTo>
                <a:lnTo>
                  <a:pt x="866324" y="796488"/>
                </a:lnTo>
                <a:lnTo>
                  <a:pt x="868268" y="793896"/>
                </a:lnTo>
                <a:lnTo>
                  <a:pt x="881710" y="793896"/>
                </a:lnTo>
                <a:lnTo>
                  <a:pt x="895315" y="791303"/>
                </a:lnTo>
                <a:lnTo>
                  <a:pt x="899202" y="788710"/>
                </a:lnTo>
                <a:lnTo>
                  <a:pt x="937749" y="775724"/>
                </a:lnTo>
                <a:lnTo>
                  <a:pt x="947466" y="770539"/>
                </a:lnTo>
                <a:lnTo>
                  <a:pt x="955078" y="767946"/>
                </a:lnTo>
                <a:lnTo>
                  <a:pt x="960909" y="762760"/>
                </a:lnTo>
                <a:lnTo>
                  <a:pt x="968683" y="757575"/>
                </a:lnTo>
                <a:lnTo>
                  <a:pt x="976295" y="752367"/>
                </a:lnTo>
                <a:lnTo>
                  <a:pt x="984069" y="747182"/>
                </a:lnTo>
                <a:lnTo>
                  <a:pt x="989900" y="739403"/>
                </a:lnTo>
                <a:lnTo>
                  <a:pt x="997512" y="734218"/>
                </a:lnTo>
                <a:lnTo>
                  <a:pt x="1003342" y="729032"/>
                </a:lnTo>
                <a:lnTo>
                  <a:pt x="1011116" y="723847"/>
                </a:lnTo>
                <a:lnTo>
                  <a:pt x="1020672" y="713454"/>
                </a:lnTo>
                <a:lnTo>
                  <a:pt x="1028446" y="705675"/>
                </a:lnTo>
                <a:lnTo>
                  <a:pt x="1032333" y="700490"/>
                </a:lnTo>
                <a:lnTo>
                  <a:pt x="1034277" y="700490"/>
                </a:lnTo>
                <a:lnTo>
                  <a:pt x="1107483" y="612269"/>
                </a:lnTo>
                <a:lnTo>
                  <a:pt x="1123031" y="529234"/>
                </a:lnTo>
                <a:lnTo>
                  <a:pt x="1175020" y="415064"/>
                </a:lnTo>
                <a:lnTo>
                  <a:pt x="1153803" y="288039"/>
                </a:lnTo>
                <a:lnTo>
                  <a:pt x="1169351" y="204808"/>
                </a:lnTo>
                <a:lnTo>
                  <a:pt x="1147227" y="124410"/>
                </a:lnTo>
                <a:lnTo>
                  <a:pt x="1055494" y="124410"/>
                </a:lnTo>
                <a:lnTo>
                  <a:pt x="860494" y="62096"/>
                </a:lnTo>
                <a:lnTo>
                  <a:pt x="823891" y="49241"/>
                </a:lnTo>
                <a:close/>
              </a:path>
              <a:path w="1175385" h="1523364">
                <a:moveTo>
                  <a:pt x="1103758" y="0"/>
                </a:moveTo>
                <a:lnTo>
                  <a:pt x="1055494" y="44012"/>
                </a:lnTo>
                <a:lnTo>
                  <a:pt x="1055494" y="124410"/>
                </a:lnTo>
                <a:lnTo>
                  <a:pt x="1147227" y="124410"/>
                </a:lnTo>
                <a:lnTo>
                  <a:pt x="1128700" y="57085"/>
                </a:lnTo>
                <a:lnTo>
                  <a:pt x="1103758" y="0"/>
                </a:lnTo>
                <a:close/>
              </a:path>
            </a:pathLst>
          </a:custGeom>
          <a:solidFill>
            <a:srgbClr val="F5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6120" y="5131199"/>
            <a:ext cx="848994" cy="749935"/>
          </a:xfrm>
          <a:custGeom>
            <a:avLst/>
            <a:gdLst/>
            <a:ahLst/>
            <a:cxnLst/>
            <a:rect l="l" t="t" r="r" b="b"/>
            <a:pathLst>
              <a:path w="848994" h="749935">
                <a:moveTo>
                  <a:pt x="65593" y="197183"/>
                </a:moveTo>
                <a:lnTo>
                  <a:pt x="63650" y="202390"/>
                </a:lnTo>
                <a:lnTo>
                  <a:pt x="61706" y="210168"/>
                </a:lnTo>
                <a:lnTo>
                  <a:pt x="57819" y="223132"/>
                </a:lnTo>
                <a:lnTo>
                  <a:pt x="54094" y="236118"/>
                </a:lnTo>
                <a:lnTo>
                  <a:pt x="46320" y="267253"/>
                </a:lnTo>
                <a:lnTo>
                  <a:pt x="42433" y="290588"/>
                </a:lnTo>
                <a:lnTo>
                  <a:pt x="36602" y="308760"/>
                </a:lnTo>
                <a:lnTo>
                  <a:pt x="30934" y="329524"/>
                </a:lnTo>
                <a:lnTo>
                  <a:pt x="27047" y="350266"/>
                </a:lnTo>
                <a:lnTo>
                  <a:pt x="19273" y="396980"/>
                </a:lnTo>
                <a:lnTo>
                  <a:pt x="13442" y="417744"/>
                </a:lnTo>
                <a:lnTo>
                  <a:pt x="9717" y="438487"/>
                </a:lnTo>
                <a:lnTo>
                  <a:pt x="7774" y="459251"/>
                </a:lnTo>
                <a:lnTo>
                  <a:pt x="3887" y="474829"/>
                </a:lnTo>
                <a:lnTo>
                  <a:pt x="1943" y="492979"/>
                </a:lnTo>
                <a:lnTo>
                  <a:pt x="1943" y="521521"/>
                </a:lnTo>
                <a:lnTo>
                  <a:pt x="0" y="534507"/>
                </a:lnTo>
                <a:lnTo>
                  <a:pt x="0" y="557842"/>
                </a:lnTo>
                <a:lnTo>
                  <a:pt x="1943" y="570828"/>
                </a:lnTo>
                <a:lnTo>
                  <a:pt x="1943" y="588978"/>
                </a:lnTo>
                <a:lnTo>
                  <a:pt x="7774" y="643470"/>
                </a:lnTo>
                <a:lnTo>
                  <a:pt x="7774" y="661641"/>
                </a:lnTo>
                <a:lnTo>
                  <a:pt x="9717" y="677198"/>
                </a:lnTo>
                <a:lnTo>
                  <a:pt x="9717" y="713519"/>
                </a:lnTo>
                <a:lnTo>
                  <a:pt x="7774" y="726505"/>
                </a:lnTo>
                <a:lnTo>
                  <a:pt x="7774" y="749862"/>
                </a:lnTo>
                <a:lnTo>
                  <a:pt x="88754" y="708333"/>
                </a:lnTo>
                <a:lnTo>
                  <a:pt x="90697" y="708333"/>
                </a:lnTo>
                <a:lnTo>
                  <a:pt x="102196" y="703148"/>
                </a:lnTo>
                <a:lnTo>
                  <a:pt x="109970" y="700555"/>
                </a:lnTo>
                <a:lnTo>
                  <a:pt x="121632" y="697962"/>
                </a:lnTo>
                <a:lnTo>
                  <a:pt x="133131" y="692777"/>
                </a:lnTo>
                <a:lnTo>
                  <a:pt x="148517" y="687591"/>
                </a:lnTo>
                <a:lnTo>
                  <a:pt x="162122" y="677198"/>
                </a:lnTo>
                <a:lnTo>
                  <a:pt x="179451" y="672012"/>
                </a:lnTo>
                <a:lnTo>
                  <a:pt x="198725" y="661641"/>
                </a:lnTo>
                <a:lnTo>
                  <a:pt x="219941" y="648655"/>
                </a:lnTo>
                <a:lnTo>
                  <a:pt x="262375" y="620113"/>
                </a:lnTo>
                <a:lnTo>
                  <a:pt x="285535" y="601963"/>
                </a:lnTo>
                <a:lnTo>
                  <a:pt x="312583" y="583792"/>
                </a:lnTo>
                <a:lnTo>
                  <a:pt x="335743" y="560435"/>
                </a:lnTo>
                <a:lnTo>
                  <a:pt x="362790" y="539693"/>
                </a:lnTo>
                <a:lnTo>
                  <a:pt x="389837" y="513743"/>
                </a:lnTo>
                <a:lnTo>
                  <a:pt x="418666" y="490386"/>
                </a:lnTo>
                <a:lnTo>
                  <a:pt x="445714" y="464436"/>
                </a:lnTo>
                <a:lnTo>
                  <a:pt x="453239" y="456658"/>
                </a:lnTo>
                <a:lnTo>
                  <a:pt x="123413" y="456658"/>
                </a:lnTo>
                <a:lnTo>
                  <a:pt x="109970" y="454065"/>
                </a:lnTo>
                <a:lnTo>
                  <a:pt x="77254" y="425523"/>
                </a:lnTo>
                <a:lnTo>
                  <a:pt x="63650" y="386609"/>
                </a:lnTo>
                <a:lnTo>
                  <a:pt x="61706" y="373623"/>
                </a:lnTo>
                <a:lnTo>
                  <a:pt x="61706" y="326931"/>
                </a:lnTo>
                <a:lnTo>
                  <a:pt x="63650" y="313945"/>
                </a:lnTo>
                <a:lnTo>
                  <a:pt x="65593" y="303574"/>
                </a:lnTo>
                <a:lnTo>
                  <a:pt x="69480" y="287996"/>
                </a:lnTo>
                <a:lnTo>
                  <a:pt x="71424" y="282810"/>
                </a:lnTo>
                <a:lnTo>
                  <a:pt x="65593" y="197183"/>
                </a:lnTo>
                <a:close/>
              </a:path>
              <a:path w="848994" h="749935">
                <a:moveTo>
                  <a:pt x="848994" y="0"/>
                </a:moveTo>
                <a:lnTo>
                  <a:pt x="785344" y="7778"/>
                </a:lnTo>
                <a:lnTo>
                  <a:pt x="752628" y="20764"/>
                </a:lnTo>
                <a:lnTo>
                  <a:pt x="742911" y="33728"/>
                </a:lnTo>
                <a:lnTo>
                  <a:pt x="737080" y="38913"/>
                </a:lnTo>
                <a:lnTo>
                  <a:pt x="731249" y="49306"/>
                </a:lnTo>
                <a:lnTo>
                  <a:pt x="723637" y="59677"/>
                </a:lnTo>
                <a:lnTo>
                  <a:pt x="719750" y="70049"/>
                </a:lnTo>
                <a:lnTo>
                  <a:pt x="710033" y="77827"/>
                </a:lnTo>
                <a:lnTo>
                  <a:pt x="702421" y="90813"/>
                </a:lnTo>
                <a:lnTo>
                  <a:pt x="694646" y="101184"/>
                </a:lnTo>
                <a:lnTo>
                  <a:pt x="686872" y="114170"/>
                </a:lnTo>
                <a:lnTo>
                  <a:pt x="677317" y="127134"/>
                </a:lnTo>
                <a:lnTo>
                  <a:pt x="669543" y="137505"/>
                </a:lnTo>
                <a:lnTo>
                  <a:pt x="661930" y="150490"/>
                </a:lnTo>
                <a:lnTo>
                  <a:pt x="654156" y="163454"/>
                </a:lnTo>
                <a:lnTo>
                  <a:pt x="644439" y="173847"/>
                </a:lnTo>
                <a:lnTo>
                  <a:pt x="636827" y="181626"/>
                </a:lnTo>
                <a:lnTo>
                  <a:pt x="629053" y="191997"/>
                </a:lnTo>
                <a:lnTo>
                  <a:pt x="619335" y="202390"/>
                </a:lnTo>
                <a:lnTo>
                  <a:pt x="609779" y="207576"/>
                </a:lnTo>
                <a:lnTo>
                  <a:pt x="602005" y="220539"/>
                </a:lnTo>
                <a:lnTo>
                  <a:pt x="592450" y="225725"/>
                </a:lnTo>
                <a:lnTo>
                  <a:pt x="582732" y="238711"/>
                </a:lnTo>
                <a:lnTo>
                  <a:pt x="571233" y="243896"/>
                </a:lnTo>
                <a:lnTo>
                  <a:pt x="557628" y="254268"/>
                </a:lnTo>
                <a:lnTo>
                  <a:pt x="546129" y="262068"/>
                </a:lnTo>
                <a:lnTo>
                  <a:pt x="532524" y="272439"/>
                </a:lnTo>
                <a:lnTo>
                  <a:pt x="517138" y="285403"/>
                </a:lnTo>
                <a:lnTo>
                  <a:pt x="501752" y="295796"/>
                </a:lnTo>
                <a:lnTo>
                  <a:pt x="484260" y="306167"/>
                </a:lnTo>
                <a:lnTo>
                  <a:pt x="464987" y="319131"/>
                </a:lnTo>
                <a:lnTo>
                  <a:pt x="441827" y="329524"/>
                </a:lnTo>
                <a:lnTo>
                  <a:pt x="420610" y="342488"/>
                </a:lnTo>
                <a:lnTo>
                  <a:pt x="397450" y="355474"/>
                </a:lnTo>
                <a:lnTo>
                  <a:pt x="272092" y="420337"/>
                </a:lnTo>
                <a:lnTo>
                  <a:pt x="246989" y="428116"/>
                </a:lnTo>
                <a:lnTo>
                  <a:pt x="223828" y="438487"/>
                </a:lnTo>
                <a:lnTo>
                  <a:pt x="198725" y="443694"/>
                </a:lnTo>
                <a:lnTo>
                  <a:pt x="179451" y="451472"/>
                </a:lnTo>
                <a:lnTo>
                  <a:pt x="158235" y="454065"/>
                </a:lnTo>
                <a:lnTo>
                  <a:pt x="140905" y="456658"/>
                </a:lnTo>
                <a:lnTo>
                  <a:pt x="453239" y="456658"/>
                </a:lnTo>
                <a:lnTo>
                  <a:pt x="470818" y="438487"/>
                </a:lnTo>
                <a:lnTo>
                  <a:pt x="497865" y="412559"/>
                </a:lnTo>
                <a:lnTo>
                  <a:pt x="522969" y="389202"/>
                </a:lnTo>
                <a:lnTo>
                  <a:pt x="546129" y="365845"/>
                </a:lnTo>
                <a:lnTo>
                  <a:pt x="565402" y="342488"/>
                </a:lnTo>
                <a:lnTo>
                  <a:pt x="584675" y="324338"/>
                </a:lnTo>
                <a:lnTo>
                  <a:pt x="602005" y="308760"/>
                </a:lnTo>
                <a:lnTo>
                  <a:pt x="613666" y="295796"/>
                </a:lnTo>
                <a:lnTo>
                  <a:pt x="623222" y="285403"/>
                </a:lnTo>
                <a:lnTo>
                  <a:pt x="630996" y="277625"/>
                </a:lnTo>
                <a:lnTo>
                  <a:pt x="632940" y="277625"/>
                </a:lnTo>
                <a:lnTo>
                  <a:pt x="634883" y="272439"/>
                </a:lnTo>
                <a:lnTo>
                  <a:pt x="640714" y="262068"/>
                </a:lnTo>
                <a:lnTo>
                  <a:pt x="646382" y="251675"/>
                </a:lnTo>
                <a:lnTo>
                  <a:pt x="650269" y="243896"/>
                </a:lnTo>
                <a:lnTo>
                  <a:pt x="656100" y="233525"/>
                </a:lnTo>
                <a:lnTo>
                  <a:pt x="663712" y="225725"/>
                </a:lnTo>
                <a:lnTo>
                  <a:pt x="679260" y="199775"/>
                </a:lnTo>
                <a:lnTo>
                  <a:pt x="686872" y="186811"/>
                </a:lnTo>
                <a:lnTo>
                  <a:pt x="702421" y="166047"/>
                </a:lnTo>
                <a:lnTo>
                  <a:pt x="710033" y="155676"/>
                </a:lnTo>
                <a:lnTo>
                  <a:pt x="719750" y="142712"/>
                </a:lnTo>
                <a:lnTo>
                  <a:pt x="727524" y="134912"/>
                </a:lnTo>
                <a:lnTo>
                  <a:pt x="740967" y="116762"/>
                </a:lnTo>
                <a:lnTo>
                  <a:pt x="754410" y="103777"/>
                </a:lnTo>
                <a:lnTo>
                  <a:pt x="764127" y="93405"/>
                </a:lnTo>
                <a:lnTo>
                  <a:pt x="775788" y="88220"/>
                </a:lnTo>
                <a:lnTo>
                  <a:pt x="781457" y="80441"/>
                </a:lnTo>
                <a:lnTo>
                  <a:pt x="789231" y="77827"/>
                </a:lnTo>
                <a:lnTo>
                  <a:pt x="793118" y="77827"/>
                </a:lnTo>
                <a:lnTo>
                  <a:pt x="848994" y="0"/>
                </a:lnTo>
                <a:close/>
              </a:path>
            </a:pathLst>
          </a:custGeom>
          <a:solidFill>
            <a:srgbClr val="EB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94389" y="4103755"/>
            <a:ext cx="262890" cy="189865"/>
          </a:xfrm>
          <a:custGeom>
            <a:avLst/>
            <a:gdLst/>
            <a:ahLst/>
            <a:cxnLst/>
            <a:rect l="l" t="t" r="r" b="b"/>
            <a:pathLst>
              <a:path w="262889" h="189864">
                <a:moveTo>
                  <a:pt x="50207" y="0"/>
                </a:moveTo>
                <a:lnTo>
                  <a:pt x="9717" y="2614"/>
                </a:lnTo>
                <a:lnTo>
                  <a:pt x="0" y="88242"/>
                </a:lnTo>
                <a:lnTo>
                  <a:pt x="17491" y="116784"/>
                </a:lnTo>
                <a:lnTo>
                  <a:pt x="71424" y="160796"/>
                </a:lnTo>
                <a:lnTo>
                  <a:pt x="202612" y="189339"/>
                </a:lnTo>
                <a:lnTo>
                  <a:pt x="243264" y="186724"/>
                </a:lnTo>
                <a:lnTo>
                  <a:pt x="262537" y="111555"/>
                </a:lnTo>
                <a:lnTo>
                  <a:pt x="220103" y="62314"/>
                </a:lnTo>
                <a:lnTo>
                  <a:pt x="129406" y="20698"/>
                </a:lnTo>
                <a:lnTo>
                  <a:pt x="50207" y="0"/>
                </a:lnTo>
                <a:close/>
              </a:path>
            </a:pathLst>
          </a:custGeom>
          <a:solidFill>
            <a:srgbClr val="B8B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00219" y="4127069"/>
            <a:ext cx="243102" cy="16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36984" y="4677220"/>
            <a:ext cx="194838" cy="158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45871" y="4409879"/>
            <a:ext cx="357505" cy="560705"/>
          </a:xfrm>
          <a:custGeom>
            <a:avLst/>
            <a:gdLst/>
            <a:ahLst/>
            <a:cxnLst/>
            <a:rect l="l" t="t" r="r" b="b"/>
            <a:pathLst>
              <a:path w="357505" h="560704">
                <a:moveTo>
                  <a:pt x="326187" y="487793"/>
                </a:moveTo>
                <a:lnTo>
                  <a:pt x="138961" y="487793"/>
                </a:lnTo>
                <a:lnTo>
                  <a:pt x="148517" y="495572"/>
                </a:lnTo>
                <a:lnTo>
                  <a:pt x="156291" y="495572"/>
                </a:lnTo>
                <a:lnTo>
                  <a:pt x="179451" y="500779"/>
                </a:lnTo>
                <a:lnTo>
                  <a:pt x="192894" y="505965"/>
                </a:lnTo>
                <a:lnTo>
                  <a:pt x="204555" y="508557"/>
                </a:lnTo>
                <a:lnTo>
                  <a:pt x="219941" y="513743"/>
                </a:lnTo>
                <a:lnTo>
                  <a:pt x="221885" y="516336"/>
                </a:lnTo>
                <a:lnTo>
                  <a:pt x="260431" y="560457"/>
                </a:lnTo>
                <a:lnTo>
                  <a:pt x="270149" y="505965"/>
                </a:lnTo>
                <a:lnTo>
                  <a:pt x="333799" y="505965"/>
                </a:lnTo>
                <a:lnTo>
                  <a:pt x="329912" y="500779"/>
                </a:lnTo>
                <a:lnTo>
                  <a:pt x="326187" y="487793"/>
                </a:lnTo>
                <a:close/>
              </a:path>
              <a:path w="357505" h="560704">
                <a:moveTo>
                  <a:pt x="333799" y="505965"/>
                </a:moveTo>
                <a:lnTo>
                  <a:pt x="287479" y="505965"/>
                </a:lnTo>
                <a:lnTo>
                  <a:pt x="326187" y="552657"/>
                </a:lnTo>
                <a:lnTo>
                  <a:pt x="356960" y="537100"/>
                </a:lnTo>
                <a:lnTo>
                  <a:pt x="335743" y="511150"/>
                </a:lnTo>
                <a:lnTo>
                  <a:pt x="333799" y="505965"/>
                </a:lnTo>
                <a:close/>
              </a:path>
              <a:path w="357505" h="560704">
                <a:moveTo>
                  <a:pt x="138961" y="0"/>
                </a:moveTo>
                <a:lnTo>
                  <a:pt x="119688" y="25927"/>
                </a:lnTo>
                <a:lnTo>
                  <a:pt x="117745" y="25927"/>
                </a:lnTo>
                <a:lnTo>
                  <a:pt x="113857" y="39000"/>
                </a:lnTo>
                <a:lnTo>
                  <a:pt x="109970" y="46626"/>
                </a:lnTo>
                <a:lnTo>
                  <a:pt x="108027" y="59699"/>
                </a:lnTo>
                <a:lnTo>
                  <a:pt x="104140" y="72554"/>
                </a:lnTo>
                <a:lnTo>
                  <a:pt x="102196" y="88242"/>
                </a:lnTo>
                <a:lnTo>
                  <a:pt x="98471" y="101097"/>
                </a:lnTo>
                <a:lnTo>
                  <a:pt x="94584" y="119399"/>
                </a:lnTo>
                <a:lnTo>
                  <a:pt x="90697" y="137483"/>
                </a:lnTo>
                <a:lnTo>
                  <a:pt x="86810" y="153170"/>
                </a:lnTo>
                <a:lnTo>
                  <a:pt x="82923" y="168640"/>
                </a:lnTo>
                <a:lnTo>
                  <a:pt x="82923" y="191953"/>
                </a:lnTo>
                <a:lnTo>
                  <a:pt x="80980" y="191953"/>
                </a:lnTo>
                <a:lnTo>
                  <a:pt x="79036" y="199797"/>
                </a:lnTo>
                <a:lnTo>
                  <a:pt x="73367" y="207641"/>
                </a:lnTo>
                <a:lnTo>
                  <a:pt x="71424" y="223110"/>
                </a:lnTo>
                <a:lnTo>
                  <a:pt x="65593" y="236183"/>
                </a:lnTo>
                <a:lnTo>
                  <a:pt x="59763" y="251653"/>
                </a:lnTo>
                <a:lnTo>
                  <a:pt x="52151" y="264726"/>
                </a:lnTo>
                <a:lnTo>
                  <a:pt x="46320" y="280217"/>
                </a:lnTo>
                <a:lnTo>
                  <a:pt x="36602" y="290610"/>
                </a:lnTo>
                <a:lnTo>
                  <a:pt x="28990" y="303574"/>
                </a:lnTo>
                <a:lnTo>
                  <a:pt x="21216" y="313945"/>
                </a:lnTo>
                <a:lnTo>
                  <a:pt x="13442" y="319153"/>
                </a:lnTo>
                <a:lnTo>
                  <a:pt x="3887" y="329524"/>
                </a:lnTo>
                <a:lnTo>
                  <a:pt x="0" y="334710"/>
                </a:lnTo>
                <a:lnTo>
                  <a:pt x="44377" y="360659"/>
                </a:lnTo>
                <a:lnTo>
                  <a:pt x="73367" y="415152"/>
                </a:lnTo>
                <a:lnTo>
                  <a:pt x="73367" y="417744"/>
                </a:lnTo>
                <a:lnTo>
                  <a:pt x="79036" y="433301"/>
                </a:lnTo>
                <a:lnTo>
                  <a:pt x="79036" y="441101"/>
                </a:lnTo>
                <a:lnTo>
                  <a:pt x="82923" y="454065"/>
                </a:lnTo>
                <a:lnTo>
                  <a:pt x="82923" y="474829"/>
                </a:lnTo>
                <a:lnTo>
                  <a:pt x="80980" y="482608"/>
                </a:lnTo>
                <a:lnTo>
                  <a:pt x="79036" y="495572"/>
                </a:lnTo>
                <a:lnTo>
                  <a:pt x="75311" y="500779"/>
                </a:lnTo>
                <a:lnTo>
                  <a:pt x="73367" y="511150"/>
                </a:lnTo>
                <a:lnTo>
                  <a:pt x="65593" y="518929"/>
                </a:lnTo>
                <a:lnTo>
                  <a:pt x="65593" y="524114"/>
                </a:lnTo>
                <a:lnTo>
                  <a:pt x="80980" y="513743"/>
                </a:lnTo>
                <a:lnTo>
                  <a:pt x="86810" y="508557"/>
                </a:lnTo>
                <a:lnTo>
                  <a:pt x="94584" y="505965"/>
                </a:lnTo>
                <a:lnTo>
                  <a:pt x="102196" y="500779"/>
                </a:lnTo>
                <a:lnTo>
                  <a:pt x="109970" y="498186"/>
                </a:lnTo>
                <a:lnTo>
                  <a:pt x="117745" y="490386"/>
                </a:lnTo>
                <a:lnTo>
                  <a:pt x="123575" y="487793"/>
                </a:lnTo>
                <a:lnTo>
                  <a:pt x="326187" y="487793"/>
                </a:lnTo>
                <a:lnTo>
                  <a:pt x="326187" y="477422"/>
                </a:lnTo>
                <a:lnTo>
                  <a:pt x="327523" y="469644"/>
                </a:lnTo>
                <a:lnTo>
                  <a:pt x="177508" y="469644"/>
                </a:lnTo>
                <a:lnTo>
                  <a:pt x="175564" y="428116"/>
                </a:lnTo>
                <a:lnTo>
                  <a:pt x="173621" y="381423"/>
                </a:lnTo>
                <a:lnTo>
                  <a:pt x="109970" y="347695"/>
                </a:lnTo>
                <a:lnTo>
                  <a:pt x="138961" y="0"/>
                </a:lnTo>
                <a:close/>
              </a:path>
              <a:path w="357505" h="560704">
                <a:moveTo>
                  <a:pt x="248932" y="448880"/>
                </a:moveTo>
                <a:lnTo>
                  <a:pt x="221885" y="469644"/>
                </a:lnTo>
                <a:lnTo>
                  <a:pt x="279867" y="469644"/>
                </a:lnTo>
                <a:lnTo>
                  <a:pt x="248932" y="448880"/>
                </a:lnTo>
                <a:close/>
              </a:path>
              <a:path w="357505" h="560704">
                <a:moveTo>
                  <a:pt x="339630" y="454065"/>
                </a:moveTo>
                <a:lnTo>
                  <a:pt x="279867" y="469644"/>
                </a:lnTo>
                <a:lnTo>
                  <a:pt x="327523" y="469644"/>
                </a:lnTo>
                <a:lnTo>
                  <a:pt x="327969" y="467051"/>
                </a:lnTo>
                <a:lnTo>
                  <a:pt x="335743" y="459251"/>
                </a:lnTo>
                <a:lnTo>
                  <a:pt x="339630" y="454065"/>
                </a:lnTo>
                <a:close/>
              </a:path>
            </a:pathLst>
          </a:custGeom>
          <a:solidFill>
            <a:srgbClr val="EB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72059" y="4399421"/>
            <a:ext cx="92479" cy="202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13409" y="4186768"/>
            <a:ext cx="297815" cy="646430"/>
          </a:xfrm>
          <a:custGeom>
            <a:avLst/>
            <a:gdLst/>
            <a:ahLst/>
            <a:cxnLst/>
            <a:rect l="l" t="t" r="r" b="b"/>
            <a:pathLst>
              <a:path w="297814" h="646429">
                <a:moveTo>
                  <a:pt x="123575" y="0"/>
                </a:moveTo>
                <a:lnTo>
                  <a:pt x="123575" y="59699"/>
                </a:lnTo>
                <a:lnTo>
                  <a:pt x="90697" y="90856"/>
                </a:lnTo>
                <a:lnTo>
                  <a:pt x="80980" y="122013"/>
                </a:lnTo>
                <a:lnTo>
                  <a:pt x="0" y="560413"/>
                </a:lnTo>
                <a:lnTo>
                  <a:pt x="5830" y="599349"/>
                </a:lnTo>
                <a:lnTo>
                  <a:pt x="67537" y="633077"/>
                </a:lnTo>
                <a:lnTo>
                  <a:pt x="106083" y="646041"/>
                </a:lnTo>
                <a:lnTo>
                  <a:pt x="123575" y="612313"/>
                </a:lnTo>
                <a:lnTo>
                  <a:pt x="158235" y="583770"/>
                </a:lnTo>
                <a:lnTo>
                  <a:pt x="137018" y="570806"/>
                </a:lnTo>
                <a:lnTo>
                  <a:pt x="115801" y="544857"/>
                </a:lnTo>
                <a:lnTo>
                  <a:pt x="117745" y="487837"/>
                </a:lnTo>
                <a:lnTo>
                  <a:pt x="167952" y="435981"/>
                </a:lnTo>
                <a:lnTo>
                  <a:pt x="181395" y="383907"/>
                </a:lnTo>
                <a:lnTo>
                  <a:pt x="212329" y="360594"/>
                </a:lnTo>
                <a:lnTo>
                  <a:pt x="268205" y="352750"/>
                </a:lnTo>
                <a:lnTo>
                  <a:pt x="285535" y="285425"/>
                </a:lnTo>
                <a:lnTo>
                  <a:pt x="268205" y="230954"/>
                </a:lnTo>
                <a:lnTo>
                  <a:pt x="279867" y="191953"/>
                </a:lnTo>
                <a:lnTo>
                  <a:pt x="297196" y="166025"/>
                </a:lnTo>
                <a:lnTo>
                  <a:pt x="283592" y="134868"/>
                </a:lnTo>
                <a:lnTo>
                  <a:pt x="283592" y="108940"/>
                </a:lnTo>
                <a:lnTo>
                  <a:pt x="295253" y="77783"/>
                </a:lnTo>
                <a:lnTo>
                  <a:pt x="214111" y="25927"/>
                </a:lnTo>
                <a:lnTo>
                  <a:pt x="158235" y="5229"/>
                </a:lnTo>
                <a:lnTo>
                  <a:pt x="123575" y="0"/>
                </a:lnTo>
                <a:close/>
              </a:path>
            </a:pathLst>
          </a:custGeom>
          <a:solidFill>
            <a:srgbClr val="693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3409" y="4277625"/>
            <a:ext cx="239395" cy="521970"/>
          </a:xfrm>
          <a:custGeom>
            <a:avLst/>
            <a:gdLst/>
            <a:ahLst/>
            <a:cxnLst/>
            <a:rect l="l" t="t" r="r" b="b"/>
            <a:pathLst>
              <a:path w="239394" h="521970">
                <a:moveTo>
                  <a:pt x="137018" y="0"/>
                </a:moveTo>
                <a:lnTo>
                  <a:pt x="117745" y="0"/>
                </a:lnTo>
                <a:lnTo>
                  <a:pt x="109970" y="2614"/>
                </a:lnTo>
                <a:lnTo>
                  <a:pt x="102196" y="5011"/>
                </a:lnTo>
                <a:lnTo>
                  <a:pt x="98471" y="10240"/>
                </a:lnTo>
                <a:lnTo>
                  <a:pt x="88754" y="18084"/>
                </a:lnTo>
                <a:lnTo>
                  <a:pt x="86810" y="20698"/>
                </a:lnTo>
                <a:lnTo>
                  <a:pt x="71424" y="88242"/>
                </a:lnTo>
                <a:lnTo>
                  <a:pt x="0" y="474742"/>
                </a:lnTo>
                <a:lnTo>
                  <a:pt x="15386" y="474742"/>
                </a:lnTo>
                <a:lnTo>
                  <a:pt x="109970" y="521456"/>
                </a:lnTo>
                <a:lnTo>
                  <a:pt x="123575" y="492914"/>
                </a:lnTo>
                <a:lnTo>
                  <a:pt x="111914" y="461778"/>
                </a:lnTo>
                <a:lnTo>
                  <a:pt x="115801" y="396980"/>
                </a:lnTo>
                <a:lnTo>
                  <a:pt x="167952" y="339895"/>
                </a:lnTo>
                <a:lnTo>
                  <a:pt x="181395" y="290436"/>
                </a:lnTo>
                <a:lnTo>
                  <a:pt x="223828" y="267123"/>
                </a:lnTo>
                <a:lnTo>
                  <a:pt x="239215" y="93253"/>
                </a:lnTo>
                <a:lnTo>
                  <a:pt x="189169" y="28542"/>
                </a:lnTo>
                <a:lnTo>
                  <a:pt x="183338" y="20698"/>
                </a:lnTo>
                <a:lnTo>
                  <a:pt x="175564" y="15469"/>
                </a:lnTo>
                <a:lnTo>
                  <a:pt x="167952" y="12855"/>
                </a:lnTo>
                <a:lnTo>
                  <a:pt x="158235" y="7625"/>
                </a:lnTo>
                <a:lnTo>
                  <a:pt x="148517" y="5011"/>
                </a:lnTo>
                <a:lnTo>
                  <a:pt x="137018" y="0"/>
                </a:lnTo>
                <a:close/>
              </a:path>
            </a:pathLst>
          </a:custGeom>
          <a:solidFill>
            <a:srgbClr val="A67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50062" y="5958888"/>
            <a:ext cx="2003425" cy="833119"/>
          </a:xfrm>
          <a:custGeom>
            <a:avLst/>
            <a:gdLst/>
            <a:ahLst/>
            <a:cxnLst/>
            <a:rect l="l" t="t" r="r" b="b"/>
            <a:pathLst>
              <a:path w="2003425" h="833120">
                <a:moveTo>
                  <a:pt x="55957" y="0"/>
                </a:moveTo>
                <a:lnTo>
                  <a:pt x="0" y="0"/>
                </a:lnTo>
                <a:lnTo>
                  <a:pt x="0" y="332117"/>
                </a:lnTo>
                <a:lnTo>
                  <a:pt x="202612" y="438508"/>
                </a:lnTo>
                <a:lnTo>
                  <a:pt x="218046" y="778402"/>
                </a:lnTo>
                <a:lnTo>
                  <a:pt x="395571" y="832890"/>
                </a:lnTo>
                <a:lnTo>
                  <a:pt x="409078" y="521521"/>
                </a:lnTo>
                <a:lnTo>
                  <a:pt x="1282745" y="521521"/>
                </a:lnTo>
                <a:lnTo>
                  <a:pt x="55957" y="0"/>
                </a:lnTo>
                <a:close/>
              </a:path>
              <a:path w="2003425" h="833120">
                <a:moveTo>
                  <a:pt x="1282745" y="521521"/>
                </a:moveTo>
                <a:lnTo>
                  <a:pt x="409078" y="521521"/>
                </a:lnTo>
                <a:lnTo>
                  <a:pt x="1099887" y="822510"/>
                </a:lnTo>
                <a:lnTo>
                  <a:pt x="2002976" y="827700"/>
                </a:lnTo>
                <a:lnTo>
                  <a:pt x="1282745" y="521521"/>
                </a:lnTo>
                <a:close/>
              </a:path>
            </a:pathLst>
          </a:custGeom>
          <a:solidFill>
            <a:srgbClr val="4F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43021" y="6480410"/>
            <a:ext cx="110489" cy="306705"/>
          </a:xfrm>
          <a:custGeom>
            <a:avLst/>
            <a:gdLst/>
            <a:ahLst/>
            <a:cxnLst/>
            <a:rect l="l" t="t" r="r" b="b"/>
            <a:pathLst>
              <a:path w="110490" h="306704">
                <a:moveTo>
                  <a:pt x="15434" y="0"/>
                </a:moveTo>
                <a:lnTo>
                  <a:pt x="0" y="306178"/>
                </a:lnTo>
                <a:lnTo>
                  <a:pt x="100350" y="300988"/>
                </a:lnTo>
                <a:lnTo>
                  <a:pt x="109987" y="88220"/>
                </a:lnTo>
                <a:lnTo>
                  <a:pt x="15434" y="0"/>
                </a:lnTo>
                <a:close/>
              </a:path>
            </a:pathLst>
          </a:custGeom>
          <a:solidFill>
            <a:srgbClr val="DEB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82190" y="3870186"/>
            <a:ext cx="2251828" cy="2457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67217" y="3473205"/>
            <a:ext cx="175895" cy="156210"/>
          </a:xfrm>
          <a:custGeom>
            <a:avLst/>
            <a:gdLst/>
            <a:ahLst/>
            <a:cxnLst/>
            <a:rect l="l" t="t" r="r" b="b"/>
            <a:pathLst>
              <a:path w="175894" h="156210">
                <a:moveTo>
                  <a:pt x="0" y="0"/>
                </a:moveTo>
                <a:lnTo>
                  <a:pt x="11499" y="103711"/>
                </a:lnTo>
                <a:lnTo>
                  <a:pt x="104140" y="155785"/>
                </a:lnTo>
                <a:lnTo>
                  <a:pt x="175564" y="83012"/>
                </a:lnTo>
                <a:lnTo>
                  <a:pt x="140905" y="54470"/>
                </a:lnTo>
                <a:lnTo>
                  <a:pt x="80980" y="13072"/>
                </a:lnTo>
                <a:lnTo>
                  <a:pt x="0" y="0"/>
                </a:lnTo>
                <a:close/>
              </a:path>
            </a:pathLst>
          </a:custGeom>
          <a:solidFill>
            <a:srgbClr val="E6F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08375" y="3571906"/>
            <a:ext cx="149225" cy="140335"/>
          </a:xfrm>
          <a:custGeom>
            <a:avLst/>
            <a:gdLst/>
            <a:ahLst/>
            <a:cxnLst/>
            <a:rect l="l" t="t" r="r" b="b"/>
            <a:pathLst>
              <a:path w="149225" h="140335">
                <a:moveTo>
                  <a:pt x="5830" y="0"/>
                </a:moveTo>
                <a:lnTo>
                  <a:pt x="0" y="103711"/>
                </a:lnTo>
                <a:lnTo>
                  <a:pt x="40490" y="134868"/>
                </a:lnTo>
                <a:lnTo>
                  <a:pt x="90697" y="140098"/>
                </a:lnTo>
                <a:lnTo>
                  <a:pt x="148679" y="88024"/>
                </a:lnTo>
                <a:lnTo>
                  <a:pt x="123575" y="57085"/>
                </a:lnTo>
                <a:lnTo>
                  <a:pt x="5830" y="0"/>
                </a:lnTo>
                <a:close/>
              </a:path>
            </a:pathLst>
          </a:custGeom>
          <a:solidFill>
            <a:srgbClr val="E6F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67217" y="3499133"/>
            <a:ext cx="139065" cy="114300"/>
          </a:xfrm>
          <a:custGeom>
            <a:avLst/>
            <a:gdLst/>
            <a:ahLst/>
            <a:cxnLst/>
            <a:rect l="l" t="t" r="r" b="b"/>
            <a:pathLst>
              <a:path w="139064" h="114300">
                <a:moveTo>
                  <a:pt x="3887" y="0"/>
                </a:moveTo>
                <a:lnTo>
                  <a:pt x="1943" y="0"/>
                </a:lnTo>
                <a:lnTo>
                  <a:pt x="0" y="83012"/>
                </a:lnTo>
                <a:lnTo>
                  <a:pt x="75311" y="114170"/>
                </a:lnTo>
                <a:lnTo>
                  <a:pt x="138961" y="72772"/>
                </a:lnTo>
                <a:lnTo>
                  <a:pt x="133131" y="70157"/>
                </a:lnTo>
                <a:lnTo>
                  <a:pt x="123413" y="64928"/>
                </a:lnTo>
                <a:lnTo>
                  <a:pt x="108027" y="59699"/>
                </a:lnTo>
                <a:lnTo>
                  <a:pt x="94584" y="54470"/>
                </a:lnTo>
                <a:lnTo>
                  <a:pt x="84867" y="46626"/>
                </a:lnTo>
                <a:lnTo>
                  <a:pt x="69480" y="39000"/>
                </a:lnTo>
                <a:lnTo>
                  <a:pt x="55876" y="31157"/>
                </a:lnTo>
                <a:lnTo>
                  <a:pt x="42433" y="20698"/>
                </a:lnTo>
                <a:lnTo>
                  <a:pt x="28990" y="15687"/>
                </a:lnTo>
                <a:lnTo>
                  <a:pt x="9555" y="2614"/>
                </a:lnTo>
                <a:lnTo>
                  <a:pt x="3887" y="0"/>
                </a:lnTo>
                <a:close/>
              </a:path>
            </a:pathLst>
          </a:custGeom>
          <a:solidFill>
            <a:srgbClr val="99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2263" y="3602845"/>
            <a:ext cx="102235" cy="109220"/>
          </a:xfrm>
          <a:custGeom>
            <a:avLst/>
            <a:gdLst/>
            <a:ahLst/>
            <a:cxnLst/>
            <a:rect l="l" t="t" r="r" b="b"/>
            <a:pathLst>
              <a:path w="102235" h="109220">
                <a:moveTo>
                  <a:pt x="0" y="0"/>
                </a:moveTo>
                <a:lnTo>
                  <a:pt x="7774" y="83230"/>
                </a:lnTo>
                <a:lnTo>
                  <a:pt x="61706" y="109158"/>
                </a:lnTo>
                <a:lnTo>
                  <a:pt x="102196" y="59699"/>
                </a:lnTo>
                <a:lnTo>
                  <a:pt x="0" y="0"/>
                </a:lnTo>
                <a:close/>
              </a:path>
            </a:pathLst>
          </a:custGeom>
          <a:solidFill>
            <a:srgbClr val="99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60049" y="3234407"/>
            <a:ext cx="866775" cy="503555"/>
          </a:xfrm>
          <a:custGeom>
            <a:avLst/>
            <a:gdLst/>
            <a:ahLst/>
            <a:cxnLst/>
            <a:rect l="l" t="t" r="r" b="b"/>
            <a:pathLst>
              <a:path w="866775" h="503554">
                <a:moveTo>
                  <a:pt x="659987" y="337498"/>
                </a:moveTo>
                <a:lnTo>
                  <a:pt x="605892" y="337498"/>
                </a:lnTo>
                <a:lnTo>
                  <a:pt x="632940" y="350353"/>
                </a:lnTo>
                <a:lnTo>
                  <a:pt x="640714" y="464524"/>
                </a:lnTo>
                <a:lnTo>
                  <a:pt x="644439" y="464524"/>
                </a:lnTo>
                <a:lnTo>
                  <a:pt x="654156" y="472367"/>
                </a:lnTo>
                <a:lnTo>
                  <a:pt x="661930" y="472367"/>
                </a:lnTo>
                <a:lnTo>
                  <a:pt x="669543" y="477596"/>
                </a:lnTo>
                <a:lnTo>
                  <a:pt x="679260" y="480211"/>
                </a:lnTo>
                <a:lnTo>
                  <a:pt x="688816" y="485222"/>
                </a:lnTo>
                <a:lnTo>
                  <a:pt x="704364" y="490452"/>
                </a:lnTo>
                <a:lnTo>
                  <a:pt x="710033" y="493066"/>
                </a:lnTo>
                <a:lnTo>
                  <a:pt x="719750" y="495681"/>
                </a:lnTo>
                <a:lnTo>
                  <a:pt x="729468" y="500910"/>
                </a:lnTo>
                <a:lnTo>
                  <a:pt x="735136" y="503524"/>
                </a:lnTo>
                <a:lnTo>
                  <a:pt x="760240" y="495681"/>
                </a:lnTo>
                <a:lnTo>
                  <a:pt x="788159" y="469753"/>
                </a:lnTo>
                <a:lnTo>
                  <a:pt x="735136" y="469753"/>
                </a:lnTo>
                <a:lnTo>
                  <a:pt x="667599" y="438596"/>
                </a:lnTo>
                <a:lnTo>
                  <a:pt x="661930" y="423126"/>
                </a:lnTo>
                <a:lnTo>
                  <a:pt x="659987" y="407439"/>
                </a:lnTo>
                <a:lnTo>
                  <a:pt x="658043" y="389354"/>
                </a:lnTo>
                <a:lnTo>
                  <a:pt x="658043" y="339895"/>
                </a:lnTo>
                <a:lnTo>
                  <a:pt x="659987" y="337498"/>
                </a:lnTo>
                <a:close/>
              </a:path>
              <a:path w="866775" h="503554">
                <a:moveTo>
                  <a:pt x="698533" y="282810"/>
                </a:moveTo>
                <a:lnTo>
                  <a:pt x="698533" y="321811"/>
                </a:lnTo>
                <a:lnTo>
                  <a:pt x="781457" y="376281"/>
                </a:lnTo>
                <a:lnTo>
                  <a:pt x="754410" y="384125"/>
                </a:lnTo>
                <a:lnTo>
                  <a:pt x="791175" y="423126"/>
                </a:lnTo>
                <a:lnTo>
                  <a:pt x="789231" y="423126"/>
                </a:lnTo>
                <a:lnTo>
                  <a:pt x="785344" y="425523"/>
                </a:lnTo>
                <a:lnTo>
                  <a:pt x="779514" y="430752"/>
                </a:lnTo>
                <a:lnTo>
                  <a:pt x="771901" y="441210"/>
                </a:lnTo>
                <a:lnTo>
                  <a:pt x="762184" y="449054"/>
                </a:lnTo>
                <a:lnTo>
                  <a:pt x="754410" y="454065"/>
                </a:lnTo>
                <a:lnTo>
                  <a:pt x="744854" y="461909"/>
                </a:lnTo>
                <a:lnTo>
                  <a:pt x="735136" y="469753"/>
                </a:lnTo>
                <a:lnTo>
                  <a:pt x="788159" y="469753"/>
                </a:lnTo>
                <a:lnTo>
                  <a:pt x="810448" y="449054"/>
                </a:lnTo>
                <a:lnTo>
                  <a:pt x="837495" y="449054"/>
                </a:lnTo>
                <a:lnTo>
                  <a:pt x="866486" y="417897"/>
                </a:lnTo>
                <a:lnTo>
                  <a:pt x="829721" y="384125"/>
                </a:lnTo>
                <a:lnTo>
                  <a:pt x="698533" y="282810"/>
                </a:lnTo>
                <a:close/>
              </a:path>
              <a:path w="866775" h="503554">
                <a:moveTo>
                  <a:pt x="82972" y="18302"/>
                </a:moveTo>
                <a:lnTo>
                  <a:pt x="44377" y="18302"/>
                </a:lnTo>
                <a:lnTo>
                  <a:pt x="162089" y="88242"/>
                </a:lnTo>
                <a:lnTo>
                  <a:pt x="202612" y="137701"/>
                </a:lnTo>
                <a:lnTo>
                  <a:pt x="343485" y="236183"/>
                </a:lnTo>
                <a:lnTo>
                  <a:pt x="347339" y="251871"/>
                </a:lnTo>
                <a:lnTo>
                  <a:pt x="351194" y="262111"/>
                </a:lnTo>
                <a:lnTo>
                  <a:pt x="355048" y="272570"/>
                </a:lnTo>
                <a:lnTo>
                  <a:pt x="360847" y="285425"/>
                </a:lnTo>
                <a:lnTo>
                  <a:pt x="364734" y="298498"/>
                </a:lnTo>
                <a:lnTo>
                  <a:pt x="370564" y="311353"/>
                </a:lnTo>
                <a:lnTo>
                  <a:pt x="376233" y="321811"/>
                </a:lnTo>
                <a:lnTo>
                  <a:pt x="380120" y="332269"/>
                </a:lnTo>
                <a:lnTo>
                  <a:pt x="384007" y="339895"/>
                </a:lnTo>
                <a:lnTo>
                  <a:pt x="389837" y="347739"/>
                </a:lnTo>
                <a:lnTo>
                  <a:pt x="397450" y="360812"/>
                </a:lnTo>
                <a:lnTo>
                  <a:pt x="399393" y="366041"/>
                </a:lnTo>
                <a:lnTo>
                  <a:pt x="515195" y="417897"/>
                </a:lnTo>
                <a:lnTo>
                  <a:pt x="538355" y="402209"/>
                </a:lnTo>
                <a:lnTo>
                  <a:pt x="557229" y="384125"/>
                </a:lnTo>
                <a:lnTo>
                  <a:pt x="515195" y="384125"/>
                </a:lnTo>
                <a:lnTo>
                  <a:pt x="509364" y="381511"/>
                </a:lnTo>
                <a:lnTo>
                  <a:pt x="503695" y="378896"/>
                </a:lnTo>
                <a:lnTo>
                  <a:pt x="497865" y="378896"/>
                </a:lnTo>
                <a:lnTo>
                  <a:pt x="488147" y="371052"/>
                </a:lnTo>
                <a:lnTo>
                  <a:pt x="478592" y="368438"/>
                </a:lnTo>
                <a:lnTo>
                  <a:pt x="468874" y="363426"/>
                </a:lnTo>
                <a:lnTo>
                  <a:pt x="461262" y="360812"/>
                </a:lnTo>
                <a:lnTo>
                  <a:pt x="441827" y="347739"/>
                </a:lnTo>
                <a:lnTo>
                  <a:pt x="434215" y="342510"/>
                </a:lnTo>
                <a:lnTo>
                  <a:pt x="428384" y="339895"/>
                </a:lnTo>
                <a:lnTo>
                  <a:pt x="420610" y="332269"/>
                </a:lnTo>
                <a:lnTo>
                  <a:pt x="418666" y="329655"/>
                </a:lnTo>
                <a:lnTo>
                  <a:pt x="418666" y="254268"/>
                </a:lnTo>
                <a:lnTo>
                  <a:pt x="484260" y="246642"/>
                </a:lnTo>
                <a:lnTo>
                  <a:pt x="418666" y="207641"/>
                </a:lnTo>
                <a:lnTo>
                  <a:pt x="366677" y="189557"/>
                </a:lnTo>
                <a:lnTo>
                  <a:pt x="366677" y="186942"/>
                </a:lnTo>
                <a:lnTo>
                  <a:pt x="362790" y="186942"/>
                </a:lnTo>
                <a:lnTo>
                  <a:pt x="355048" y="184328"/>
                </a:lnTo>
                <a:lnTo>
                  <a:pt x="345412" y="181713"/>
                </a:lnTo>
                <a:lnTo>
                  <a:pt x="339614" y="176484"/>
                </a:lnTo>
                <a:lnTo>
                  <a:pt x="331904" y="173869"/>
                </a:lnTo>
                <a:lnTo>
                  <a:pt x="324179" y="168640"/>
                </a:lnTo>
                <a:lnTo>
                  <a:pt x="314526" y="166243"/>
                </a:lnTo>
                <a:lnTo>
                  <a:pt x="304889" y="158400"/>
                </a:lnTo>
                <a:lnTo>
                  <a:pt x="293309" y="153170"/>
                </a:lnTo>
                <a:lnTo>
                  <a:pt x="279802" y="145327"/>
                </a:lnTo>
                <a:lnTo>
                  <a:pt x="268222" y="137701"/>
                </a:lnTo>
                <a:lnTo>
                  <a:pt x="250860" y="127242"/>
                </a:lnTo>
                <a:lnTo>
                  <a:pt x="235425" y="119399"/>
                </a:lnTo>
                <a:lnTo>
                  <a:pt x="218046" y="106544"/>
                </a:lnTo>
                <a:lnTo>
                  <a:pt x="200684" y="96085"/>
                </a:lnTo>
                <a:lnTo>
                  <a:pt x="181395" y="83230"/>
                </a:lnTo>
                <a:lnTo>
                  <a:pt x="164017" y="72772"/>
                </a:lnTo>
                <a:lnTo>
                  <a:pt x="144727" y="62314"/>
                </a:lnTo>
                <a:lnTo>
                  <a:pt x="129292" y="52073"/>
                </a:lnTo>
                <a:lnTo>
                  <a:pt x="111914" y="41615"/>
                </a:lnTo>
                <a:lnTo>
                  <a:pt x="96479" y="31157"/>
                </a:lnTo>
                <a:lnTo>
                  <a:pt x="82972" y="18302"/>
                </a:lnTo>
                <a:close/>
              </a:path>
              <a:path w="866775" h="503554">
                <a:moveTo>
                  <a:pt x="623222" y="295883"/>
                </a:moveTo>
                <a:lnTo>
                  <a:pt x="617553" y="298498"/>
                </a:lnTo>
                <a:lnTo>
                  <a:pt x="609779" y="298498"/>
                </a:lnTo>
                <a:lnTo>
                  <a:pt x="602005" y="303727"/>
                </a:lnTo>
                <a:lnTo>
                  <a:pt x="592450" y="308956"/>
                </a:lnTo>
                <a:lnTo>
                  <a:pt x="588563" y="311353"/>
                </a:lnTo>
                <a:lnTo>
                  <a:pt x="517138" y="384125"/>
                </a:lnTo>
                <a:lnTo>
                  <a:pt x="557229" y="384125"/>
                </a:lnTo>
                <a:lnTo>
                  <a:pt x="605892" y="337498"/>
                </a:lnTo>
                <a:lnTo>
                  <a:pt x="659987" y="337498"/>
                </a:lnTo>
                <a:lnTo>
                  <a:pt x="658043" y="329655"/>
                </a:lnTo>
                <a:lnTo>
                  <a:pt x="652213" y="319196"/>
                </a:lnTo>
                <a:lnTo>
                  <a:pt x="642495" y="306341"/>
                </a:lnTo>
                <a:lnTo>
                  <a:pt x="623222" y="295883"/>
                </a:lnTo>
                <a:close/>
              </a:path>
              <a:path w="866775" h="503554">
                <a:moveTo>
                  <a:pt x="52102" y="0"/>
                </a:moveTo>
                <a:lnTo>
                  <a:pt x="0" y="10458"/>
                </a:lnTo>
                <a:lnTo>
                  <a:pt x="19305" y="36386"/>
                </a:lnTo>
                <a:lnTo>
                  <a:pt x="44377" y="18302"/>
                </a:lnTo>
                <a:lnTo>
                  <a:pt x="82972" y="18302"/>
                </a:lnTo>
                <a:lnTo>
                  <a:pt x="63682" y="7843"/>
                </a:lnTo>
                <a:lnTo>
                  <a:pt x="57884" y="2614"/>
                </a:lnTo>
                <a:lnTo>
                  <a:pt x="52102" y="0"/>
                </a:lnTo>
                <a:close/>
              </a:path>
            </a:pathLst>
          </a:custGeom>
          <a:solidFill>
            <a:srgbClr val="404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43866" y="5063743"/>
            <a:ext cx="571500" cy="488315"/>
          </a:xfrm>
          <a:custGeom>
            <a:avLst/>
            <a:gdLst/>
            <a:ahLst/>
            <a:cxnLst/>
            <a:rect l="l" t="t" r="r" b="b"/>
            <a:pathLst>
              <a:path w="571500" h="488314">
                <a:moveTo>
                  <a:pt x="571071" y="0"/>
                </a:moveTo>
                <a:lnTo>
                  <a:pt x="567346" y="0"/>
                </a:lnTo>
                <a:lnTo>
                  <a:pt x="559572" y="7778"/>
                </a:lnTo>
                <a:lnTo>
                  <a:pt x="553741" y="10371"/>
                </a:lnTo>
                <a:lnTo>
                  <a:pt x="544185" y="18149"/>
                </a:lnTo>
                <a:lnTo>
                  <a:pt x="536411" y="23335"/>
                </a:lnTo>
                <a:lnTo>
                  <a:pt x="526694" y="28542"/>
                </a:lnTo>
                <a:lnTo>
                  <a:pt x="513251" y="33728"/>
                </a:lnTo>
                <a:lnTo>
                  <a:pt x="501590" y="44099"/>
                </a:lnTo>
                <a:lnTo>
                  <a:pt x="484260" y="51877"/>
                </a:lnTo>
                <a:lnTo>
                  <a:pt x="470818" y="62270"/>
                </a:lnTo>
                <a:lnTo>
                  <a:pt x="451544" y="70049"/>
                </a:lnTo>
                <a:lnTo>
                  <a:pt x="432271" y="83012"/>
                </a:lnTo>
                <a:lnTo>
                  <a:pt x="410892" y="93405"/>
                </a:lnTo>
                <a:lnTo>
                  <a:pt x="391619" y="106369"/>
                </a:lnTo>
                <a:lnTo>
                  <a:pt x="341573" y="127134"/>
                </a:lnTo>
                <a:lnTo>
                  <a:pt x="314526" y="137505"/>
                </a:lnTo>
                <a:lnTo>
                  <a:pt x="291366" y="150490"/>
                </a:lnTo>
                <a:lnTo>
                  <a:pt x="264318" y="160862"/>
                </a:lnTo>
                <a:lnTo>
                  <a:pt x="241158" y="171233"/>
                </a:lnTo>
                <a:lnTo>
                  <a:pt x="214111" y="181626"/>
                </a:lnTo>
                <a:lnTo>
                  <a:pt x="192894" y="194590"/>
                </a:lnTo>
                <a:lnTo>
                  <a:pt x="171677" y="199775"/>
                </a:lnTo>
                <a:lnTo>
                  <a:pt x="150460" y="207576"/>
                </a:lnTo>
                <a:lnTo>
                  <a:pt x="133131" y="215354"/>
                </a:lnTo>
                <a:lnTo>
                  <a:pt x="117745" y="223132"/>
                </a:lnTo>
                <a:lnTo>
                  <a:pt x="106083" y="225725"/>
                </a:lnTo>
                <a:lnTo>
                  <a:pt x="96366" y="230911"/>
                </a:lnTo>
                <a:lnTo>
                  <a:pt x="90697" y="233503"/>
                </a:lnTo>
                <a:lnTo>
                  <a:pt x="88754" y="236096"/>
                </a:lnTo>
                <a:lnTo>
                  <a:pt x="86810" y="236096"/>
                </a:lnTo>
                <a:lnTo>
                  <a:pt x="82923" y="243896"/>
                </a:lnTo>
                <a:lnTo>
                  <a:pt x="75149" y="251675"/>
                </a:lnTo>
                <a:lnTo>
                  <a:pt x="69480" y="269846"/>
                </a:lnTo>
                <a:lnTo>
                  <a:pt x="57819" y="285403"/>
                </a:lnTo>
                <a:lnTo>
                  <a:pt x="48264" y="306167"/>
                </a:lnTo>
                <a:lnTo>
                  <a:pt x="38546" y="326909"/>
                </a:lnTo>
                <a:lnTo>
                  <a:pt x="28828" y="350266"/>
                </a:lnTo>
                <a:lnTo>
                  <a:pt x="19273" y="371030"/>
                </a:lnTo>
                <a:lnTo>
                  <a:pt x="9555" y="394387"/>
                </a:lnTo>
                <a:lnTo>
                  <a:pt x="3887" y="415130"/>
                </a:lnTo>
                <a:lnTo>
                  <a:pt x="1943" y="435894"/>
                </a:lnTo>
                <a:lnTo>
                  <a:pt x="0" y="451472"/>
                </a:lnTo>
                <a:lnTo>
                  <a:pt x="1943" y="467029"/>
                </a:lnTo>
                <a:lnTo>
                  <a:pt x="5668" y="477400"/>
                </a:lnTo>
                <a:lnTo>
                  <a:pt x="17329" y="487793"/>
                </a:lnTo>
                <a:lnTo>
                  <a:pt x="46320" y="487793"/>
                </a:lnTo>
                <a:lnTo>
                  <a:pt x="65593" y="480015"/>
                </a:lnTo>
                <a:lnTo>
                  <a:pt x="90697" y="472215"/>
                </a:lnTo>
                <a:lnTo>
                  <a:pt x="115801" y="459251"/>
                </a:lnTo>
                <a:lnTo>
                  <a:pt x="144630" y="446265"/>
                </a:lnTo>
                <a:lnTo>
                  <a:pt x="175564" y="428116"/>
                </a:lnTo>
                <a:lnTo>
                  <a:pt x="208280" y="409944"/>
                </a:lnTo>
                <a:lnTo>
                  <a:pt x="241158" y="389202"/>
                </a:lnTo>
                <a:lnTo>
                  <a:pt x="272092" y="365845"/>
                </a:lnTo>
                <a:lnTo>
                  <a:pt x="304808" y="339895"/>
                </a:lnTo>
                <a:lnTo>
                  <a:pt x="366515" y="293181"/>
                </a:lnTo>
                <a:lnTo>
                  <a:pt x="397450" y="267232"/>
                </a:lnTo>
                <a:lnTo>
                  <a:pt x="422553" y="241304"/>
                </a:lnTo>
                <a:lnTo>
                  <a:pt x="449601" y="217947"/>
                </a:lnTo>
                <a:lnTo>
                  <a:pt x="470818" y="194590"/>
                </a:lnTo>
                <a:lnTo>
                  <a:pt x="505477" y="147898"/>
                </a:lnTo>
                <a:lnTo>
                  <a:pt x="521025" y="129726"/>
                </a:lnTo>
                <a:lnTo>
                  <a:pt x="532524" y="106369"/>
                </a:lnTo>
                <a:lnTo>
                  <a:pt x="542242" y="90813"/>
                </a:lnTo>
                <a:lnTo>
                  <a:pt x="549854" y="72641"/>
                </a:lnTo>
                <a:lnTo>
                  <a:pt x="557628" y="59677"/>
                </a:lnTo>
                <a:lnTo>
                  <a:pt x="561515" y="44099"/>
                </a:lnTo>
                <a:lnTo>
                  <a:pt x="565402" y="33728"/>
                </a:lnTo>
                <a:lnTo>
                  <a:pt x="567346" y="23335"/>
                </a:lnTo>
                <a:lnTo>
                  <a:pt x="569127" y="15556"/>
                </a:lnTo>
                <a:lnTo>
                  <a:pt x="571071" y="5185"/>
                </a:lnTo>
                <a:lnTo>
                  <a:pt x="571071" y="0"/>
                </a:lnTo>
                <a:close/>
              </a:path>
            </a:pathLst>
          </a:custGeom>
          <a:solidFill>
            <a:srgbClr val="FFB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19239" y="4321637"/>
            <a:ext cx="166370" cy="366395"/>
          </a:xfrm>
          <a:custGeom>
            <a:avLst/>
            <a:gdLst/>
            <a:ahLst/>
            <a:cxnLst/>
            <a:rect l="l" t="t" r="r" b="b"/>
            <a:pathLst>
              <a:path w="166369" h="366395">
                <a:moveTo>
                  <a:pt x="79036" y="0"/>
                </a:moveTo>
                <a:lnTo>
                  <a:pt x="65593" y="0"/>
                </a:lnTo>
                <a:lnTo>
                  <a:pt x="0" y="329655"/>
                </a:lnTo>
                <a:lnTo>
                  <a:pt x="3887" y="329655"/>
                </a:lnTo>
                <a:lnTo>
                  <a:pt x="13442" y="332051"/>
                </a:lnTo>
                <a:lnTo>
                  <a:pt x="19273" y="332051"/>
                </a:lnTo>
                <a:lnTo>
                  <a:pt x="27047" y="337281"/>
                </a:lnTo>
                <a:lnTo>
                  <a:pt x="36602" y="337281"/>
                </a:lnTo>
                <a:lnTo>
                  <a:pt x="46320" y="342510"/>
                </a:lnTo>
                <a:lnTo>
                  <a:pt x="51989" y="345124"/>
                </a:lnTo>
                <a:lnTo>
                  <a:pt x="61706" y="347739"/>
                </a:lnTo>
                <a:lnTo>
                  <a:pt x="69480" y="352968"/>
                </a:lnTo>
                <a:lnTo>
                  <a:pt x="77093" y="355583"/>
                </a:lnTo>
                <a:lnTo>
                  <a:pt x="86810" y="360681"/>
                </a:lnTo>
                <a:lnTo>
                  <a:pt x="92641" y="365867"/>
                </a:lnTo>
                <a:lnTo>
                  <a:pt x="165847" y="49241"/>
                </a:lnTo>
                <a:lnTo>
                  <a:pt x="158235" y="39000"/>
                </a:lnTo>
                <a:lnTo>
                  <a:pt x="152404" y="33771"/>
                </a:lnTo>
                <a:lnTo>
                  <a:pt x="140743" y="25927"/>
                </a:lnTo>
                <a:lnTo>
                  <a:pt x="135074" y="20698"/>
                </a:lnTo>
                <a:lnTo>
                  <a:pt x="121470" y="15687"/>
                </a:lnTo>
                <a:lnTo>
                  <a:pt x="111914" y="10458"/>
                </a:lnTo>
                <a:lnTo>
                  <a:pt x="88754" y="5229"/>
                </a:lnTo>
                <a:lnTo>
                  <a:pt x="79036" y="0"/>
                </a:lnTo>
                <a:close/>
              </a:path>
            </a:pathLst>
          </a:custGeom>
          <a:solidFill>
            <a:srgbClr val="D1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27935" y="6381819"/>
            <a:ext cx="457834" cy="176530"/>
          </a:xfrm>
          <a:custGeom>
            <a:avLst/>
            <a:gdLst/>
            <a:ahLst/>
            <a:cxnLst/>
            <a:rect l="l" t="t" r="r" b="b"/>
            <a:pathLst>
              <a:path w="457835" h="176529">
                <a:moveTo>
                  <a:pt x="455431" y="153083"/>
                </a:moveTo>
                <a:lnTo>
                  <a:pt x="115801" y="153083"/>
                </a:lnTo>
                <a:lnTo>
                  <a:pt x="150460" y="176440"/>
                </a:lnTo>
                <a:lnTo>
                  <a:pt x="457375" y="155676"/>
                </a:lnTo>
                <a:lnTo>
                  <a:pt x="455431" y="153083"/>
                </a:lnTo>
                <a:close/>
              </a:path>
              <a:path w="457835" h="176529">
                <a:moveTo>
                  <a:pt x="312583" y="0"/>
                </a:moveTo>
                <a:lnTo>
                  <a:pt x="27047" y="38913"/>
                </a:lnTo>
                <a:lnTo>
                  <a:pt x="52151" y="59677"/>
                </a:lnTo>
                <a:lnTo>
                  <a:pt x="0" y="88220"/>
                </a:lnTo>
                <a:lnTo>
                  <a:pt x="69480" y="166069"/>
                </a:lnTo>
                <a:lnTo>
                  <a:pt x="115801" y="153083"/>
                </a:lnTo>
                <a:lnTo>
                  <a:pt x="455431" y="153083"/>
                </a:lnTo>
                <a:lnTo>
                  <a:pt x="451544" y="150490"/>
                </a:lnTo>
                <a:lnTo>
                  <a:pt x="443770" y="140119"/>
                </a:lnTo>
                <a:lnTo>
                  <a:pt x="434215" y="132341"/>
                </a:lnTo>
                <a:lnTo>
                  <a:pt x="422553" y="119355"/>
                </a:lnTo>
                <a:lnTo>
                  <a:pt x="409111" y="106391"/>
                </a:lnTo>
                <a:lnTo>
                  <a:pt x="397450" y="90813"/>
                </a:lnTo>
                <a:lnTo>
                  <a:pt x="384007" y="77849"/>
                </a:lnTo>
                <a:lnTo>
                  <a:pt x="368621" y="62270"/>
                </a:lnTo>
                <a:lnTo>
                  <a:pt x="355016" y="46713"/>
                </a:lnTo>
                <a:lnTo>
                  <a:pt x="343517" y="33728"/>
                </a:lnTo>
                <a:lnTo>
                  <a:pt x="331856" y="23356"/>
                </a:lnTo>
                <a:lnTo>
                  <a:pt x="322300" y="12985"/>
                </a:lnTo>
                <a:lnTo>
                  <a:pt x="312583" y="0"/>
                </a:lnTo>
                <a:close/>
              </a:path>
            </a:pathLst>
          </a:custGeom>
          <a:solidFill>
            <a:srgbClr val="A69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28604" y="5961481"/>
            <a:ext cx="380365" cy="568325"/>
          </a:xfrm>
          <a:custGeom>
            <a:avLst/>
            <a:gdLst/>
            <a:ahLst/>
            <a:cxnLst/>
            <a:rect l="l" t="t" r="r" b="b"/>
            <a:pathLst>
              <a:path w="380364" h="568325">
                <a:moveTo>
                  <a:pt x="291366" y="5185"/>
                </a:moveTo>
                <a:lnTo>
                  <a:pt x="36602" y="5185"/>
                </a:lnTo>
                <a:lnTo>
                  <a:pt x="36602" y="7800"/>
                </a:lnTo>
                <a:lnTo>
                  <a:pt x="27047" y="31135"/>
                </a:lnTo>
                <a:lnTo>
                  <a:pt x="9717" y="51899"/>
                </a:lnTo>
                <a:lnTo>
                  <a:pt x="0" y="72663"/>
                </a:lnTo>
                <a:lnTo>
                  <a:pt x="11661" y="539693"/>
                </a:lnTo>
                <a:lnTo>
                  <a:pt x="61706" y="568235"/>
                </a:lnTo>
                <a:lnTo>
                  <a:pt x="343517" y="568235"/>
                </a:lnTo>
                <a:lnTo>
                  <a:pt x="370564" y="555271"/>
                </a:lnTo>
                <a:lnTo>
                  <a:pt x="380120" y="508557"/>
                </a:lnTo>
                <a:lnTo>
                  <a:pt x="380120" y="106391"/>
                </a:lnTo>
                <a:lnTo>
                  <a:pt x="353073" y="54492"/>
                </a:lnTo>
                <a:lnTo>
                  <a:pt x="353073" y="18171"/>
                </a:lnTo>
                <a:lnTo>
                  <a:pt x="349347" y="15578"/>
                </a:lnTo>
                <a:lnTo>
                  <a:pt x="343517" y="12985"/>
                </a:lnTo>
                <a:lnTo>
                  <a:pt x="333799" y="12985"/>
                </a:lnTo>
                <a:lnTo>
                  <a:pt x="322300" y="10392"/>
                </a:lnTo>
                <a:lnTo>
                  <a:pt x="312583" y="7800"/>
                </a:lnTo>
                <a:lnTo>
                  <a:pt x="303027" y="7800"/>
                </a:lnTo>
                <a:lnTo>
                  <a:pt x="291366" y="5185"/>
                </a:lnTo>
                <a:close/>
              </a:path>
              <a:path w="380364" h="568325">
                <a:moveTo>
                  <a:pt x="258650" y="0"/>
                </a:moveTo>
                <a:lnTo>
                  <a:pt x="63650" y="0"/>
                </a:lnTo>
                <a:lnTo>
                  <a:pt x="56038" y="2592"/>
                </a:lnTo>
                <a:lnTo>
                  <a:pt x="46320" y="2592"/>
                </a:lnTo>
                <a:lnTo>
                  <a:pt x="40490" y="5185"/>
                </a:lnTo>
                <a:lnTo>
                  <a:pt x="283592" y="5185"/>
                </a:lnTo>
                <a:lnTo>
                  <a:pt x="270149" y="2592"/>
                </a:lnTo>
                <a:lnTo>
                  <a:pt x="258650" y="0"/>
                </a:lnTo>
                <a:close/>
              </a:path>
            </a:pathLst>
          </a:custGeom>
          <a:solidFill>
            <a:srgbClr val="8F8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19048" y="5943332"/>
            <a:ext cx="367030" cy="601980"/>
          </a:xfrm>
          <a:custGeom>
            <a:avLst/>
            <a:gdLst/>
            <a:ahLst/>
            <a:cxnLst/>
            <a:rect l="l" t="t" r="r" b="b"/>
            <a:pathLst>
              <a:path w="367029" h="601979">
                <a:moveTo>
                  <a:pt x="190950" y="2592"/>
                </a:moveTo>
                <a:lnTo>
                  <a:pt x="75149" y="2592"/>
                </a:lnTo>
                <a:lnTo>
                  <a:pt x="67537" y="5185"/>
                </a:lnTo>
                <a:lnTo>
                  <a:pt x="61706" y="5185"/>
                </a:lnTo>
                <a:lnTo>
                  <a:pt x="57819" y="7778"/>
                </a:lnTo>
                <a:lnTo>
                  <a:pt x="50045" y="7778"/>
                </a:lnTo>
                <a:lnTo>
                  <a:pt x="48102" y="10371"/>
                </a:lnTo>
                <a:lnTo>
                  <a:pt x="44377" y="31135"/>
                </a:lnTo>
                <a:lnTo>
                  <a:pt x="22998" y="57085"/>
                </a:lnTo>
                <a:lnTo>
                  <a:pt x="1781" y="98591"/>
                </a:lnTo>
                <a:lnTo>
                  <a:pt x="0" y="326909"/>
                </a:lnTo>
                <a:lnTo>
                  <a:pt x="15386" y="565621"/>
                </a:lnTo>
                <a:lnTo>
                  <a:pt x="55876" y="588978"/>
                </a:lnTo>
                <a:lnTo>
                  <a:pt x="241158" y="601963"/>
                </a:lnTo>
                <a:lnTo>
                  <a:pt x="345298" y="586385"/>
                </a:lnTo>
                <a:lnTo>
                  <a:pt x="341411" y="583792"/>
                </a:lnTo>
                <a:lnTo>
                  <a:pt x="335743" y="583792"/>
                </a:lnTo>
                <a:lnTo>
                  <a:pt x="327969" y="578606"/>
                </a:lnTo>
                <a:lnTo>
                  <a:pt x="324082" y="578606"/>
                </a:lnTo>
                <a:lnTo>
                  <a:pt x="316308" y="576014"/>
                </a:lnTo>
                <a:lnTo>
                  <a:pt x="310639" y="576014"/>
                </a:lnTo>
                <a:lnTo>
                  <a:pt x="300921" y="570828"/>
                </a:lnTo>
                <a:lnTo>
                  <a:pt x="271931" y="563028"/>
                </a:lnTo>
                <a:lnTo>
                  <a:pt x="262375" y="557842"/>
                </a:lnTo>
                <a:lnTo>
                  <a:pt x="250714" y="555250"/>
                </a:lnTo>
                <a:lnTo>
                  <a:pt x="241158" y="550064"/>
                </a:lnTo>
                <a:lnTo>
                  <a:pt x="231440" y="547471"/>
                </a:lnTo>
                <a:lnTo>
                  <a:pt x="217998" y="542286"/>
                </a:lnTo>
                <a:lnTo>
                  <a:pt x="206337" y="539693"/>
                </a:lnTo>
                <a:lnTo>
                  <a:pt x="192894" y="537078"/>
                </a:lnTo>
                <a:lnTo>
                  <a:pt x="181233" y="534485"/>
                </a:lnTo>
                <a:lnTo>
                  <a:pt x="167790" y="529300"/>
                </a:lnTo>
                <a:lnTo>
                  <a:pt x="156291" y="529300"/>
                </a:lnTo>
                <a:lnTo>
                  <a:pt x="144630" y="526707"/>
                </a:lnTo>
                <a:lnTo>
                  <a:pt x="133131" y="526707"/>
                </a:lnTo>
                <a:lnTo>
                  <a:pt x="121470" y="524114"/>
                </a:lnTo>
                <a:lnTo>
                  <a:pt x="80980" y="524114"/>
                </a:lnTo>
                <a:lnTo>
                  <a:pt x="106083" y="147898"/>
                </a:lnTo>
                <a:lnTo>
                  <a:pt x="127300" y="101184"/>
                </a:lnTo>
                <a:lnTo>
                  <a:pt x="221885" y="88220"/>
                </a:lnTo>
                <a:lnTo>
                  <a:pt x="366515" y="57085"/>
                </a:lnTo>
                <a:lnTo>
                  <a:pt x="358903" y="31135"/>
                </a:lnTo>
                <a:lnTo>
                  <a:pt x="353073" y="31135"/>
                </a:lnTo>
                <a:lnTo>
                  <a:pt x="345298" y="28542"/>
                </a:lnTo>
                <a:lnTo>
                  <a:pt x="339468" y="28542"/>
                </a:lnTo>
                <a:lnTo>
                  <a:pt x="329912" y="25949"/>
                </a:lnTo>
                <a:lnTo>
                  <a:pt x="306752" y="20742"/>
                </a:lnTo>
                <a:lnTo>
                  <a:pt x="297034" y="18149"/>
                </a:lnTo>
                <a:lnTo>
                  <a:pt x="266262" y="12963"/>
                </a:lnTo>
                <a:lnTo>
                  <a:pt x="252657" y="10371"/>
                </a:lnTo>
                <a:lnTo>
                  <a:pt x="237271" y="10371"/>
                </a:lnTo>
                <a:lnTo>
                  <a:pt x="190950" y="2592"/>
                </a:lnTo>
                <a:close/>
              </a:path>
              <a:path w="367029" h="601979">
                <a:moveTo>
                  <a:pt x="148517" y="0"/>
                </a:moveTo>
                <a:lnTo>
                  <a:pt x="111914" y="0"/>
                </a:lnTo>
                <a:lnTo>
                  <a:pt x="102196" y="2592"/>
                </a:lnTo>
                <a:lnTo>
                  <a:pt x="161960" y="2592"/>
                </a:lnTo>
                <a:lnTo>
                  <a:pt x="148517" y="0"/>
                </a:lnTo>
                <a:close/>
              </a:path>
            </a:pathLst>
          </a:custGeom>
          <a:solidFill>
            <a:srgbClr val="6B5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81008" y="6104194"/>
            <a:ext cx="231775" cy="363855"/>
          </a:xfrm>
          <a:custGeom>
            <a:avLst/>
            <a:gdLst/>
            <a:ahLst/>
            <a:cxnLst/>
            <a:rect l="l" t="t" r="r" b="b"/>
            <a:pathLst>
              <a:path w="231775" h="363854">
                <a:moveTo>
                  <a:pt x="169896" y="358067"/>
                </a:moveTo>
                <a:lnTo>
                  <a:pt x="113857" y="358067"/>
                </a:lnTo>
                <a:lnTo>
                  <a:pt x="125519" y="363252"/>
                </a:lnTo>
                <a:lnTo>
                  <a:pt x="135074" y="360659"/>
                </a:lnTo>
                <a:lnTo>
                  <a:pt x="164065" y="360659"/>
                </a:lnTo>
                <a:lnTo>
                  <a:pt x="169896" y="358067"/>
                </a:lnTo>
                <a:close/>
              </a:path>
              <a:path w="231775" h="363854">
                <a:moveTo>
                  <a:pt x="0" y="0"/>
                </a:moveTo>
                <a:lnTo>
                  <a:pt x="3887" y="324338"/>
                </a:lnTo>
                <a:lnTo>
                  <a:pt x="5830" y="324338"/>
                </a:lnTo>
                <a:lnTo>
                  <a:pt x="13604" y="326931"/>
                </a:lnTo>
                <a:lnTo>
                  <a:pt x="17491" y="329524"/>
                </a:lnTo>
                <a:lnTo>
                  <a:pt x="27047" y="334710"/>
                </a:lnTo>
                <a:lnTo>
                  <a:pt x="34821" y="334710"/>
                </a:lnTo>
                <a:lnTo>
                  <a:pt x="44377" y="339895"/>
                </a:lnTo>
                <a:lnTo>
                  <a:pt x="52151" y="342488"/>
                </a:lnTo>
                <a:lnTo>
                  <a:pt x="61868" y="345081"/>
                </a:lnTo>
                <a:lnTo>
                  <a:pt x="71424" y="350288"/>
                </a:lnTo>
                <a:lnTo>
                  <a:pt x="83085" y="352881"/>
                </a:lnTo>
                <a:lnTo>
                  <a:pt x="92641" y="355474"/>
                </a:lnTo>
                <a:lnTo>
                  <a:pt x="104302" y="358067"/>
                </a:lnTo>
                <a:lnTo>
                  <a:pt x="179451" y="358067"/>
                </a:lnTo>
                <a:lnTo>
                  <a:pt x="187225" y="352881"/>
                </a:lnTo>
                <a:lnTo>
                  <a:pt x="194999" y="352881"/>
                </a:lnTo>
                <a:lnTo>
                  <a:pt x="206499" y="347674"/>
                </a:lnTo>
                <a:lnTo>
                  <a:pt x="216216" y="345081"/>
                </a:lnTo>
                <a:lnTo>
                  <a:pt x="221885" y="342488"/>
                </a:lnTo>
                <a:lnTo>
                  <a:pt x="223828" y="342488"/>
                </a:lnTo>
                <a:lnTo>
                  <a:pt x="231416" y="25949"/>
                </a:lnTo>
                <a:lnTo>
                  <a:pt x="115801" y="25949"/>
                </a:lnTo>
                <a:lnTo>
                  <a:pt x="92641" y="20764"/>
                </a:lnTo>
                <a:lnTo>
                  <a:pt x="83085" y="18171"/>
                </a:lnTo>
                <a:lnTo>
                  <a:pt x="71424" y="15578"/>
                </a:lnTo>
                <a:lnTo>
                  <a:pt x="61868" y="12963"/>
                </a:lnTo>
                <a:lnTo>
                  <a:pt x="52151" y="12963"/>
                </a:lnTo>
                <a:lnTo>
                  <a:pt x="44377" y="10371"/>
                </a:lnTo>
                <a:lnTo>
                  <a:pt x="34821" y="10371"/>
                </a:lnTo>
                <a:lnTo>
                  <a:pt x="27047" y="5185"/>
                </a:lnTo>
                <a:lnTo>
                  <a:pt x="19273" y="5185"/>
                </a:lnTo>
                <a:lnTo>
                  <a:pt x="13604" y="2592"/>
                </a:lnTo>
                <a:lnTo>
                  <a:pt x="9717" y="2592"/>
                </a:lnTo>
                <a:lnTo>
                  <a:pt x="0" y="0"/>
                </a:lnTo>
                <a:close/>
              </a:path>
              <a:path w="231775" h="363854">
                <a:moveTo>
                  <a:pt x="231602" y="18171"/>
                </a:moveTo>
                <a:lnTo>
                  <a:pt x="214273" y="18171"/>
                </a:lnTo>
                <a:lnTo>
                  <a:pt x="208442" y="20764"/>
                </a:lnTo>
                <a:lnTo>
                  <a:pt x="200668" y="20764"/>
                </a:lnTo>
                <a:lnTo>
                  <a:pt x="193056" y="23356"/>
                </a:lnTo>
                <a:lnTo>
                  <a:pt x="125519" y="23356"/>
                </a:lnTo>
                <a:lnTo>
                  <a:pt x="115801" y="25949"/>
                </a:lnTo>
                <a:lnTo>
                  <a:pt x="231416" y="25949"/>
                </a:lnTo>
                <a:lnTo>
                  <a:pt x="231602" y="18171"/>
                </a:lnTo>
                <a:close/>
              </a:path>
            </a:pathLst>
          </a:custGeom>
          <a:solidFill>
            <a:srgbClr val="D9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20830" y="5826569"/>
            <a:ext cx="409575" cy="147955"/>
          </a:xfrm>
          <a:custGeom>
            <a:avLst/>
            <a:gdLst/>
            <a:ahLst/>
            <a:cxnLst/>
            <a:rect l="l" t="t" r="r" b="b"/>
            <a:pathLst>
              <a:path w="409575" h="147954">
                <a:moveTo>
                  <a:pt x="262537" y="0"/>
                </a:moveTo>
                <a:lnTo>
                  <a:pt x="34821" y="0"/>
                </a:lnTo>
                <a:lnTo>
                  <a:pt x="0" y="23356"/>
                </a:lnTo>
                <a:lnTo>
                  <a:pt x="0" y="129726"/>
                </a:lnTo>
                <a:lnTo>
                  <a:pt x="357122" y="147898"/>
                </a:lnTo>
                <a:lnTo>
                  <a:pt x="407167" y="134912"/>
                </a:lnTo>
                <a:lnTo>
                  <a:pt x="409111" y="41506"/>
                </a:lnTo>
                <a:lnTo>
                  <a:pt x="391781" y="25949"/>
                </a:lnTo>
                <a:lnTo>
                  <a:pt x="385950" y="23356"/>
                </a:lnTo>
                <a:lnTo>
                  <a:pt x="378338" y="23356"/>
                </a:lnTo>
                <a:lnTo>
                  <a:pt x="368621" y="18149"/>
                </a:lnTo>
                <a:lnTo>
                  <a:pt x="362790" y="18149"/>
                </a:lnTo>
                <a:lnTo>
                  <a:pt x="353235" y="15556"/>
                </a:lnTo>
                <a:lnTo>
                  <a:pt x="343517" y="15556"/>
                </a:lnTo>
                <a:lnTo>
                  <a:pt x="320357" y="10371"/>
                </a:lnTo>
                <a:lnTo>
                  <a:pt x="306914" y="5185"/>
                </a:lnTo>
                <a:lnTo>
                  <a:pt x="293309" y="5185"/>
                </a:lnTo>
                <a:lnTo>
                  <a:pt x="262537" y="0"/>
                </a:lnTo>
                <a:close/>
              </a:path>
            </a:pathLst>
          </a:custGeom>
          <a:solidFill>
            <a:srgbClr val="D9D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24717" y="5857704"/>
            <a:ext cx="403860" cy="140335"/>
          </a:xfrm>
          <a:custGeom>
            <a:avLst/>
            <a:gdLst/>
            <a:ahLst/>
            <a:cxnLst/>
            <a:rect l="l" t="t" r="r" b="b"/>
            <a:pathLst>
              <a:path w="403860" h="140335">
                <a:moveTo>
                  <a:pt x="0" y="12963"/>
                </a:moveTo>
                <a:lnTo>
                  <a:pt x="0" y="103777"/>
                </a:lnTo>
                <a:lnTo>
                  <a:pt x="135074" y="140098"/>
                </a:lnTo>
                <a:lnTo>
                  <a:pt x="349347" y="134912"/>
                </a:lnTo>
                <a:lnTo>
                  <a:pt x="399134" y="103777"/>
                </a:lnTo>
                <a:lnTo>
                  <a:pt x="314526" y="103777"/>
                </a:lnTo>
                <a:lnTo>
                  <a:pt x="306352" y="72641"/>
                </a:lnTo>
                <a:lnTo>
                  <a:pt x="38708" y="72641"/>
                </a:lnTo>
                <a:lnTo>
                  <a:pt x="21216" y="15556"/>
                </a:lnTo>
                <a:lnTo>
                  <a:pt x="0" y="12963"/>
                </a:lnTo>
                <a:close/>
              </a:path>
              <a:path w="403860" h="140335">
                <a:moveTo>
                  <a:pt x="403280" y="101184"/>
                </a:moveTo>
                <a:lnTo>
                  <a:pt x="314526" y="103777"/>
                </a:lnTo>
                <a:lnTo>
                  <a:pt x="399134" y="103777"/>
                </a:lnTo>
                <a:lnTo>
                  <a:pt x="403280" y="101184"/>
                </a:lnTo>
                <a:close/>
              </a:path>
              <a:path w="403860" h="140335">
                <a:moveTo>
                  <a:pt x="42433" y="0"/>
                </a:moveTo>
                <a:lnTo>
                  <a:pt x="38708" y="72641"/>
                </a:lnTo>
                <a:lnTo>
                  <a:pt x="86810" y="72641"/>
                </a:lnTo>
                <a:lnTo>
                  <a:pt x="69480" y="15556"/>
                </a:lnTo>
                <a:lnTo>
                  <a:pt x="42433" y="0"/>
                </a:lnTo>
                <a:close/>
              </a:path>
              <a:path w="403860" h="140335">
                <a:moveTo>
                  <a:pt x="92641" y="12963"/>
                </a:moveTo>
                <a:lnTo>
                  <a:pt x="86810" y="72641"/>
                </a:lnTo>
                <a:lnTo>
                  <a:pt x="306352" y="72641"/>
                </a:lnTo>
                <a:lnTo>
                  <a:pt x="304991" y="67456"/>
                </a:lnTo>
                <a:lnTo>
                  <a:pt x="135074" y="67456"/>
                </a:lnTo>
                <a:lnTo>
                  <a:pt x="121632" y="15556"/>
                </a:lnTo>
                <a:lnTo>
                  <a:pt x="92641" y="12963"/>
                </a:lnTo>
                <a:close/>
              </a:path>
              <a:path w="403860" h="140335">
                <a:moveTo>
                  <a:pt x="146735" y="12963"/>
                </a:moveTo>
                <a:lnTo>
                  <a:pt x="135074" y="67456"/>
                </a:lnTo>
                <a:lnTo>
                  <a:pt x="196943" y="67456"/>
                </a:lnTo>
                <a:lnTo>
                  <a:pt x="167952" y="15556"/>
                </a:lnTo>
                <a:lnTo>
                  <a:pt x="146735" y="12963"/>
                </a:lnTo>
                <a:close/>
              </a:path>
              <a:path w="403860" h="140335">
                <a:moveTo>
                  <a:pt x="225772" y="15556"/>
                </a:moveTo>
                <a:lnTo>
                  <a:pt x="196943" y="67456"/>
                </a:lnTo>
                <a:lnTo>
                  <a:pt x="256706" y="67456"/>
                </a:lnTo>
                <a:lnTo>
                  <a:pt x="225772" y="15556"/>
                </a:lnTo>
                <a:close/>
              </a:path>
              <a:path w="403860" h="140335">
                <a:moveTo>
                  <a:pt x="291366" y="15556"/>
                </a:moveTo>
                <a:lnTo>
                  <a:pt x="256706" y="67456"/>
                </a:lnTo>
                <a:lnTo>
                  <a:pt x="304991" y="67456"/>
                </a:lnTo>
                <a:lnTo>
                  <a:pt x="291366" y="15556"/>
                </a:lnTo>
                <a:close/>
              </a:path>
            </a:pathLst>
          </a:custGeom>
          <a:solidFill>
            <a:srgbClr val="95ABB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830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1301</Words>
  <Application>Microsoft Office PowerPoint</Application>
  <PresentationFormat>On-screen Show (4:3)</PresentationFormat>
  <Paragraphs>253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Constipation                       By, Kapu Manjula Assistant Pofessor                </vt:lpstr>
      <vt:lpstr>What is Constipation?</vt:lpstr>
      <vt:lpstr>Slide 3</vt:lpstr>
      <vt:lpstr>Slide 4</vt:lpstr>
      <vt:lpstr>Is Constipation Serious?</vt:lpstr>
      <vt:lpstr>Constipation  is a symptom  not a disease.</vt:lpstr>
      <vt:lpstr>What Causes Constipation?</vt:lpstr>
      <vt:lpstr>What Causes Constipation?</vt:lpstr>
      <vt:lpstr>What Causes Constipation?</vt:lpstr>
      <vt:lpstr>Other causes</vt:lpstr>
      <vt:lpstr>What Can You Do?</vt:lpstr>
      <vt:lpstr>What Can You Do?</vt:lpstr>
      <vt:lpstr>Slide 13</vt:lpstr>
      <vt:lpstr>What Can You Do?</vt:lpstr>
      <vt:lpstr>What Can You Do?</vt:lpstr>
      <vt:lpstr>What Can You Do?</vt:lpstr>
      <vt:lpstr>Pharmacological management</vt:lpstr>
      <vt:lpstr>Laxatives/cathartics/Purgative</vt:lpstr>
      <vt:lpstr>TYPES OF LAXATIVES</vt:lpstr>
      <vt:lpstr>Slide 20</vt:lpstr>
      <vt:lpstr>Bulk forming</vt:lpstr>
      <vt:lpstr>Bulk forming laxatives</vt:lpstr>
      <vt:lpstr>MOA</vt:lpstr>
      <vt:lpstr>Slide 24</vt:lpstr>
      <vt:lpstr>not absorbed from the intestines into  the body safe for long-term use.</vt:lpstr>
      <vt:lpstr>Precaution</vt:lpstr>
      <vt:lpstr>----- may not be appropriate for patients who  must restrict oral fluid intake (such as  patients with kidney failure).</vt:lpstr>
      <vt:lpstr>Osmotic laxatives</vt:lpstr>
      <vt:lpstr>Osmotic laxatives</vt:lpstr>
      <vt:lpstr>Osmotic laxatives</vt:lpstr>
      <vt:lpstr>MOA</vt:lpstr>
      <vt:lpstr>Therapeutic Uses</vt:lpstr>
      <vt:lpstr>SIDE EFFECTS</vt:lpstr>
      <vt:lpstr>Precaution</vt:lpstr>
      <vt:lpstr>Stimulant or Irritant laxatives</vt:lpstr>
      <vt:lpstr>Stimulant or Irritant laxatives</vt:lpstr>
      <vt:lpstr>MOA</vt:lpstr>
      <vt:lpstr>Slide 38</vt:lpstr>
      <vt:lpstr>Bisacodyl (Dulcolax)</vt:lpstr>
      <vt:lpstr>Senna,Cascara</vt:lpstr>
      <vt:lpstr>Castor oil</vt:lpstr>
      <vt:lpstr>Therapeutic Use</vt:lpstr>
      <vt:lpstr>Side effects</vt:lpstr>
      <vt:lpstr>Slide 44</vt:lpstr>
      <vt:lpstr>Stool softeners /  Lubricants</vt:lpstr>
      <vt:lpstr>Stool Softeners (Emollient laxatives)</vt:lpstr>
      <vt:lpstr>MOA</vt:lpstr>
      <vt:lpstr>Therapeutic use</vt:lpstr>
      <vt:lpstr>Mineral oil</vt:lpstr>
      <vt:lpstr>Therapeutic use</vt:lpstr>
      <vt:lpstr>Precautions for using lubricant laxatives</vt:lpstr>
      <vt:lpstr>Enemas and Suppositories</vt:lpstr>
      <vt:lpstr>Therapeutic Uses</vt:lpstr>
      <vt:lpstr>Examples of enemas and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Constipation</dc:title>
  <dc:creator>library</dc:creator>
  <cp:lastModifiedBy>library</cp:lastModifiedBy>
  <cp:revision>2</cp:revision>
  <dcterms:created xsi:type="dcterms:W3CDTF">2020-11-21T04:33:01Z</dcterms:created>
  <dcterms:modified xsi:type="dcterms:W3CDTF">2021-03-29T06:01:47Z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2020-11-21T00:00:00Z</vt:filetime>
  </property>
</Properties>
</file>