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96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95" r:id="rId26"/>
    <p:sldId id="281" r:id="rId27"/>
    <p:sldId id="294" r:id="rId28"/>
    <p:sldId id="282" r:id="rId29"/>
    <p:sldId id="283" r:id="rId30"/>
    <p:sldId id="287" r:id="rId31"/>
    <p:sldId id="284" r:id="rId32"/>
    <p:sldId id="292" r:id="rId33"/>
    <p:sldId id="293" r:id="rId34"/>
    <p:sldId id="285" r:id="rId35"/>
    <p:sldId id="288" r:id="rId36"/>
    <p:sldId id="289" r:id="rId37"/>
    <p:sldId id="290" r:id="rId38"/>
    <p:sldId id="291" r:id="rId39"/>
    <p:sldId id="286" r:id="rId4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82079-AAC4-492C-951B-3C416D863100}" type="datetimeFigureOut">
              <a:rPr lang="en-IN" smtClean="0"/>
              <a:pPr/>
              <a:t>29-03-2021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1AE0C-7041-4371-B88F-380D757068C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721180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5C8DB-1D4E-4745-A987-DA5FCBE8D35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2389" y="1485900"/>
            <a:ext cx="9071610" cy="0"/>
          </a:xfrm>
          <a:custGeom>
            <a:avLst/>
            <a:gdLst/>
            <a:ahLst/>
            <a:cxnLst/>
            <a:rect l="l" t="t" r="r" b="b"/>
            <a:pathLst>
              <a:path w="9071610">
                <a:moveTo>
                  <a:pt x="0" y="0"/>
                </a:moveTo>
                <a:lnTo>
                  <a:pt x="9071610" y="0"/>
                </a:lnTo>
              </a:path>
            </a:pathLst>
          </a:custGeom>
          <a:ln w="101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9144000" y="0"/>
                </a:moveTo>
                <a:lnTo>
                  <a:pt x="0" y="0"/>
                </a:lnTo>
                <a:lnTo>
                  <a:pt x="0" y="1433829"/>
                </a:lnTo>
                <a:lnTo>
                  <a:pt x="9144000" y="143382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5134610"/>
          </a:xfrm>
          <a:custGeom>
            <a:avLst/>
            <a:gdLst/>
            <a:ahLst/>
            <a:cxnLst/>
            <a:rect l="l" t="t" r="r" b="b"/>
            <a:pathLst>
              <a:path w="9144000" h="5134610">
                <a:moveTo>
                  <a:pt x="9144000" y="0"/>
                </a:moveTo>
                <a:lnTo>
                  <a:pt x="0" y="0"/>
                </a:lnTo>
                <a:lnTo>
                  <a:pt x="0" y="5134610"/>
                </a:lnTo>
                <a:lnTo>
                  <a:pt x="9144000" y="513461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2389" y="5179059"/>
            <a:ext cx="9071610" cy="0"/>
          </a:xfrm>
          <a:custGeom>
            <a:avLst/>
            <a:gdLst/>
            <a:ahLst/>
            <a:cxnLst/>
            <a:rect l="l" t="t" r="r" b="b"/>
            <a:pathLst>
              <a:path w="9071610">
                <a:moveTo>
                  <a:pt x="0" y="0"/>
                </a:moveTo>
                <a:lnTo>
                  <a:pt x="9071610" y="0"/>
                </a:lnTo>
              </a:path>
            </a:pathLst>
          </a:custGeom>
          <a:ln w="101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5126990"/>
            <a:ext cx="9144000" cy="46990"/>
          </a:xfrm>
          <a:custGeom>
            <a:avLst/>
            <a:gdLst/>
            <a:ahLst/>
            <a:cxnLst/>
            <a:rect l="l" t="t" r="r" b="b"/>
            <a:pathLst>
              <a:path w="9144000" h="46989">
                <a:moveTo>
                  <a:pt x="0" y="46990"/>
                </a:moveTo>
                <a:lnTo>
                  <a:pt x="9144000" y="46990"/>
                </a:lnTo>
                <a:lnTo>
                  <a:pt x="914400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689609" y="2364739"/>
            <a:ext cx="8077200" cy="26644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2389" y="1485900"/>
            <a:ext cx="9071610" cy="0"/>
          </a:xfrm>
          <a:custGeom>
            <a:avLst/>
            <a:gdLst/>
            <a:ahLst/>
            <a:cxnLst/>
            <a:rect l="l" t="t" r="r" b="b"/>
            <a:pathLst>
              <a:path w="9071610">
                <a:moveTo>
                  <a:pt x="0" y="0"/>
                </a:moveTo>
                <a:lnTo>
                  <a:pt x="9071610" y="0"/>
                </a:lnTo>
              </a:path>
            </a:pathLst>
          </a:custGeom>
          <a:ln w="101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0462" y="1852929"/>
            <a:ext cx="8063075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3719" y="1852929"/>
            <a:ext cx="4871720" cy="3073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81600" y="3352800"/>
            <a:ext cx="3886199" cy="17363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20775" marR="5080" indent="-1108710">
              <a:lnSpc>
                <a:spcPct val="100000"/>
              </a:lnSpc>
              <a:spcBef>
                <a:spcPts val="100"/>
              </a:spcBef>
            </a:pPr>
            <a:r>
              <a:rPr lang="en-IN" sz="2800" dirty="0" smtClean="0">
                <a:solidFill>
                  <a:schemeClr val="bg1"/>
                </a:solidFill>
              </a:rPr>
              <a:t>                                       By,</a:t>
            </a:r>
            <a:br>
              <a:rPr lang="en-IN" sz="2800" dirty="0" smtClean="0">
                <a:solidFill>
                  <a:schemeClr val="bg1"/>
                </a:solidFill>
              </a:rPr>
            </a:br>
            <a:r>
              <a:rPr lang="en-IN" sz="2800" dirty="0" err="1" smtClean="0">
                <a:solidFill>
                  <a:schemeClr val="bg1"/>
                </a:solidFill>
              </a:rPr>
              <a:t>Kapu</a:t>
            </a:r>
            <a:r>
              <a:rPr lang="en-IN" sz="2800" dirty="0" smtClean="0">
                <a:solidFill>
                  <a:schemeClr val="bg1"/>
                </a:solidFill>
              </a:rPr>
              <a:t> </a:t>
            </a:r>
            <a:r>
              <a:rPr lang="en-IN" sz="2800" dirty="0" err="1" smtClean="0">
                <a:solidFill>
                  <a:schemeClr val="bg1"/>
                </a:solidFill>
              </a:rPr>
              <a:t>Manjula</a:t>
            </a:r>
            <a:r>
              <a:rPr lang="en-IN" sz="2800" dirty="0" smtClean="0">
                <a:solidFill>
                  <a:schemeClr val="bg1"/>
                </a:solidFill>
              </a:rPr>
              <a:t/>
            </a:r>
            <a:br>
              <a:rPr lang="en-IN" sz="2800" dirty="0" smtClean="0">
                <a:solidFill>
                  <a:schemeClr val="bg1"/>
                </a:solidFill>
              </a:rPr>
            </a:br>
            <a:r>
              <a:rPr lang="en-IN" sz="2800" dirty="0" smtClean="0">
                <a:solidFill>
                  <a:schemeClr val="bg1"/>
                </a:solidFill>
              </a:rPr>
              <a:t>Assistant professor</a:t>
            </a:r>
            <a:endParaRPr sz="2800" dirty="0">
              <a:solidFill>
                <a:schemeClr val="bg1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8600" y="3581400"/>
            <a:ext cx="4241800" cy="24599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00201"/>
            <a:ext cx="8458200" cy="447558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81000" y="0"/>
            <a:ext cx="8458200" cy="10668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solidFill>
                  <a:srgbClr val="640A2C"/>
                </a:solidFill>
                <a:latin typeface="Aharoni" pitchFamily="2" charset="-79"/>
                <a:cs typeface="Aharoni" pitchFamily="2" charset="-79"/>
              </a:rPr>
              <a:t>GRADES</a:t>
            </a:r>
            <a:endParaRPr lang="en-US" sz="6000" b="1" dirty="0">
              <a:solidFill>
                <a:srgbClr val="640A2C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098" name="Picture 2" descr="C:\Users\MANJU\Desktop\4-Grades-Of-Internal-Hemorrhoi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915400" cy="533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14275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9144000" y="0"/>
                </a:moveTo>
                <a:lnTo>
                  <a:pt x="0" y="0"/>
                </a:lnTo>
                <a:lnTo>
                  <a:pt x="0" y="1433829"/>
                </a:lnTo>
                <a:lnTo>
                  <a:pt x="9144000" y="143382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243840"/>
            <a:ext cx="5029200" cy="1206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36880" y="1593596"/>
            <a:ext cx="8400415" cy="420497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0"/>
              </a:spcBef>
            </a:pPr>
            <a:r>
              <a:rPr sz="4125" spc="104" baseline="7070" dirty="0">
                <a:solidFill>
                  <a:srgbClr val="EFAC00"/>
                </a:solidFill>
                <a:latin typeface="Symbol"/>
                <a:cs typeface="Symbol"/>
              </a:rPr>
              <a:t></a:t>
            </a:r>
            <a:r>
              <a:rPr sz="3500" spc="70" dirty="0">
                <a:latin typeface="Corbel"/>
                <a:cs typeface="Corbel"/>
              </a:rPr>
              <a:t>Pressure</a:t>
            </a:r>
            <a:endParaRPr sz="3500">
              <a:latin typeface="Corbel"/>
              <a:cs typeface="Corbel"/>
            </a:endParaRPr>
          </a:p>
          <a:p>
            <a:pPr marL="629920" indent="-264160">
              <a:lnSpc>
                <a:spcPct val="100000"/>
              </a:lnSpc>
              <a:spcBef>
                <a:spcPts val="500"/>
              </a:spcBef>
              <a:buClr>
                <a:srgbClr val="5FB4CC"/>
              </a:buClr>
              <a:buSzPct val="88571"/>
              <a:buFont typeface="Symbol"/>
              <a:buChar char=""/>
              <a:tabLst>
                <a:tab pos="629920" algn="l"/>
              </a:tabLst>
            </a:pPr>
            <a:r>
              <a:rPr sz="3500" spc="-10" dirty="0">
                <a:latin typeface="Corbel"/>
                <a:cs typeface="Corbel"/>
              </a:rPr>
              <a:t>Constipation</a:t>
            </a:r>
            <a:endParaRPr sz="3500">
              <a:latin typeface="Corbel"/>
              <a:cs typeface="Corbel"/>
            </a:endParaRPr>
          </a:p>
          <a:p>
            <a:pPr marL="629920" indent="-264160">
              <a:lnSpc>
                <a:spcPct val="100000"/>
              </a:lnSpc>
              <a:spcBef>
                <a:spcPts val="500"/>
              </a:spcBef>
              <a:buClr>
                <a:srgbClr val="5FB4CC"/>
              </a:buClr>
              <a:buSzPct val="88571"/>
              <a:buFont typeface="Symbol"/>
              <a:buChar char=""/>
              <a:tabLst>
                <a:tab pos="629920" algn="l"/>
              </a:tabLst>
            </a:pPr>
            <a:r>
              <a:rPr sz="3500" spc="-10" dirty="0">
                <a:latin typeface="Corbel"/>
                <a:cs typeface="Corbel"/>
              </a:rPr>
              <a:t>Diarrhea</a:t>
            </a:r>
            <a:endParaRPr sz="3500">
              <a:latin typeface="Corbel"/>
              <a:cs typeface="Corbel"/>
            </a:endParaRPr>
          </a:p>
          <a:p>
            <a:pPr marL="629920" indent="-264160">
              <a:lnSpc>
                <a:spcPct val="100000"/>
              </a:lnSpc>
              <a:spcBef>
                <a:spcPts val="500"/>
              </a:spcBef>
              <a:buClr>
                <a:srgbClr val="5FB4CC"/>
              </a:buClr>
              <a:buSzPct val="88571"/>
              <a:buFont typeface="Symbol"/>
              <a:buChar char=""/>
              <a:tabLst>
                <a:tab pos="629920" algn="l"/>
              </a:tabLst>
            </a:pPr>
            <a:r>
              <a:rPr sz="3500" spc="-10" dirty="0">
                <a:latin typeface="Corbel"/>
                <a:cs typeface="Corbel"/>
              </a:rPr>
              <a:t>Sitting or standing </a:t>
            </a:r>
            <a:r>
              <a:rPr sz="3500" spc="-5" dirty="0">
                <a:latin typeface="Corbel"/>
                <a:cs typeface="Corbel"/>
              </a:rPr>
              <a:t>for </a:t>
            </a:r>
            <a:r>
              <a:rPr sz="3500" spc="-15" dirty="0">
                <a:latin typeface="Corbel"/>
                <a:cs typeface="Corbel"/>
              </a:rPr>
              <a:t>long </a:t>
            </a:r>
            <a:r>
              <a:rPr sz="3500" spc="-10" dirty="0">
                <a:latin typeface="Corbel"/>
                <a:cs typeface="Corbel"/>
              </a:rPr>
              <a:t>periods of</a:t>
            </a:r>
            <a:r>
              <a:rPr sz="3500" spc="-35" dirty="0">
                <a:latin typeface="Corbel"/>
                <a:cs typeface="Corbel"/>
              </a:rPr>
              <a:t> </a:t>
            </a:r>
            <a:r>
              <a:rPr sz="3500" spc="-10" dirty="0">
                <a:latin typeface="Corbel"/>
                <a:cs typeface="Corbel"/>
              </a:rPr>
              <a:t>time</a:t>
            </a:r>
            <a:endParaRPr sz="3500">
              <a:latin typeface="Corbel"/>
              <a:cs typeface="Corbel"/>
            </a:endParaRPr>
          </a:p>
          <a:p>
            <a:pPr marL="629920" indent="-264160">
              <a:lnSpc>
                <a:spcPct val="100000"/>
              </a:lnSpc>
              <a:spcBef>
                <a:spcPts val="509"/>
              </a:spcBef>
              <a:buClr>
                <a:srgbClr val="5FB4CC"/>
              </a:buClr>
              <a:buSzPct val="88571"/>
              <a:buFont typeface="Symbol"/>
              <a:buChar char=""/>
              <a:tabLst>
                <a:tab pos="629920" algn="l"/>
              </a:tabLst>
            </a:pPr>
            <a:r>
              <a:rPr sz="3500" spc="-5" dirty="0">
                <a:latin typeface="Corbel"/>
                <a:cs typeface="Corbel"/>
              </a:rPr>
              <a:t>Obesity</a:t>
            </a:r>
            <a:endParaRPr sz="3500">
              <a:latin typeface="Corbel"/>
              <a:cs typeface="Corbel"/>
            </a:endParaRPr>
          </a:p>
          <a:p>
            <a:pPr marL="629920" indent="-264160">
              <a:lnSpc>
                <a:spcPct val="100000"/>
              </a:lnSpc>
              <a:spcBef>
                <a:spcPts val="500"/>
              </a:spcBef>
              <a:buClr>
                <a:srgbClr val="5FB4CC"/>
              </a:buClr>
              <a:buSzPct val="88571"/>
              <a:buFont typeface="Symbol"/>
              <a:buChar char=""/>
              <a:tabLst>
                <a:tab pos="629920" algn="l"/>
              </a:tabLst>
            </a:pPr>
            <a:r>
              <a:rPr sz="3500" spc="-10" dirty="0">
                <a:latin typeface="Corbel"/>
                <a:cs typeface="Corbel"/>
              </a:rPr>
              <a:t>Heavy</a:t>
            </a:r>
            <a:r>
              <a:rPr sz="3500" spc="-15" dirty="0">
                <a:latin typeface="Corbel"/>
                <a:cs typeface="Corbel"/>
              </a:rPr>
              <a:t> </a:t>
            </a:r>
            <a:r>
              <a:rPr sz="3500" spc="-10" dirty="0">
                <a:latin typeface="Corbel"/>
                <a:cs typeface="Corbel"/>
              </a:rPr>
              <a:t>Lifting</a:t>
            </a:r>
            <a:endParaRPr sz="3500">
              <a:latin typeface="Corbel"/>
              <a:cs typeface="Corbel"/>
            </a:endParaRPr>
          </a:p>
          <a:p>
            <a:pPr marL="629920" indent="-264160">
              <a:lnSpc>
                <a:spcPct val="100000"/>
              </a:lnSpc>
              <a:spcBef>
                <a:spcPts val="500"/>
              </a:spcBef>
              <a:buClr>
                <a:srgbClr val="5FB4CC"/>
              </a:buClr>
              <a:buSzPct val="88571"/>
              <a:buFont typeface="Symbol"/>
              <a:buChar char=""/>
              <a:tabLst>
                <a:tab pos="629920" algn="l"/>
              </a:tabLst>
            </a:pPr>
            <a:r>
              <a:rPr sz="3500" spc="-10" dirty="0">
                <a:latin typeface="Corbel"/>
                <a:cs typeface="Corbel"/>
              </a:rPr>
              <a:t>Pregnancy</a:t>
            </a:r>
            <a:endParaRPr sz="3500">
              <a:latin typeface="Corbel"/>
              <a:cs typeface="Corbe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162800" y="4538979"/>
            <a:ext cx="1830070" cy="22910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53000" y="227329"/>
            <a:ext cx="3657600" cy="27470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spli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777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57479"/>
            <a:ext cx="8229600" cy="124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3090" y="1659890"/>
            <a:ext cx="4317365" cy="9893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47980" indent="-322580">
              <a:lnSpc>
                <a:spcPct val="100000"/>
              </a:lnSpc>
              <a:spcBef>
                <a:spcPts val="90"/>
              </a:spcBef>
              <a:buClr>
                <a:srgbClr val="EFAC00"/>
              </a:buClr>
              <a:buSzPct val="79365"/>
              <a:buFont typeface="Symbol"/>
              <a:buChar char=""/>
              <a:tabLst>
                <a:tab pos="347980" algn="l"/>
              </a:tabLst>
            </a:pPr>
            <a:r>
              <a:rPr sz="3150" spc="-15" dirty="0"/>
              <a:t>Rectal</a:t>
            </a:r>
            <a:r>
              <a:rPr sz="3150" spc="-10" dirty="0"/>
              <a:t> Bleeding</a:t>
            </a:r>
            <a:endParaRPr sz="3150"/>
          </a:p>
          <a:p>
            <a:pPr marL="347980" indent="-322580">
              <a:lnSpc>
                <a:spcPct val="100000"/>
              </a:lnSpc>
              <a:spcBef>
                <a:spcPts val="40"/>
              </a:spcBef>
              <a:buClr>
                <a:srgbClr val="EFAC00"/>
              </a:buClr>
              <a:buSzPct val="79365"/>
              <a:buFont typeface="Symbol"/>
              <a:buChar char=""/>
              <a:tabLst>
                <a:tab pos="347980" algn="l"/>
              </a:tabLst>
            </a:pPr>
            <a:r>
              <a:rPr sz="3150" spc="-10" dirty="0"/>
              <a:t>Bright </a:t>
            </a:r>
            <a:r>
              <a:rPr sz="3150" spc="-15" dirty="0"/>
              <a:t>red </a:t>
            </a:r>
            <a:r>
              <a:rPr sz="3150" spc="-10" dirty="0"/>
              <a:t>blood in</a:t>
            </a:r>
            <a:r>
              <a:rPr sz="3150" spc="-75" dirty="0"/>
              <a:t> </a:t>
            </a:r>
            <a:r>
              <a:rPr sz="3150" spc="-10" dirty="0"/>
              <a:t>stool</a:t>
            </a:r>
            <a:endParaRPr sz="3150"/>
          </a:p>
        </p:txBody>
      </p:sp>
      <p:sp>
        <p:nvSpPr>
          <p:cNvPr id="4" name="object 4"/>
          <p:cNvSpPr txBox="1"/>
          <p:nvPr/>
        </p:nvSpPr>
        <p:spPr>
          <a:xfrm>
            <a:off x="593090" y="2627376"/>
            <a:ext cx="8170545" cy="396240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633730" indent="-281940">
              <a:lnSpc>
                <a:spcPct val="100000"/>
              </a:lnSpc>
              <a:spcBef>
                <a:spcPts val="830"/>
              </a:spcBef>
              <a:buClr>
                <a:srgbClr val="5FB4CC"/>
              </a:buClr>
              <a:buSzPct val="89090"/>
              <a:buFont typeface="Symbol"/>
              <a:buChar char=""/>
              <a:tabLst>
                <a:tab pos="633095" algn="l"/>
                <a:tab pos="633730" algn="l"/>
              </a:tabLst>
            </a:pPr>
            <a:r>
              <a:rPr sz="2750" spc="-5" dirty="0">
                <a:latin typeface="Corbel"/>
                <a:cs typeface="Corbel"/>
              </a:rPr>
              <a:t>Dripping in the</a:t>
            </a:r>
            <a:r>
              <a:rPr sz="2750" spc="10" dirty="0">
                <a:latin typeface="Corbel"/>
                <a:cs typeface="Corbel"/>
              </a:rPr>
              <a:t> </a:t>
            </a:r>
            <a:r>
              <a:rPr sz="2750" spc="-10" dirty="0">
                <a:latin typeface="Corbel"/>
                <a:cs typeface="Corbel"/>
              </a:rPr>
              <a:t>toilet</a:t>
            </a:r>
            <a:endParaRPr sz="2750">
              <a:latin typeface="Corbel"/>
              <a:cs typeface="Corbel"/>
            </a:endParaRPr>
          </a:p>
          <a:p>
            <a:pPr marL="633730" indent="-281940">
              <a:lnSpc>
                <a:spcPct val="100000"/>
              </a:lnSpc>
              <a:spcBef>
                <a:spcPts val="730"/>
              </a:spcBef>
              <a:buClr>
                <a:srgbClr val="5FB4CC"/>
              </a:buClr>
              <a:buSzPct val="89090"/>
              <a:buFont typeface="Symbol"/>
              <a:buChar char=""/>
              <a:tabLst>
                <a:tab pos="633095" algn="l"/>
                <a:tab pos="633730" algn="l"/>
              </a:tabLst>
            </a:pPr>
            <a:r>
              <a:rPr sz="2750" spc="-10" dirty="0">
                <a:latin typeface="Corbel"/>
                <a:cs typeface="Corbel"/>
              </a:rPr>
              <a:t>On wiping </a:t>
            </a:r>
            <a:r>
              <a:rPr sz="2750" spc="-5" dirty="0">
                <a:latin typeface="Corbel"/>
                <a:cs typeface="Corbel"/>
              </a:rPr>
              <a:t>after</a:t>
            </a:r>
            <a:r>
              <a:rPr sz="2750" spc="20" dirty="0">
                <a:latin typeface="Corbel"/>
                <a:cs typeface="Corbel"/>
              </a:rPr>
              <a:t> </a:t>
            </a:r>
            <a:r>
              <a:rPr sz="2750" spc="-5" dirty="0">
                <a:latin typeface="Corbel"/>
                <a:cs typeface="Corbel"/>
              </a:rPr>
              <a:t>defecation</a:t>
            </a:r>
            <a:endParaRPr sz="2750">
              <a:latin typeface="Corbel"/>
              <a:cs typeface="Corbel"/>
            </a:endParaRPr>
          </a:p>
          <a:p>
            <a:pPr marL="347980" indent="-322580">
              <a:lnSpc>
                <a:spcPct val="100000"/>
              </a:lnSpc>
              <a:spcBef>
                <a:spcPts val="20"/>
              </a:spcBef>
              <a:buClr>
                <a:srgbClr val="EFAC00"/>
              </a:buClr>
              <a:buSzPct val="79365"/>
              <a:buFont typeface="Symbol"/>
              <a:buChar char=""/>
              <a:tabLst>
                <a:tab pos="347980" algn="l"/>
              </a:tabLst>
            </a:pPr>
            <a:r>
              <a:rPr sz="3150" spc="-10" dirty="0">
                <a:latin typeface="Corbel"/>
                <a:cs typeface="Corbel"/>
              </a:rPr>
              <a:t>Pain </a:t>
            </a:r>
            <a:r>
              <a:rPr sz="3150" spc="-15" dirty="0">
                <a:latin typeface="Corbel"/>
                <a:cs typeface="Corbel"/>
              </a:rPr>
              <a:t>during bowel</a:t>
            </a:r>
            <a:r>
              <a:rPr sz="3150" spc="-20" dirty="0">
                <a:latin typeface="Corbel"/>
                <a:cs typeface="Corbel"/>
              </a:rPr>
              <a:t> </a:t>
            </a:r>
            <a:r>
              <a:rPr sz="3150" spc="-15" dirty="0">
                <a:latin typeface="Corbel"/>
                <a:cs typeface="Corbel"/>
              </a:rPr>
              <a:t>movements</a:t>
            </a:r>
            <a:endParaRPr sz="3150">
              <a:latin typeface="Corbel"/>
              <a:cs typeface="Corbel"/>
            </a:endParaRPr>
          </a:p>
          <a:p>
            <a:pPr marL="347980" indent="-322580">
              <a:lnSpc>
                <a:spcPct val="100000"/>
              </a:lnSpc>
              <a:spcBef>
                <a:spcPts val="50"/>
              </a:spcBef>
              <a:buClr>
                <a:srgbClr val="EFAC00"/>
              </a:buClr>
              <a:buSzPct val="79365"/>
              <a:buFont typeface="Symbol"/>
              <a:buChar char=""/>
              <a:tabLst>
                <a:tab pos="347980" algn="l"/>
              </a:tabLst>
            </a:pPr>
            <a:r>
              <a:rPr sz="3150" spc="-10" dirty="0">
                <a:latin typeface="Corbel"/>
                <a:cs typeface="Corbel"/>
              </a:rPr>
              <a:t>Anal</a:t>
            </a:r>
            <a:r>
              <a:rPr sz="3150" spc="-15" dirty="0">
                <a:latin typeface="Corbel"/>
                <a:cs typeface="Corbel"/>
              </a:rPr>
              <a:t> </a:t>
            </a:r>
            <a:r>
              <a:rPr sz="3150" spc="-10" dirty="0">
                <a:latin typeface="Corbel"/>
                <a:cs typeface="Corbel"/>
              </a:rPr>
              <a:t>Itching</a:t>
            </a:r>
            <a:endParaRPr sz="3150">
              <a:latin typeface="Corbel"/>
              <a:cs typeface="Corbel"/>
            </a:endParaRPr>
          </a:p>
          <a:p>
            <a:pPr marL="347980" indent="-322580">
              <a:lnSpc>
                <a:spcPct val="100000"/>
              </a:lnSpc>
              <a:spcBef>
                <a:spcPts val="50"/>
              </a:spcBef>
              <a:buClr>
                <a:srgbClr val="EFAC00"/>
              </a:buClr>
              <a:buSzPct val="79365"/>
              <a:buFont typeface="Symbol"/>
              <a:buChar char=""/>
              <a:tabLst>
                <a:tab pos="347980" algn="l"/>
              </a:tabLst>
            </a:pPr>
            <a:r>
              <a:rPr sz="3150" spc="-15" dirty="0">
                <a:latin typeface="Corbel"/>
                <a:cs typeface="Corbel"/>
              </a:rPr>
              <a:t>Rectal Prolapse </a:t>
            </a:r>
            <a:r>
              <a:rPr sz="3150" spc="-10" dirty="0">
                <a:latin typeface="Corbel"/>
                <a:cs typeface="Corbel"/>
              </a:rPr>
              <a:t>(while walking, lifting</a:t>
            </a:r>
            <a:r>
              <a:rPr sz="3150" spc="-5" dirty="0">
                <a:latin typeface="Corbel"/>
                <a:cs typeface="Corbel"/>
              </a:rPr>
              <a:t> </a:t>
            </a:r>
            <a:r>
              <a:rPr sz="3150" spc="-10" dirty="0">
                <a:latin typeface="Corbel"/>
                <a:cs typeface="Corbel"/>
              </a:rPr>
              <a:t>weights)</a:t>
            </a:r>
            <a:endParaRPr sz="3150">
              <a:latin typeface="Corbel"/>
              <a:cs typeface="Corbel"/>
            </a:endParaRPr>
          </a:p>
          <a:p>
            <a:pPr marL="347980" indent="-322580">
              <a:lnSpc>
                <a:spcPct val="100000"/>
              </a:lnSpc>
              <a:spcBef>
                <a:spcPts val="40"/>
              </a:spcBef>
              <a:buClr>
                <a:srgbClr val="EFAC00"/>
              </a:buClr>
              <a:buSzPct val="79365"/>
              <a:buFont typeface="Symbol"/>
              <a:buChar char=""/>
              <a:tabLst>
                <a:tab pos="347980" algn="l"/>
              </a:tabLst>
            </a:pPr>
            <a:r>
              <a:rPr sz="3150" spc="-15" dirty="0">
                <a:latin typeface="Corbel"/>
                <a:cs typeface="Corbel"/>
              </a:rPr>
              <a:t>Thrombus</a:t>
            </a:r>
            <a:endParaRPr sz="3150">
              <a:latin typeface="Corbel"/>
              <a:cs typeface="Corbel"/>
            </a:endParaRPr>
          </a:p>
          <a:p>
            <a:pPr marL="347345" marR="17780" indent="-322580">
              <a:lnSpc>
                <a:spcPct val="101299"/>
              </a:lnSpc>
              <a:buClr>
                <a:srgbClr val="EFAC00"/>
              </a:buClr>
              <a:buSzPct val="79365"/>
              <a:buFont typeface="Symbol"/>
              <a:buChar char=""/>
              <a:tabLst>
                <a:tab pos="347980" algn="l"/>
                <a:tab pos="1884680" algn="l"/>
                <a:tab pos="2838450" algn="l"/>
                <a:tab pos="4409440" algn="l"/>
                <a:tab pos="5166995" algn="l"/>
                <a:tab pos="7306945" algn="l"/>
              </a:tabLst>
            </a:pPr>
            <a:r>
              <a:rPr sz="3150" spc="-15" dirty="0">
                <a:latin typeface="Corbel"/>
                <a:cs typeface="Corbel"/>
              </a:rPr>
              <a:t>E</a:t>
            </a:r>
            <a:r>
              <a:rPr sz="3150" spc="-20" dirty="0">
                <a:latin typeface="Corbel"/>
                <a:cs typeface="Corbel"/>
              </a:rPr>
              <a:t>x</a:t>
            </a:r>
            <a:r>
              <a:rPr sz="3150" dirty="0">
                <a:latin typeface="Corbel"/>
                <a:cs typeface="Corbel"/>
              </a:rPr>
              <a:t>t</a:t>
            </a:r>
            <a:r>
              <a:rPr sz="3150" spc="-20" dirty="0">
                <a:latin typeface="Corbel"/>
                <a:cs typeface="Corbel"/>
              </a:rPr>
              <a:t>r</a:t>
            </a:r>
            <a:r>
              <a:rPr sz="3150" spc="-10" dirty="0">
                <a:latin typeface="Corbel"/>
                <a:cs typeface="Corbel"/>
              </a:rPr>
              <a:t>e</a:t>
            </a:r>
            <a:r>
              <a:rPr sz="3150" spc="-25" dirty="0">
                <a:latin typeface="Corbel"/>
                <a:cs typeface="Corbel"/>
              </a:rPr>
              <a:t>m</a:t>
            </a:r>
            <a:r>
              <a:rPr sz="3150" spc="-5" dirty="0">
                <a:latin typeface="Corbel"/>
                <a:cs typeface="Corbel"/>
              </a:rPr>
              <a:t>e</a:t>
            </a:r>
            <a:r>
              <a:rPr sz="3150" dirty="0">
                <a:latin typeface="Corbel"/>
                <a:cs typeface="Corbel"/>
              </a:rPr>
              <a:t>	</a:t>
            </a:r>
            <a:r>
              <a:rPr sz="3150" spc="-10" dirty="0">
                <a:latin typeface="Corbel"/>
                <a:cs typeface="Corbel"/>
              </a:rPr>
              <a:t>pai</a:t>
            </a:r>
            <a:r>
              <a:rPr sz="3150" spc="-20" dirty="0">
                <a:latin typeface="Corbel"/>
                <a:cs typeface="Corbel"/>
              </a:rPr>
              <a:t>n</a:t>
            </a:r>
            <a:r>
              <a:rPr sz="3150" spc="-5" dirty="0">
                <a:latin typeface="Corbel"/>
                <a:cs typeface="Corbel"/>
              </a:rPr>
              <a:t>,</a:t>
            </a:r>
            <a:r>
              <a:rPr sz="3150" dirty="0">
                <a:latin typeface="Corbel"/>
                <a:cs typeface="Corbel"/>
              </a:rPr>
              <a:t>	</a:t>
            </a:r>
            <a:r>
              <a:rPr sz="3150" spc="-15" dirty="0">
                <a:latin typeface="Corbel"/>
                <a:cs typeface="Corbel"/>
              </a:rPr>
              <a:t>b</a:t>
            </a:r>
            <a:r>
              <a:rPr sz="3150" spc="5" dirty="0">
                <a:latin typeface="Corbel"/>
                <a:cs typeface="Corbel"/>
              </a:rPr>
              <a:t>l</a:t>
            </a:r>
            <a:r>
              <a:rPr sz="3150" spc="-10" dirty="0">
                <a:latin typeface="Corbel"/>
                <a:cs typeface="Corbel"/>
              </a:rPr>
              <a:t>eedi</a:t>
            </a:r>
            <a:r>
              <a:rPr sz="3150" spc="-20" dirty="0">
                <a:latin typeface="Corbel"/>
                <a:cs typeface="Corbel"/>
              </a:rPr>
              <a:t>n</a:t>
            </a:r>
            <a:r>
              <a:rPr sz="3150" spc="-10" dirty="0">
                <a:latin typeface="Corbel"/>
                <a:cs typeface="Corbel"/>
              </a:rPr>
              <a:t>g</a:t>
            </a:r>
            <a:r>
              <a:rPr sz="3150" dirty="0">
                <a:latin typeface="Corbel"/>
                <a:cs typeface="Corbel"/>
              </a:rPr>
              <a:t>	</a:t>
            </a:r>
            <a:r>
              <a:rPr sz="3150" spc="-10" dirty="0">
                <a:latin typeface="Corbel"/>
                <a:cs typeface="Corbel"/>
              </a:rPr>
              <a:t>a</a:t>
            </a:r>
            <a:r>
              <a:rPr sz="3150" spc="-20" dirty="0">
                <a:latin typeface="Corbel"/>
                <a:cs typeface="Corbel"/>
              </a:rPr>
              <a:t>n</a:t>
            </a:r>
            <a:r>
              <a:rPr sz="3150" spc="-10" dirty="0">
                <a:latin typeface="Corbel"/>
                <a:cs typeface="Corbel"/>
              </a:rPr>
              <a:t>d</a:t>
            </a:r>
            <a:r>
              <a:rPr sz="3150" dirty="0">
                <a:latin typeface="Corbel"/>
                <a:cs typeface="Corbel"/>
              </a:rPr>
              <a:t>	</a:t>
            </a:r>
            <a:r>
              <a:rPr sz="3150" spc="-15" dirty="0">
                <a:latin typeface="Corbel"/>
                <a:cs typeface="Corbel"/>
              </a:rPr>
              <a:t>occ</a:t>
            </a:r>
            <a:r>
              <a:rPr sz="3150" spc="-10" dirty="0">
                <a:latin typeface="Corbel"/>
                <a:cs typeface="Corbel"/>
              </a:rPr>
              <a:t>asi</a:t>
            </a:r>
            <a:r>
              <a:rPr sz="3150" spc="-20" dirty="0">
                <a:latin typeface="Corbel"/>
                <a:cs typeface="Corbel"/>
              </a:rPr>
              <a:t>on</a:t>
            </a:r>
            <a:r>
              <a:rPr sz="3150" spc="-10" dirty="0">
                <a:latin typeface="Corbel"/>
                <a:cs typeface="Corbel"/>
              </a:rPr>
              <a:t>all</a:t>
            </a:r>
            <a:r>
              <a:rPr sz="3150" spc="-5" dirty="0">
                <a:latin typeface="Corbel"/>
                <a:cs typeface="Corbel"/>
              </a:rPr>
              <a:t>y</a:t>
            </a:r>
            <a:r>
              <a:rPr sz="3150" dirty="0">
                <a:latin typeface="Corbel"/>
                <a:cs typeface="Corbel"/>
              </a:rPr>
              <a:t>	</a:t>
            </a:r>
            <a:r>
              <a:rPr sz="3150" spc="-10" dirty="0">
                <a:latin typeface="Corbel"/>
                <a:cs typeface="Corbel"/>
              </a:rPr>
              <a:t>s</a:t>
            </a:r>
            <a:r>
              <a:rPr sz="3150" spc="5" dirty="0">
                <a:latin typeface="Corbel"/>
                <a:cs typeface="Corbel"/>
              </a:rPr>
              <a:t>i</a:t>
            </a:r>
            <a:r>
              <a:rPr sz="3150" spc="-20" dirty="0">
                <a:latin typeface="Corbel"/>
                <a:cs typeface="Corbel"/>
              </a:rPr>
              <a:t>g</a:t>
            </a:r>
            <a:r>
              <a:rPr sz="3150" spc="-5" dirty="0">
                <a:latin typeface="Corbel"/>
                <a:cs typeface="Corbel"/>
              </a:rPr>
              <a:t>ns  </a:t>
            </a:r>
            <a:r>
              <a:rPr sz="3150" spc="-15" dirty="0">
                <a:latin typeface="Corbel"/>
                <a:cs typeface="Corbel"/>
              </a:rPr>
              <a:t>of </a:t>
            </a:r>
            <a:r>
              <a:rPr sz="3150" spc="-10" dirty="0">
                <a:latin typeface="Corbel"/>
                <a:cs typeface="Corbel"/>
              </a:rPr>
              <a:t>systemic illness in </a:t>
            </a:r>
            <a:r>
              <a:rPr sz="3150" spc="-15" dirty="0">
                <a:latin typeface="Corbel"/>
                <a:cs typeface="Corbel"/>
              </a:rPr>
              <a:t>case </a:t>
            </a:r>
            <a:r>
              <a:rPr sz="3150" spc="-10" dirty="0">
                <a:latin typeface="Corbel"/>
                <a:cs typeface="Corbel"/>
              </a:rPr>
              <a:t>of</a:t>
            </a:r>
            <a:r>
              <a:rPr sz="3150" spc="-20" dirty="0">
                <a:latin typeface="Corbel"/>
                <a:cs typeface="Corbel"/>
              </a:rPr>
              <a:t> </a:t>
            </a:r>
            <a:r>
              <a:rPr sz="3150" spc="-10" dirty="0">
                <a:latin typeface="Corbel"/>
                <a:cs typeface="Corbel"/>
              </a:rPr>
              <a:t>strangulation</a:t>
            </a:r>
            <a:endParaRPr sz="315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57479"/>
            <a:ext cx="8229600" cy="124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3050" y="1661159"/>
            <a:ext cx="25336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  <a:tabLst>
                <a:tab pos="344805" algn="l"/>
              </a:tabLst>
            </a:pPr>
            <a:r>
              <a:rPr sz="3375" spc="-989" baseline="7407" dirty="0">
                <a:solidFill>
                  <a:srgbClr val="EFAC00"/>
                </a:solidFill>
                <a:latin typeface="Symbol"/>
                <a:cs typeface="Symbol"/>
              </a:rPr>
              <a:t></a:t>
            </a:r>
            <a:r>
              <a:rPr sz="3375" spc="-989" baseline="7407" dirty="0">
                <a:solidFill>
                  <a:srgbClr val="EFAC00"/>
                </a:solidFill>
                <a:latin typeface="Times New Roman"/>
                <a:cs typeface="Times New Roman"/>
              </a:rPr>
              <a:t>	</a:t>
            </a:r>
            <a:r>
              <a:rPr sz="2800" spc="-10" dirty="0"/>
              <a:t>Asymptomatic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3050" y="2136140"/>
            <a:ext cx="8570595" cy="435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4490">
              <a:lnSpc>
                <a:spcPts val="2725"/>
              </a:lnSpc>
              <a:spcBef>
                <a:spcPts val="100"/>
              </a:spcBef>
              <a:tabLst>
                <a:tab pos="636905" algn="l"/>
              </a:tabLst>
            </a:pPr>
            <a:r>
              <a:rPr sz="3225" spc="-937" baseline="3875" dirty="0">
                <a:solidFill>
                  <a:srgbClr val="5FB4CC"/>
                </a:solidFill>
                <a:latin typeface="Symbol"/>
                <a:cs typeface="Symbol"/>
              </a:rPr>
              <a:t></a:t>
            </a:r>
            <a:r>
              <a:rPr sz="3225" spc="-937" baseline="3875" dirty="0">
                <a:solidFill>
                  <a:srgbClr val="5FB4CC"/>
                </a:solidFill>
                <a:latin typeface="Times New Roman"/>
                <a:cs typeface="Times New Roman"/>
              </a:rPr>
              <a:t>	</a:t>
            </a:r>
            <a:r>
              <a:rPr sz="2400" spc="-5" dirty="0">
                <a:latin typeface="Corbel"/>
                <a:cs typeface="Corbel"/>
              </a:rPr>
              <a:t>except when secondary</a:t>
            </a:r>
            <a:r>
              <a:rPr sz="2400" spc="-20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thrombosed</a:t>
            </a:r>
            <a:endParaRPr sz="2400">
              <a:latin typeface="Corbel"/>
              <a:cs typeface="Corbel"/>
            </a:endParaRPr>
          </a:p>
          <a:p>
            <a:pPr marL="345440" marR="17780" indent="-320040">
              <a:lnSpc>
                <a:spcPts val="3080"/>
              </a:lnSpc>
              <a:spcBef>
                <a:spcPts val="180"/>
              </a:spcBef>
              <a:buClr>
                <a:srgbClr val="EFAC00"/>
              </a:buClr>
              <a:buSzPct val="80357"/>
              <a:buFont typeface="Symbol"/>
              <a:buChar char=""/>
              <a:tabLst>
                <a:tab pos="344805" algn="l"/>
                <a:tab pos="345440" algn="l"/>
                <a:tab pos="2264410" algn="l"/>
                <a:tab pos="3084830" algn="l"/>
                <a:tab pos="4097020" algn="l"/>
                <a:tab pos="4995545" algn="l"/>
                <a:tab pos="6765925" algn="l"/>
                <a:tab pos="8236584" algn="l"/>
              </a:tabLst>
            </a:pPr>
            <a:r>
              <a:rPr sz="2800" spc="-15" dirty="0">
                <a:latin typeface="Corbel"/>
                <a:cs typeface="Corbel"/>
              </a:rPr>
              <a:t>T</a:t>
            </a:r>
            <a:r>
              <a:rPr sz="2800" spc="-5" dirty="0">
                <a:latin typeface="Corbel"/>
                <a:cs typeface="Corbel"/>
              </a:rPr>
              <a:t>h</a:t>
            </a:r>
            <a:r>
              <a:rPr sz="2800" dirty="0">
                <a:latin typeface="Corbel"/>
                <a:cs typeface="Corbel"/>
              </a:rPr>
              <a:t>r</a:t>
            </a:r>
            <a:r>
              <a:rPr sz="2800" spc="-5" dirty="0">
                <a:latin typeface="Corbel"/>
                <a:cs typeface="Corbel"/>
              </a:rPr>
              <a:t>o</a:t>
            </a:r>
            <a:r>
              <a:rPr sz="2800" spc="-15" dirty="0">
                <a:latin typeface="Corbel"/>
                <a:cs typeface="Corbel"/>
              </a:rPr>
              <a:t>m</a:t>
            </a:r>
            <a:r>
              <a:rPr sz="2800" spc="-5" dirty="0">
                <a:latin typeface="Corbel"/>
                <a:cs typeface="Corbel"/>
              </a:rPr>
              <a:t>bosi</a:t>
            </a:r>
            <a:r>
              <a:rPr sz="2800" dirty="0">
                <a:latin typeface="Corbel"/>
                <a:cs typeface="Corbel"/>
              </a:rPr>
              <a:t>s	</a:t>
            </a:r>
            <a:r>
              <a:rPr sz="2800" spc="-15" dirty="0">
                <a:latin typeface="Corbel"/>
                <a:cs typeface="Corbel"/>
              </a:rPr>
              <a:t>m</a:t>
            </a:r>
            <a:r>
              <a:rPr sz="2800" spc="-5" dirty="0">
                <a:latin typeface="Corbel"/>
                <a:cs typeface="Corbel"/>
              </a:rPr>
              <a:t>a</a:t>
            </a:r>
            <a:r>
              <a:rPr sz="2800" dirty="0">
                <a:latin typeface="Corbel"/>
                <a:cs typeface="Corbel"/>
              </a:rPr>
              <a:t>y	r</a:t>
            </a:r>
            <a:r>
              <a:rPr sz="2800" spc="-5" dirty="0">
                <a:latin typeface="Corbel"/>
                <a:cs typeface="Corbel"/>
              </a:rPr>
              <a:t>esul</a:t>
            </a:r>
            <a:r>
              <a:rPr sz="2800" dirty="0">
                <a:latin typeface="Corbel"/>
                <a:cs typeface="Corbel"/>
              </a:rPr>
              <a:t>t	</a:t>
            </a:r>
            <a:r>
              <a:rPr sz="2800" spc="-5" dirty="0">
                <a:latin typeface="Corbel"/>
                <a:cs typeface="Corbel"/>
              </a:rPr>
              <a:t>f</a:t>
            </a:r>
            <a:r>
              <a:rPr sz="2800" dirty="0">
                <a:latin typeface="Corbel"/>
                <a:cs typeface="Corbel"/>
              </a:rPr>
              <a:t>r</a:t>
            </a:r>
            <a:r>
              <a:rPr sz="2800" spc="-5" dirty="0">
                <a:latin typeface="Corbel"/>
                <a:cs typeface="Corbel"/>
              </a:rPr>
              <a:t>o</a:t>
            </a:r>
            <a:r>
              <a:rPr sz="2800" dirty="0">
                <a:latin typeface="Corbel"/>
                <a:cs typeface="Corbel"/>
              </a:rPr>
              <a:t>m	</a:t>
            </a:r>
            <a:r>
              <a:rPr sz="2800" spc="-5" dirty="0">
                <a:latin typeface="Corbel"/>
                <a:cs typeface="Corbel"/>
              </a:rPr>
              <a:t>d</a:t>
            </a:r>
            <a:r>
              <a:rPr sz="2800" dirty="0">
                <a:latin typeface="Corbel"/>
                <a:cs typeface="Corbel"/>
              </a:rPr>
              <a:t>e</a:t>
            </a:r>
            <a:r>
              <a:rPr sz="2800" spc="-15" dirty="0">
                <a:latin typeface="Corbel"/>
                <a:cs typeface="Corbel"/>
              </a:rPr>
              <a:t>f</a:t>
            </a:r>
            <a:r>
              <a:rPr sz="2800" dirty="0">
                <a:latin typeface="Corbel"/>
                <a:cs typeface="Corbel"/>
              </a:rPr>
              <a:t>e</a:t>
            </a:r>
            <a:r>
              <a:rPr sz="2800" spc="-10" dirty="0">
                <a:latin typeface="Corbel"/>
                <a:cs typeface="Corbel"/>
              </a:rPr>
              <a:t>c</a:t>
            </a:r>
            <a:r>
              <a:rPr sz="2800" spc="-5" dirty="0">
                <a:latin typeface="Corbel"/>
                <a:cs typeface="Corbel"/>
              </a:rPr>
              <a:t>ato</a:t>
            </a:r>
            <a:r>
              <a:rPr sz="2800" spc="-10" dirty="0">
                <a:latin typeface="Corbel"/>
                <a:cs typeface="Corbel"/>
              </a:rPr>
              <a:t>r</a:t>
            </a:r>
            <a:r>
              <a:rPr sz="2800" dirty="0">
                <a:latin typeface="Corbel"/>
                <a:cs typeface="Corbel"/>
              </a:rPr>
              <a:t>y	</a:t>
            </a:r>
            <a:r>
              <a:rPr sz="2800" spc="-5" dirty="0">
                <a:latin typeface="Corbel"/>
                <a:cs typeface="Corbel"/>
              </a:rPr>
              <a:t>st</a:t>
            </a:r>
            <a:r>
              <a:rPr sz="2800" dirty="0">
                <a:latin typeface="Corbel"/>
                <a:cs typeface="Corbel"/>
              </a:rPr>
              <a:t>r</a:t>
            </a:r>
            <a:r>
              <a:rPr sz="2800" spc="-15" dirty="0">
                <a:latin typeface="Corbel"/>
                <a:cs typeface="Corbel"/>
              </a:rPr>
              <a:t>a</a:t>
            </a:r>
            <a:r>
              <a:rPr sz="2800" spc="-5" dirty="0">
                <a:latin typeface="Corbel"/>
                <a:cs typeface="Corbel"/>
              </a:rPr>
              <a:t>i</a:t>
            </a:r>
            <a:r>
              <a:rPr sz="2800" dirty="0">
                <a:latin typeface="Corbel"/>
                <a:cs typeface="Corbel"/>
              </a:rPr>
              <a:t>n</a:t>
            </a:r>
            <a:r>
              <a:rPr sz="2800" spc="-10" dirty="0">
                <a:latin typeface="Corbel"/>
                <a:cs typeface="Corbel"/>
              </a:rPr>
              <a:t>i</a:t>
            </a:r>
            <a:r>
              <a:rPr sz="2800" dirty="0">
                <a:latin typeface="Corbel"/>
                <a:cs typeface="Corbel"/>
              </a:rPr>
              <a:t>ng	</a:t>
            </a:r>
            <a:r>
              <a:rPr sz="2800" spc="-5" dirty="0">
                <a:latin typeface="Corbel"/>
                <a:cs typeface="Corbel"/>
              </a:rPr>
              <a:t>o</a:t>
            </a:r>
            <a:r>
              <a:rPr sz="2800" dirty="0">
                <a:latin typeface="Corbel"/>
                <a:cs typeface="Corbel"/>
              </a:rPr>
              <a:t>r  </a:t>
            </a:r>
            <a:r>
              <a:rPr sz="2800" spc="-5" dirty="0">
                <a:latin typeface="Corbel"/>
                <a:cs typeface="Corbel"/>
              </a:rPr>
              <a:t>extreme physical activity or </a:t>
            </a:r>
            <a:r>
              <a:rPr sz="2800" spc="-10" dirty="0">
                <a:latin typeface="Corbel"/>
                <a:cs typeface="Corbel"/>
              </a:rPr>
              <a:t>may </a:t>
            </a:r>
            <a:r>
              <a:rPr sz="2800" spc="-5" dirty="0">
                <a:latin typeface="Corbel"/>
                <a:cs typeface="Corbel"/>
              </a:rPr>
              <a:t>be random</a:t>
            </a:r>
            <a:r>
              <a:rPr sz="2800" spc="-15" dirty="0">
                <a:latin typeface="Corbel"/>
                <a:cs typeface="Corbel"/>
              </a:rPr>
              <a:t> </a:t>
            </a:r>
            <a:r>
              <a:rPr sz="2800" spc="-5" dirty="0">
                <a:latin typeface="Corbel"/>
                <a:cs typeface="Corbel"/>
              </a:rPr>
              <a:t>event</a:t>
            </a:r>
            <a:endParaRPr sz="2800">
              <a:latin typeface="Corbel"/>
              <a:cs typeface="Corbel"/>
            </a:endParaRPr>
          </a:p>
          <a:p>
            <a:pPr marL="345440" indent="-320040">
              <a:lnSpc>
                <a:spcPts val="2885"/>
              </a:lnSpc>
              <a:buClr>
                <a:srgbClr val="EFAC00"/>
              </a:buClr>
              <a:buSzPct val="80357"/>
              <a:buFont typeface="Symbol"/>
              <a:buChar char=""/>
              <a:tabLst>
                <a:tab pos="344805" algn="l"/>
                <a:tab pos="345440" algn="l"/>
              </a:tabLst>
            </a:pPr>
            <a:r>
              <a:rPr sz="2800" spc="-5" dirty="0">
                <a:latin typeface="Corbel"/>
                <a:cs typeface="Corbel"/>
              </a:rPr>
              <a:t>Patient presents with constant anal pain of acute</a:t>
            </a:r>
            <a:r>
              <a:rPr sz="2800" spc="-25" dirty="0">
                <a:latin typeface="Corbel"/>
                <a:cs typeface="Corbel"/>
              </a:rPr>
              <a:t> </a:t>
            </a:r>
            <a:r>
              <a:rPr sz="2800" spc="-5" dirty="0">
                <a:latin typeface="Corbel"/>
                <a:cs typeface="Corbel"/>
              </a:rPr>
              <a:t>onset</a:t>
            </a:r>
            <a:endParaRPr sz="2800">
              <a:latin typeface="Corbel"/>
              <a:cs typeface="Corbel"/>
            </a:endParaRPr>
          </a:p>
          <a:p>
            <a:pPr marL="345440" marR="18415" indent="-320040">
              <a:lnSpc>
                <a:spcPts val="3080"/>
              </a:lnSpc>
              <a:spcBef>
                <a:spcPts val="195"/>
              </a:spcBef>
              <a:buClr>
                <a:srgbClr val="EFAC00"/>
              </a:buClr>
              <a:buSzPct val="80357"/>
              <a:buFont typeface="Symbol"/>
              <a:buChar char=""/>
              <a:tabLst>
                <a:tab pos="344805" algn="l"/>
                <a:tab pos="345440" algn="l"/>
                <a:tab pos="1671320" algn="l"/>
                <a:tab pos="3629025" algn="l"/>
              </a:tabLst>
            </a:pPr>
            <a:r>
              <a:rPr sz="2800" spc="-10" dirty="0">
                <a:latin typeface="Corbel"/>
                <a:cs typeface="Corbel"/>
              </a:rPr>
              <a:t>Physical	examination	identifies </a:t>
            </a:r>
            <a:r>
              <a:rPr sz="2800" spc="-5" dirty="0">
                <a:latin typeface="Corbel"/>
                <a:cs typeface="Corbel"/>
              </a:rPr>
              <a:t>external thrombosis as  purple </a:t>
            </a:r>
            <a:r>
              <a:rPr sz="2800" spc="-10" dirty="0">
                <a:latin typeface="Corbel"/>
                <a:cs typeface="Corbel"/>
              </a:rPr>
              <a:t>mass </a:t>
            </a:r>
            <a:r>
              <a:rPr sz="2800" spc="-5" dirty="0">
                <a:latin typeface="Corbel"/>
                <a:cs typeface="Corbel"/>
              </a:rPr>
              <a:t>at anal verge</a:t>
            </a:r>
            <a:endParaRPr sz="2800">
              <a:latin typeface="Corbel"/>
              <a:cs typeface="Corbel"/>
            </a:endParaRPr>
          </a:p>
          <a:p>
            <a:pPr marL="345440" indent="-320040">
              <a:lnSpc>
                <a:spcPts val="3310"/>
              </a:lnSpc>
              <a:buClr>
                <a:srgbClr val="EFAC00"/>
              </a:buClr>
              <a:buSzPct val="79687"/>
              <a:buFont typeface="Symbol"/>
              <a:buChar char=""/>
              <a:tabLst>
                <a:tab pos="344805" algn="l"/>
                <a:tab pos="345440" algn="l"/>
              </a:tabLst>
            </a:pPr>
            <a:r>
              <a:rPr sz="3200" b="1" spc="-5" dirty="0">
                <a:latin typeface="Corbel"/>
                <a:cs typeface="Corbel"/>
              </a:rPr>
              <a:t>Management</a:t>
            </a:r>
            <a:endParaRPr sz="3200">
              <a:latin typeface="Corbel"/>
              <a:cs typeface="Corbel"/>
            </a:endParaRPr>
          </a:p>
          <a:p>
            <a:pPr marL="572135" lvl="1" indent="-189230">
              <a:lnSpc>
                <a:spcPts val="3095"/>
              </a:lnSpc>
              <a:buChar char="-"/>
              <a:tabLst>
                <a:tab pos="572770" algn="l"/>
              </a:tabLst>
            </a:pPr>
            <a:r>
              <a:rPr sz="2800" spc="-5" dirty="0">
                <a:latin typeface="Corbel"/>
                <a:cs typeface="Corbel"/>
              </a:rPr>
              <a:t>Depends on patients symptoms</a:t>
            </a:r>
            <a:endParaRPr sz="2800">
              <a:latin typeface="Corbel"/>
              <a:cs typeface="Corbel"/>
            </a:endParaRPr>
          </a:p>
          <a:p>
            <a:pPr marL="345440" marR="22860" lvl="1" indent="78740">
              <a:lnSpc>
                <a:spcPts val="3070"/>
              </a:lnSpc>
              <a:spcBef>
                <a:spcPts val="204"/>
              </a:spcBef>
              <a:buChar char="-"/>
              <a:tabLst>
                <a:tab pos="621030" algn="l"/>
              </a:tabLst>
            </a:pPr>
            <a:r>
              <a:rPr sz="2800" spc="-5" dirty="0">
                <a:latin typeface="Corbel"/>
                <a:cs typeface="Corbel"/>
              </a:rPr>
              <a:t>In the first 24 </a:t>
            </a:r>
            <a:r>
              <a:rPr sz="2800" dirty="0">
                <a:latin typeface="Corbel"/>
                <a:cs typeface="Corbel"/>
              </a:rPr>
              <a:t>– 72 </a:t>
            </a:r>
            <a:r>
              <a:rPr sz="2800" spc="-5" dirty="0">
                <a:latin typeface="Corbel"/>
                <a:cs typeface="Corbel"/>
              </a:rPr>
              <a:t>hours after onset, pain increase and  excision is</a:t>
            </a:r>
            <a:r>
              <a:rPr sz="2800" spc="-10" dirty="0">
                <a:latin typeface="Corbel"/>
                <a:cs typeface="Corbel"/>
              </a:rPr>
              <a:t> </a:t>
            </a:r>
            <a:r>
              <a:rPr sz="2800" spc="-5" dirty="0">
                <a:latin typeface="Corbel"/>
                <a:cs typeface="Corbel"/>
              </a:rPr>
              <a:t>warranted</a:t>
            </a:r>
            <a:endParaRPr sz="2800">
              <a:latin typeface="Corbel"/>
              <a:cs typeface="Corbel"/>
            </a:endParaRPr>
          </a:p>
          <a:p>
            <a:pPr marL="572135" lvl="1" indent="-189230">
              <a:lnSpc>
                <a:spcPts val="3025"/>
              </a:lnSpc>
              <a:buChar char="-"/>
              <a:tabLst>
                <a:tab pos="572770" algn="l"/>
              </a:tabLst>
            </a:pPr>
            <a:r>
              <a:rPr sz="2800" spc="-5" dirty="0">
                <a:latin typeface="Corbel"/>
                <a:cs typeface="Corbel"/>
              </a:rPr>
              <a:t>After </a:t>
            </a:r>
            <a:r>
              <a:rPr sz="2800" dirty="0">
                <a:latin typeface="Corbel"/>
                <a:cs typeface="Corbel"/>
              </a:rPr>
              <a:t>72 </a:t>
            </a:r>
            <a:r>
              <a:rPr sz="2800" spc="-5" dirty="0">
                <a:latin typeface="Corbel"/>
                <a:cs typeface="Corbel"/>
              </a:rPr>
              <a:t>hours, pain generally </a:t>
            </a:r>
            <a:r>
              <a:rPr sz="2800" spc="-10" dirty="0">
                <a:latin typeface="Corbel"/>
                <a:cs typeface="Corbel"/>
              </a:rPr>
              <a:t>diminishes</a:t>
            </a:r>
            <a:endParaRPr sz="2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57479"/>
            <a:ext cx="8229600" cy="124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9409" y="1578610"/>
            <a:ext cx="4311015" cy="617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0"/>
              </a:spcBef>
            </a:pPr>
            <a:r>
              <a:rPr sz="4575" spc="142" baseline="7285" dirty="0">
                <a:solidFill>
                  <a:srgbClr val="EFAC00"/>
                </a:solidFill>
                <a:latin typeface="Symbol"/>
                <a:cs typeface="Symbol"/>
              </a:rPr>
              <a:t></a:t>
            </a:r>
            <a:r>
              <a:rPr sz="3850" spc="95" dirty="0"/>
              <a:t>Rectal</a:t>
            </a:r>
            <a:r>
              <a:rPr sz="3850" spc="-40" dirty="0"/>
              <a:t> </a:t>
            </a:r>
            <a:r>
              <a:rPr sz="3850" spc="5" dirty="0"/>
              <a:t>Examination</a:t>
            </a:r>
            <a:endParaRPr sz="385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9409" y="2172716"/>
            <a:ext cx="4388485" cy="4151629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631190" indent="-285750">
              <a:lnSpc>
                <a:spcPct val="100000"/>
              </a:lnSpc>
              <a:spcBef>
                <a:spcPts val="610"/>
              </a:spcBef>
              <a:buClr>
                <a:srgbClr val="5FB4CC"/>
              </a:buClr>
              <a:buSzPct val="88571"/>
              <a:buFont typeface="Symbol"/>
              <a:buChar char=""/>
              <a:tabLst>
                <a:tab pos="631190" algn="l"/>
              </a:tabLst>
            </a:pPr>
            <a:r>
              <a:rPr sz="3500" spc="-5" dirty="0">
                <a:latin typeface="Corbel"/>
                <a:cs typeface="Corbel"/>
              </a:rPr>
              <a:t>Visual</a:t>
            </a:r>
            <a:endParaRPr sz="3500">
              <a:latin typeface="Corbel"/>
              <a:cs typeface="Corbel"/>
            </a:endParaRPr>
          </a:p>
          <a:p>
            <a:pPr marL="631190" indent="-285750">
              <a:lnSpc>
                <a:spcPts val="4000"/>
              </a:lnSpc>
              <a:spcBef>
                <a:spcPts val="509"/>
              </a:spcBef>
              <a:buClr>
                <a:srgbClr val="5FB4CC"/>
              </a:buClr>
              <a:buSzPct val="88571"/>
              <a:buFont typeface="Symbol"/>
              <a:buChar char=""/>
              <a:tabLst>
                <a:tab pos="631190" algn="l"/>
              </a:tabLst>
            </a:pPr>
            <a:r>
              <a:rPr sz="3500" spc="-10" dirty="0">
                <a:latin typeface="Corbel"/>
                <a:cs typeface="Corbel"/>
              </a:rPr>
              <a:t>Digital</a:t>
            </a:r>
            <a:endParaRPr sz="3500">
              <a:latin typeface="Corbel"/>
              <a:cs typeface="Corbel"/>
            </a:endParaRPr>
          </a:p>
          <a:p>
            <a:pPr marL="25400">
              <a:lnSpc>
                <a:spcPts val="4420"/>
              </a:lnSpc>
            </a:pPr>
            <a:r>
              <a:rPr sz="4575" spc="172" baseline="7285" dirty="0">
                <a:solidFill>
                  <a:srgbClr val="EFAC00"/>
                </a:solidFill>
                <a:latin typeface="Symbol"/>
                <a:cs typeface="Symbol"/>
              </a:rPr>
              <a:t></a:t>
            </a:r>
            <a:r>
              <a:rPr sz="3850" spc="114" dirty="0">
                <a:latin typeface="Corbel"/>
                <a:cs typeface="Corbel"/>
              </a:rPr>
              <a:t>Tests</a:t>
            </a:r>
            <a:endParaRPr sz="3850">
              <a:latin typeface="Corbel"/>
              <a:cs typeface="Corbel"/>
            </a:endParaRPr>
          </a:p>
          <a:p>
            <a:pPr marL="631190" indent="-285750">
              <a:lnSpc>
                <a:spcPct val="100000"/>
              </a:lnSpc>
              <a:spcBef>
                <a:spcPts val="540"/>
              </a:spcBef>
              <a:buClr>
                <a:srgbClr val="5FB4CC"/>
              </a:buClr>
              <a:buSzPct val="88571"/>
              <a:buFont typeface="Symbol"/>
              <a:buChar char=""/>
              <a:tabLst>
                <a:tab pos="631190" algn="l"/>
              </a:tabLst>
            </a:pPr>
            <a:r>
              <a:rPr sz="3500" spc="-10" dirty="0">
                <a:latin typeface="Corbel"/>
                <a:cs typeface="Corbel"/>
              </a:rPr>
              <a:t>Stool </a:t>
            </a:r>
            <a:r>
              <a:rPr sz="3500" spc="-5" dirty="0">
                <a:latin typeface="Corbel"/>
                <a:cs typeface="Corbel"/>
              </a:rPr>
              <a:t>Guaiac</a:t>
            </a:r>
            <a:r>
              <a:rPr sz="3500" spc="-60" dirty="0">
                <a:latin typeface="Corbel"/>
                <a:cs typeface="Corbel"/>
              </a:rPr>
              <a:t> </a:t>
            </a:r>
            <a:r>
              <a:rPr sz="3500" spc="-10" dirty="0">
                <a:latin typeface="Corbel"/>
                <a:cs typeface="Corbel"/>
              </a:rPr>
              <a:t>(FOBT)</a:t>
            </a:r>
            <a:endParaRPr sz="3500">
              <a:latin typeface="Corbel"/>
              <a:cs typeface="Corbel"/>
            </a:endParaRPr>
          </a:p>
          <a:p>
            <a:pPr marL="631190" indent="-285750">
              <a:lnSpc>
                <a:spcPct val="100000"/>
              </a:lnSpc>
              <a:spcBef>
                <a:spcPts val="500"/>
              </a:spcBef>
              <a:buClr>
                <a:srgbClr val="5FB4CC"/>
              </a:buClr>
              <a:buSzPct val="88571"/>
              <a:buFont typeface="Symbol"/>
              <a:buChar char=""/>
              <a:tabLst>
                <a:tab pos="631190" algn="l"/>
              </a:tabLst>
            </a:pPr>
            <a:r>
              <a:rPr sz="3500" spc="-10" dirty="0">
                <a:latin typeface="Corbel"/>
                <a:cs typeface="Corbel"/>
              </a:rPr>
              <a:t>Sigmoidoscopy</a:t>
            </a:r>
            <a:endParaRPr sz="3500">
              <a:latin typeface="Corbel"/>
              <a:cs typeface="Corbel"/>
            </a:endParaRPr>
          </a:p>
          <a:p>
            <a:pPr marL="631190" indent="-285750">
              <a:lnSpc>
                <a:spcPct val="100000"/>
              </a:lnSpc>
              <a:spcBef>
                <a:spcPts val="509"/>
              </a:spcBef>
              <a:buClr>
                <a:srgbClr val="5FB4CC"/>
              </a:buClr>
              <a:buSzPct val="88571"/>
              <a:buFont typeface="Symbol"/>
              <a:buChar char=""/>
              <a:tabLst>
                <a:tab pos="631190" algn="l"/>
              </a:tabLst>
            </a:pPr>
            <a:r>
              <a:rPr sz="3500" spc="-10" dirty="0">
                <a:latin typeface="Corbel"/>
                <a:cs typeface="Corbel"/>
              </a:rPr>
              <a:t>Anaoscopy</a:t>
            </a:r>
            <a:endParaRPr sz="3500">
              <a:latin typeface="Corbel"/>
              <a:cs typeface="Corbel"/>
            </a:endParaRPr>
          </a:p>
          <a:p>
            <a:pPr marL="631190" indent="-285750">
              <a:lnSpc>
                <a:spcPct val="100000"/>
              </a:lnSpc>
              <a:spcBef>
                <a:spcPts val="500"/>
              </a:spcBef>
              <a:buClr>
                <a:srgbClr val="5FB4CC"/>
              </a:buClr>
              <a:buSzPct val="88571"/>
              <a:buFont typeface="Symbol"/>
              <a:buChar char=""/>
              <a:tabLst>
                <a:tab pos="631190" algn="l"/>
              </a:tabLst>
            </a:pPr>
            <a:r>
              <a:rPr sz="3500" spc="-10" dirty="0">
                <a:latin typeface="Corbel"/>
                <a:cs typeface="Corbel"/>
              </a:rPr>
              <a:t>Proctoscopy</a:t>
            </a:r>
            <a:endParaRPr sz="3500">
              <a:latin typeface="Corbel"/>
              <a:cs typeface="Corbe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76800" y="3851101"/>
            <a:ext cx="4105961" cy="26686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57479"/>
            <a:ext cx="8229600" cy="124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3220" y="1602740"/>
            <a:ext cx="8261350" cy="1852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7505" marR="30480" indent="-320040" algn="just">
              <a:lnSpc>
                <a:spcPct val="99900"/>
              </a:lnSpc>
              <a:spcBef>
                <a:spcPts val="105"/>
              </a:spcBef>
            </a:pPr>
            <a:r>
              <a:rPr sz="4800" spc="82" baseline="11284" dirty="0">
                <a:solidFill>
                  <a:srgbClr val="EFAC00"/>
                </a:solidFill>
                <a:latin typeface="Symbol"/>
                <a:cs typeface="Symbol"/>
              </a:rPr>
              <a:t></a:t>
            </a:r>
            <a:r>
              <a:rPr sz="4000" spc="55" dirty="0"/>
              <a:t>Patients </a:t>
            </a:r>
            <a:r>
              <a:rPr sz="4000" spc="-10" dirty="0"/>
              <a:t>should </a:t>
            </a:r>
            <a:r>
              <a:rPr sz="4000" spc="-5" dirty="0"/>
              <a:t>be examined in the  left lateral </a:t>
            </a:r>
            <a:r>
              <a:rPr sz="4000" spc="-10" dirty="0"/>
              <a:t>decubitus </a:t>
            </a:r>
            <a:r>
              <a:rPr sz="4000" spc="-5" dirty="0"/>
              <a:t>position </a:t>
            </a:r>
            <a:r>
              <a:rPr sz="4000" spc="-10" dirty="0"/>
              <a:t>(while  </a:t>
            </a:r>
            <a:r>
              <a:rPr sz="4000" spc="-5" dirty="0"/>
              <a:t>asking the patient to </a:t>
            </a:r>
            <a:r>
              <a:rPr sz="4000" spc="-10" dirty="0"/>
              <a:t>bear</a:t>
            </a:r>
            <a:r>
              <a:rPr sz="4000" spc="5" dirty="0"/>
              <a:t> </a:t>
            </a:r>
            <a:r>
              <a:rPr sz="4000" spc="-5" dirty="0"/>
              <a:t>down)</a:t>
            </a:r>
            <a:endParaRPr sz="400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8809" y="3531870"/>
            <a:ext cx="7999730" cy="2179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4650" marR="43180" indent="-273050">
              <a:lnSpc>
                <a:spcPct val="100000"/>
              </a:lnSpc>
              <a:spcBef>
                <a:spcPts val="100"/>
              </a:spcBef>
              <a:buClr>
                <a:srgbClr val="5FB4CC"/>
              </a:buClr>
              <a:buSzPct val="89062"/>
              <a:buFont typeface="Symbol"/>
              <a:buChar char=""/>
              <a:tabLst>
                <a:tab pos="374650" algn="l"/>
                <a:tab pos="1251585" algn="l"/>
                <a:tab pos="2709545" algn="l"/>
                <a:tab pos="5295265" algn="l"/>
                <a:tab pos="5915660" algn="l"/>
              </a:tabLst>
            </a:pPr>
            <a:r>
              <a:rPr sz="3200" dirty="0">
                <a:latin typeface="Corbel"/>
                <a:cs typeface="Corbel"/>
              </a:rPr>
              <a:t>a</a:t>
            </a:r>
            <a:r>
              <a:rPr sz="3200" spc="-5" dirty="0">
                <a:latin typeface="Corbel"/>
                <a:cs typeface="Corbel"/>
              </a:rPr>
              <a:t>n</a:t>
            </a:r>
            <a:r>
              <a:rPr sz="3200" dirty="0">
                <a:latin typeface="Corbel"/>
                <a:cs typeface="Corbel"/>
              </a:rPr>
              <a:t>y	</a:t>
            </a:r>
            <a:r>
              <a:rPr sz="3200" spc="-5" dirty="0">
                <a:latin typeface="Corbel"/>
                <a:cs typeface="Corbel"/>
              </a:rPr>
              <a:t>r</a:t>
            </a:r>
            <a:r>
              <a:rPr sz="3200" dirty="0">
                <a:latin typeface="Corbel"/>
                <a:cs typeface="Corbel"/>
              </a:rPr>
              <a:t>as</a:t>
            </a:r>
            <a:r>
              <a:rPr sz="3200" spc="-5" dirty="0">
                <a:latin typeface="Corbel"/>
                <a:cs typeface="Corbel"/>
              </a:rPr>
              <a:t>h</a:t>
            </a:r>
            <a:r>
              <a:rPr sz="3200" dirty="0">
                <a:latin typeface="Corbel"/>
                <a:cs typeface="Corbel"/>
              </a:rPr>
              <a:t>es,	c</a:t>
            </a:r>
            <a:r>
              <a:rPr sz="3200" spc="-10" dirty="0">
                <a:latin typeface="Corbel"/>
                <a:cs typeface="Corbel"/>
              </a:rPr>
              <a:t>o</a:t>
            </a:r>
            <a:r>
              <a:rPr sz="3200" spc="-5" dirty="0">
                <a:latin typeface="Corbel"/>
                <a:cs typeface="Corbel"/>
              </a:rPr>
              <a:t>n</a:t>
            </a:r>
            <a:r>
              <a:rPr sz="3200" spc="5" dirty="0">
                <a:latin typeface="Corbel"/>
                <a:cs typeface="Corbel"/>
              </a:rPr>
              <a:t>d</a:t>
            </a:r>
            <a:r>
              <a:rPr sz="3200" spc="-5" dirty="0">
                <a:latin typeface="Corbel"/>
                <a:cs typeface="Corbel"/>
              </a:rPr>
              <a:t>ylom</a:t>
            </a:r>
            <a:r>
              <a:rPr sz="3200" spc="5" dirty="0">
                <a:latin typeface="Corbel"/>
                <a:cs typeface="Corbel"/>
              </a:rPr>
              <a:t>a</a:t>
            </a:r>
            <a:r>
              <a:rPr sz="3200" spc="-5" dirty="0">
                <a:latin typeface="Corbel"/>
                <a:cs typeface="Corbel"/>
              </a:rPr>
              <a:t>t</a:t>
            </a:r>
            <a:r>
              <a:rPr sz="3200" dirty="0">
                <a:latin typeface="Corbel"/>
                <a:cs typeface="Corbel"/>
              </a:rPr>
              <a:t>a,	</a:t>
            </a:r>
            <a:r>
              <a:rPr sz="3200" spc="-10" dirty="0">
                <a:latin typeface="Corbel"/>
                <a:cs typeface="Corbel"/>
              </a:rPr>
              <a:t>o</a:t>
            </a:r>
            <a:r>
              <a:rPr sz="3200" dirty="0">
                <a:latin typeface="Corbel"/>
                <a:cs typeface="Corbel"/>
              </a:rPr>
              <a:t>r	e</a:t>
            </a:r>
            <a:r>
              <a:rPr sz="3200" spc="-5" dirty="0">
                <a:latin typeface="Corbel"/>
                <a:cs typeface="Corbel"/>
              </a:rPr>
              <a:t>c</a:t>
            </a:r>
            <a:r>
              <a:rPr sz="3200" spc="5" dirty="0">
                <a:latin typeface="Corbel"/>
                <a:cs typeface="Corbel"/>
              </a:rPr>
              <a:t>z</a:t>
            </a:r>
            <a:r>
              <a:rPr sz="3200" dirty="0">
                <a:latin typeface="Corbel"/>
                <a:cs typeface="Corbel"/>
              </a:rPr>
              <a:t>e</a:t>
            </a:r>
            <a:r>
              <a:rPr sz="3200" spc="-5" dirty="0">
                <a:latin typeface="Corbel"/>
                <a:cs typeface="Corbel"/>
              </a:rPr>
              <a:t>m</a:t>
            </a:r>
            <a:r>
              <a:rPr sz="3200" dirty="0">
                <a:latin typeface="Corbel"/>
                <a:cs typeface="Corbel"/>
              </a:rPr>
              <a:t>a</a:t>
            </a:r>
            <a:r>
              <a:rPr sz="3200" spc="5" dirty="0">
                <a:latin typeface="Corbel"/>
                <a:cs typeface="Corbel"/>
              </a:rPr>
              <a:t>t</a:t>
            </a:r>
            <a:r>
              <a:rPr sz="3200" spc="-10" dirty="0">
                <a:latin typeface="Corbel"/>
                <a:cs typeface="Corbel"/>
              </a:rPr>
              <a:t>o</a:t>
            </a:r>
            <a:r>
              <a:rPr sz="3200" dirty="0">
                <a:latin typeface="Corbel"/>
                <a:cs typeface="Corbel"/>
              </a:rPr>
              <a:t>us  </a:t>
            </a:r>
            <a:r>
              <a:rPr sz="3200" spc="-5" dirty="0">
                <a:latin typeface="Corbel"/>
                <a:cs typeface="Corbel"/>
              </a:rPr>
              <a:t>lesions.</a:t>
            </a:r>
            <a:endParaRPr sz="3200">
              <a:latin typeface="Corbel"/>
              <a:cs typeface="Corbel"/>
            </a:endParaRPr>
          </a:p>
          <a:p>
            <a:pPr marL="374650" indent="-273050">
              <a:lnSpc>
                <a:spcPct val="100000"/>
              </a:lnSpc>
              <a:spcBef>
                <a:spcPts val="800"/>
              </a:spcBef>
              <a:buClr>
                <a:srgbClr val="5FB4CC"/>
              </a:buClr>
              <a:buSzPct val="89062"/>
              <a:buFont typeface="Symbol"/>
              <a:buChar char=""/>
              <a:tabLst>
                <a:tab pos="374650" algn="l"/>
              </a:tabLst>
            </a:pPr>
            <a:r>
              <a:rPr sz="3200" spc="-5" dirty="0">
                <a:latin typeface="Corbel"/>
                <a:cs typeface="Corbel"/>
              </a:rPr>
              <a:t>external sphincter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spc="-5" dirty="0">
                <a:latin typeface="Corbel"/>
                <a:cs typeface="Corbel"/>
              </a:rPr>
              <a:t>function</a:t>
            </a:r>
            <a:endParaRPr sz="3200">
              <a:latin typeface="Corbel"/>
              <a:cs typeface="Corbel"/>
            </a:endParaRPr>
          </a:p>
          <a:p>
            <a:pPr marL="374650" indent="-273050">
              <a:lnSpc>
                <a:spcPct val="100000"/>
              </a:lnSpc>
              <a:spcBef>
                <a:spcPts val="800"/>
              </a:spcBef>
              <a:buClr>
                <a:srgbClr val="5FB4CC"/>
              </a:buClr>
              <a:buSzPct val="89062"/>
              <a:buFont typeface="Symbol"/>
              <a:buChar char=""/>
              <a:tabLst>
                <a:tab pos="374650" algn="l"/>
              </a:tabLst>
            </a:pPr>
            <a:r>
              <a:rPr sz="3200" dirty="0">
                <a:latin typeface="Corbel"/>
                <a:cs typeface="Corbel"/>
              </a:rPr>
              <a:t>Any </a:t>
            </a:r>
            <a:r>
              <a:rPr sz="3200" spc="-5" dirty="0">
                <a:latin typeface="Corbel"/>
                <a:cs typeface="Corbel"/>
              </a:rPr>
              <a:t>abscesses, fissures or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spc="-5" dirty="0">
                <a:latin typeface="Corbel"/>
                <a:cs typeface="Corbel"/>
              </a:rPr>
              <a:t>fistulae</a:t>
            </a:r>
            <a:endParaRPr sz="3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9144000" y="0"/>
                </a:moveTo>
                <a:lnTo>
                  <a:pt x="0" y="0"/>
                </a:lnTo>
                <a:lnTo>
                  <a:pt x="0" y="1433829"/>
                </a:lnTo>
                <a:lnTo>
                  <a:pt x="9144000" y="143382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4320" y="1678940"/>
            <a:ext cx="8360409" cy="3924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0205" marR="44450" indent="-320040" algn="just">
              <a:lnSpc>
                <a:spcPct val="100000"/>
              </a:lnSpc>
              <a:spcBef>
                <a:spcPts val="100"/>
              </a:spcBef>
              <a:buClr>
                <a:srgbClr val="EFAC00"/>
              </a:buClr>
              <a:buSzPct val="79687"/>
              <a:buFont typeface="Symbol"/>
              <a:buChar char=""/>
              <a:tabLst>
                <a:tab pos="370840" algn="l"/>
              </a:tabLst>
            </a:pPr>
            <a:r>
              <a:rPr sz="3200" spc="-5" dirty="0">
                <a:latin typeface="Corbel"/>
                <a:cs typeface="Corbel"/>
              </a:rPr>
              <a:t>lubricated finger should be gently inserted into  the anal</a:t>
            </a:r>
            <a:r>
              <a:rPr sz="3200" spc="-15" dirty="0">
                <a:latin typeface="Corbel"/>
                <a:cs typeface="Corbel"/>
              </a:rPr>
              <a:t> </a:t>
            </a:r>
            <a:r>
              <a:rPr sz="3200" spc="-5" dirty="0">
                <a:latin typeface="Corbel"/>
                <a:cs typeface="Corbel"/>
              </a:rPr>
              <a:t>canal</a:t>
            </a:r>
            <a:endParaRPr sz="3200">
              <a:latin typeface="Corbel"/>
              <a:cs typeface="Corbel"/>
            </a:endParaRPr>
          </a:p>
          <a:p>
            <a:pPr marL="370205" marR="43815" indent="-320040" algn="just">
              <a:lnSpc>
                <a:spcPts val="3840"/>
              </a:lnSpc>
              <a:spcBef>
                <a:spcPts val="114"/>
              </a:spcBef>
              <a:buClr>
                <a:srgbClr val="EFAC00"/>
              </a:buClr>
              <a:buSzPct val="79687"/>
              <a:buFont typeface="Symbol"/>
              <a:buChar char=""/>
              <a:tabLst>
                <a:tab pos="370840" algn="l"/>
              </a:tabLst>
            </a:pPr>
            <a:r>
              <a:rPr sz="3200" spc="-5" dirty="0">
                <a:latin typeface="Corbel"/>
                <a:cs typeface="Corbel"/>
              </a:rPr>
              <a:t>the resting </a:t>
            </a:r>
            <a:r>
              <a:rPr sz="3200" dirty="0">
                <a:latin typeface="Corbel"/>
                <a:cs typeface="Corbel"/>
              </a:rPr>
              <a:t>tone </a:t>
            </a:r>
            <a:r>
              <a:rPr sz="3200" spc="-5" dirty="0">
                <a:latin typeface="Corbel"/>
                <a:cs typeface="Corbel"/>
              </a:rPr>
              <a:t>of </a:t>
            </a:r>
            <a:r>
              <a:rPr sz="3200" dirty="0">
                <a:latin typeface="Corbel"/>
                <a:cs typeface="Corbel"/>
              </a:rPr>
              <a:t>the anal canal </a:t>
            </a:r>
            <a:r>
              <a:rPr sz="3200" spc="-5" dirty="0">
                <a:latin typeface="Corbel"/>
                <a:cs typeface="Corbel"/>
              </a:rPr>
              <a:t>should </a:t>
            </a:r>
            <a:r>
              <a:rPr sz="3200" dirty="0">
                <a:latin typeface="Corbel"/>
                <a:cs typeface="Corbel"/>
              </a:rPr>
              <a:t>be  </a:t>
            </a:r>
            <a:r>
              <a:rPr sz="3200" spc="-5" dirty="0">
                <a:latin typeface="Corbel"/>
                <a:cs typeface="Corbel"/>
              </a:rPr>
              <a:t>ascertained </a:t>
            </a:r>
            <a:r>
              <a:rPr sz="3200" dirty="0">
                <a:latin typeface="Corbel"/>
                <a:cs typeface="Corbel"/>
              </a:rPr>
              <a:t>as </a:t>
            </a:r>
            <a:r>
              <a:rPr sz="3200" spc="-5" dirty="0">
                <a:latin typeface="Corbel"/>
                <a:cs typeface="Corbel"/>
              </a:rPr>
              <a:t>well </a:t>
            </a:r>
            <a:r>
              <a:rPr sz="3200" dirty="0">
                <a:latin typeface="Corbel"/>
                <a:cs typeface="Corbel"/>
              </a:rPr>
              <a:t>as the </a:t>
            </a:r>
            <a:r>
              <a:rPr sz="3200" spc="-5" dirty="0">
                <a:latin typeface="Corbel"/>
                <a:cs typeface="Corbel"/>
              </a:rPr>
              <a:t>voluntary contraction  of the puborectalis </a:t>
            </a:r>
            <a:r>
              <a:rPr sz="3200" dirty="0">
                <a:latin typeface="Corbel"/>
                <a:cs typeface="Corbel"/>
              </a:rPr>
              <a:t>and </a:t>
            </a:r>
            <a:r>
              <a:rPr sz="3200" spc="-5" dirty="0">
                <a:latin typeface="Corbel"/>
                <a:cs typeface="Corbel"/>
              </a:rPr>
              <a:t>external anal</a:t>
            </a:r>
            <a:r>
              <a:rPr sz="3200" spc="-15" dirty="0">
                <a:latin typeface="Corbel"/>
                <a:cs typeface="Corbel"/>
              </a:rPr>
              <a:t> </a:t>
            </a:r>
            <a:r>
              <a:rPr sz="3200" spc="-5" dirty="0">
                <a:latin typeface="Corbel"/>
                <a:cs typeface="Corbel"/>
              </a:rPr>
              <a:t>sphincter.</a:t>
            </a:r>
            <a:endParaRPr sz="32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EFAC00"/>
              </a:buClr>
              <a:buFont typeface="Symbol"/>
              <a:buChar char=""/>
            </a:pPr>
            <a:endParaRPr sz="3200">
              <a:latin typeface="Times New Roman"/>
              <a:cs typeface="Times New Roman"/>
            </a:endParaRPr>
          </a:p>
          <a:p>
            <a:pPr marL="370205" marR="43180" indent="-320040" algn="just">
              <a:lnSpc>
                <a:spcPct val="100000"/>
              </a:lnSpc>
              <a:buClr>
                <a:srgbClr val="EFAC00"/>
              </a:buClr>
              <a:buSzPct val="79687"/>
              <a:buFont typeface="Symbol"/>
              <a:buChar char=""/>
              <a:tabLst>
                <a:tab pos="370840" algn="l"/>
              </a:tabLst>
            </a:pPr>
            <a:r>
              <a:rPr sz="3200" spc="-5" dirty="0">
                <a:latin typeface="Corbel"/>
                <a:cs typeface="Corbel"/>
              </a:rPr>
              <a:t>masses should </a:t>
            </a:r>
            <a:r>
              <a:rPr sz="3200" dirty="0">
                <a:latin typeface="Corbel"/>
                <a:cs typeface="Corbel"/>
              </a:rPr>
              <a:t>be </a:t>
            </a:r>
            <a:r>
              <a:rPr sz="3200" spc="-5" dirty="0">
                <a:latin typeface="Corbel"/>
                <a:cs typeface="Corbel"/>
              </a:rPr>
              <a:t>noted </a:t>
            </a:r>
            <a:r>
              <a:rPr sz="3200" spc="5" dirty="0">
                <a:latin typeface="Corbel"/>
                <a:cs typeface="Corbel"/>
              </a:rPr>
              <a:t>as </a:t>
            </a:r>
            <a:r>
              <a:rPr sz="3200" spc="-5" dirty="0">
                <a:latin typeface="Corbel"/>
                <a:cs typeface="Corbel"/>
              </a:rPr>
              <a:t>well </a:t>
            </a:r>
            <a:r>
              <a:rPr sz="3200" spc="5" dirty="0">
                <a:latin typeface="Corbel"/>
                <a:cs typeface="Corbel"/>
              </a:rPr>
              <a:t>as </a:t>
            </a:r>
            <a:r>
              <a:rPr sz="3200" dirty="0">
                <a:latin typeface="Corbel"/>
                <a:cs typeface="Corbel"/>
              </a:rPr>
              <a:t>any </a:t>
            </a:r>
            <a:r>
              <a:rPr sz="3200" spc="-5" dirty="0">
                <a:latin typeface="Corbel"/>
                <a:cs typeface="Corbel"/>
              </a:rPr>
              <a:t>areas of  tenderness.</a:t>
            </a:r>
            <a:endParaRPr sz="3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9144000" y="0"/>
                </a:moveTo>
                <a:lnTo>
                  <a:pt x="0" y="0"/>
                </a:lnTo>
                <a:lnTo>
                  <a:pt x="0" y="1433829"/>
                </a:lnTo>
                <a:lnTo>
                  <a:pt x="9144000" y="143382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157479"/>
            <a:ext cx="8229600" cy="124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80390" y="1833879"/>
            <a:ext cx="6120130" cy="3900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9570" indent="-318770">
              <a:lnSpc>
                <a:spcPct val="100000"/>
              </a:lnSpc>
              <a:spcBef>
                <a:spcPts val="100"/>
              </a:spcBef>
              <a:buClr>
                <a:srgbClr val="EFAC00"/>
              </a:buClr>
              <a:buSzPct val="79687"/>
              <a:buFont typeface="Symbol"/>
              <a:buChar char=""/>
              <a:tabLst>
                <a:tab pos="369570" algn="l"/>
              </a:tabLst>
            </a:pPr>
            <a:r>
              <a:rPr sz="3200" spc="-5" dirty="0">
                <a:latin typeface="Corbel"/>
                <a:cs typeface="Corbel"/>
              </a:rPr>
              <a:t>Gastroenterologists</a:t>
            </a:r>
            <a:endParaRPr sz="32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EFAC00"/>
              </a:buClr>
              <a:buFont typeface="Symbol"/>
              <a:buChar char=""/>
            </a:pPr>
            <a:endParaRPr sz="3450">
              <a:latin typeface="Times New Roman"/>
              <a:cs typeface="Times New Roman"/>
            </a:endParaRPr>
          </a:p>
          <a:p>
            <a:pPr marL="369570" indent="-318770">
              <a:lnSpc>
                <a:spcPct val="100000"/>
              </a:lnSpc>
              <a:buClr>
                <a:srgbClr val="EFAC00"/>
              </a:buClr>
              <a:buSzPct val="79687"/>
              <a:buFont typeface="Symbol"/>
              <a:buChar char=""/>
              <a:tabLst>
                <a:tab pos="369570" algn="l"/>
              </a:tabLst>
            </a:pPr>
            <a:r>
              <a:rPr sz="3200" spc="-5" dirty="0">
                <a:latin typeface="Corbel"/>
                <a:cs typeface="Corbel"/>
              </a:rPr>
              <a:t>Seek emergency care if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:</a:t>
            </a:r>
            <a:endParaRPr sz="3200">
              <a:latin typeface="Corbel"/>
              <a:cs typeface="Corbel"/>
            </a:endParaRPr>
          </a:p>
          <a:p>
            <a:pPr marL="661670" lvl="1" indent="-273685">
              <a:lnSpc>
                <a:spcPct val="100000"/>
              </a:lnSpc>
              <a:spcBef>
                <a:spcPts val="869"/>
              </a:spcBef>
              <a:buClr>
                <a:srgbClr val="5FB4CC"/>
              </a:buClr>
              <a:buSzPct val="89062"/>
              <a:buFont typeface="Symbol"/>
              <a:buChar char=""/>
              <a:tabLst>
                <a:tab pos="661670" algn="l"/>
              </a:tabLst>
            </a:pPr>
            <a:r>
              <a:rPr sz="3200" spc="-5" dirty="0">
                <a:latin typeface="Corbel"/>
                <a:cs typeface="Corbel"/>
              </a:rPr>
              <a:t>large amounts of rectal</a:t>
            </a:r>
            <a:r>
              <a:rPr sz="3200" spc="-45" dirty="0">
                <a:latin typeface="Corbel"/>
                <a:cs typeface="Corbel"/>
              </a:rPr>
              <a:t> </a:t>
            </a:r>
            <a:r>
              <a:rPr sz="3200" spc="-5" dirty="0">
                <a:latin typeface="Corbel"/>
                <a:cs typeface="Corbel"/>
              </a:rPr>
              <a:t>bleeding</a:t>
            </a:r>
            <a:endParaRPr sz="3200">
              <a:latin typeface="Corbel"/>
              <a:cs typeface="Corbel"/>
            </a:endParaRPr>
          </a:p>
          <a:p>
            <a:pPr marL="661670" lvl="1" indent="-273685">
              <a:lnSpc>
                <a:spcPct val="100000"/>
              </a:lnSpc>
              <a:spcBef>
                <a:spcPts val="869"/>
              </a:spcBef>
              <a:buClr>
                <a:srgbClr val="5FB4CC"/>
              </a:buClr>
              <a:buSzPct val="89062"/>
              <a:buFont typeface="Symbol"/>
              <a:buChar char=""/>
              <a:tabLst>
                <a:tab pos="661670" algn="l"/>
              </a:tabLst>
            </a:pPr>
            <a:r>
              <a:rPr sz="3200" spc="-5" dirty="0">
                <a:latin typeface="Corbel"/>
                <a:cs typeface="Corbel"/>
              </a:rPr>
              <a:t>Lightheadedness</a:t>
            </a:r>
            <a:endParaRPr sz="3200">
              <a:latin typeface="Corbel"/>
              <a:cs typeface="Corbel"/>
            </a:endParaRPr>
          </a:p>
          <a:p>
            <a:pPr marL="661670" lvl="1" indent="-273685">
              <a:lnSpc>
                <a:spcPct val="100000"/>
              </a:lnSpc>
              <a:spcBef>
                <a:spcPts val="869"/>
              </a:spcBef>
              <a:buClr>
                <a:srgbClr val="5FB4CC"/>
              </a:buClr>
              <a:buSzPct val="89062"/>
              <a:buFont typeface="Symbol"/>
              <a:buChar char=""/>
              <a:tabLst>
                <a:tab pos="661670" algn="l"/>
              </a:tabLst>
            </a:pPr>
            <a:r>
              <a:rPr sz="3200" spc="-5" dirty="0">
                <a:latin typeface="Corbel"/>
                <a:cs typeface="Corbel"/>
              </a:rPr>
              <a:t>Weakness</a:t>
            </a:r>
            <a:endParaRPr sz="3200">
              <a:latin typeface="Corbel"/>
              <a:cs typeface="Corbel"/>
            </a:endParaRPr>
          </a:p>
          <a:p>
            <a:pPr marL="661670" lvl="1" indent="-273685">
              <a:lnSpc>
                <a:spcPct val="100000"/>
              </a:lnSpc>
              <a:spcBef>
                <a:spcPts val="869"/>
              </a:spcBef>
              <a:buClr>
                <a:srgbClr val="5FB4CC"/>
              </a:buClr>
              <a:buSzPct val="89062"/>
              <a:buFont typeface="Symbol"/>
              <a:buChar char=""/>
              <a:tabLst>
                <a:tab pos="661670" algn="l"/>
              </a:tabLst>
            </a:pPr>
            <a:r>
              <a:rPr sz="3200" spc="-5" dirty="0">
                <a:latin typeface="Corbel"/>
                <a:cs typeface="Corbel"/>
              </a:rPr>
              <a:t>Rapid HR </a:t>
            </a:r>
            <a:r>
              <a:rPr sz="3200" dirty="0">
                <a:latin typeface="Corbel"/>
                <a:cs typeface="Corbel"/>
              </a:rPr>
              <a:t>&lt; </a:t>
            </a:r>
            <a:r>
              <a:rPr sz="3200" spc="-5" dirty="0">
                <a:latin typeface="Corbel"/>
                <a:cs typeface="Corbel"/>
              </a:rPr>
              <a:t>100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spc="-5" dirty="0">
                <a:latin typeface="Corbel"/>
                <a:cs typeface="Corbel"/>
              </a:rPr>
              <a:t>BPM</a:t>
            </a:r>
            <a:endParaRPr sz="3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9144000" y="0"/>
                </a:moveTo>
                <a:lnTo>
                  <a:pt x="0" y="0"/>
                </a:lnTo>
                <a:lnTo>
                  <a:pt x="0" y="1433829"/>
                </a:lnTo>
                <a:lnTo>
                  <a:pt x="9144000" y="143382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157479"/>
            <a:ext cx="8229600" cy="124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79119" y="1553209"/>
            <a:ext cx="8057515" cy="5044440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610"/>
              </a:spcBef>
            </a:pPr>
            <a:r>
              <a:rPr sz="4800" spc="60" baseline="11284" dirty="0">
                <a:solidFill>
                  <a:srgbClr val="EFAC00"/>
                </a:solidFill>
                <a:latin typeface="Symbol"/>
                <a:cs typeface="Symbol"/>
              </a:rPr>
              <a:t></a:t>
            </a:r>
            <a:r>
              <a:rPr sz="4000" spc="40" dirty="0">
                <a:latin typeface="Corbel"/>
                <a:cs typeface="Corbel"/>
              </a:rPr>
              <a:t>Alternative</a:t>
            </a:r>
            <a:r>
              <a:rPr sz="4000" spc="-5" dirty="0">
                <a:latin typeface="Corbel"/>
                <a:cs typeface="Corbel"/>
              </a:rPr>
              <a:t> </a:t>
            </a:r>
            <a:r>
              <a:rPr sz="4000" spc="-10" dirty="0">
                <a:latin typeface="Corbel"/>
                <a:cs typeface="Corbel"/>
              </a:rPr>
              <a:t>Names</a:t>
            </a:r>
            <a:endParaRPr sz="4000">
              <a:latin typeface="Corbel"/>
              <a:cs typeface="Corbel"/>
            </a:endParaRPr>
          </a:p>
          <a:p>
            <a:pPr marL="662940" indent="-273685">
              <a:lnSpc>
                <a:spcPct val="100000"/>
              </a:lnSpc>
              <a:spcBef>
                <a:spcPts val="509"/>
              </a:spcBef>
              <a:buClr>
                <a:srgbClr val="5FB4CC"/>
              </a:buClr>
              <a:buSzPct val="90000"/>
              <a:buFont typeface="Symbol"/>
              <a:buChar char=""/>
              <a:tabLst>
                <a:tab pos="662940" algn="l"/>
              </a:tabLst>
            </a:pPr>
            <a:r>
              <a:rPr sz="4000" spc="-5" dirty="0">
                <a:latin typeface="Corbel"/>
                <a:cs typeface="Corbel"/>
              </a:rPr>
              <a:t>Rectal</a:t>
            </a:r>
            <a:r>
              <a:rPr sz="4000" spc="-15" dirty="0">
                <a:latin typeface="Corbel"/>
                <a:cs typeface="Corbel"/>
              </a:rPr>
              <a:t> </a:t>
            </a:r>
            <a:r>
              <a:rPr sz="4000" spc="-10" dirty="0">
                <a:latin typeface="Corbel"/>
                <a:cs typeface="Corbel"/>
              </a:rPr>
              <a:t>Lump</a:t>
            </a:r>
            <a:endParaRPr sz="4000">
              <a:latin typeface="Corbel"/>
              <a:cs typeface="Corbel"/>
            </a:endParaRPr>
          </a:p>
          <a:p>
            <a:pPr marL="662940" indent="-273685">
              <a:lnSpc>
                <a:spcPct val="100000"/>
              </a:lnSpc>
              <a:spcBef>
                <a:spcPts val="520"/>
              </a:spcBef>
              <a:buClr>
                <a:srgbClr val="5FB4CC"/>
              </a:buClr>
              <a:buSzPct val="90000"/>
              <a:buFont typeface="Symbol"/>
              <a:buChar char=""/>
              <a:tabLst>
                <a:tab pos="662940" algn="l"/>
              </a:tabLst>
            </a:pPr>
            <a:r>
              <a:rPr sz="4000" spc="-5" dirty="0">
                <a:latin typeface="Corbel"/>
                <a:cs typeface="Corbel"/>
              </a:rPr>
              <a:t>Piles</a:t>
            </a:r>
            <a:endParaRPr sz="4000">
              <a:latin typeface="Corbel"/>
              <a:cs typeface="Corbel"/>
            </a:endParaRPr>
          </a:p>
          <a:p>
            <a:pPr marL="662940" indent="-273685">
              <a:lnSpc>
                <a:spcPts val="4560"/>
              </a:lnSpc>
              <a:spcBef>
                <a:spcPts val="509"/>
              </a:spcBef>
              <a:buClr>
                <a:srgbClr val="5FB4CC"/>
              </a:buClr>
              <a:buSzPct val="90000"/>
              <a:buFont typeface="Symbol"/>
              <a:buChar char=""/>
              <a:tabLst>
                <a:tab pos="662940" algn="l"/>
              </a:tabLst>
            </a:pPr>
            <a:r>
              <a:rPr sz="4000" spc="-10" dirty="0">
                <a:latin typeface="Corbel"/>
                <a:cs typeface="Corbel"/>
              </a:rPr>
              <a:t>Lump </a:t>
            </a:r>
            <a:r>
              <a:rPr sz="4000" spc="-5" dirty="0">
                <a:latin typeface="Corbel"/>
                <a:cs typeface="Corbel"/>
              </a:rPr>
              <a:t>in the</a:t>
            </a:r>
            <a:r>
              <a:rPr sz="4000" spc="5" dirty="0">
                <a:latin typeface="Corbel"/>
                <a:cs typeface="Corbel"/>
              </a:rPr>
              <a:t> </a:t>
            </a:r>
            <a:r>
              <a:rPr sz="4000" spc="-5" dirty="0">
                <a:latin typeface="Corbel"/>
                <a:cs typeface="Corbel"/>
              </a:rPr>
              <a:t>Rectum</a:t>
            </a:r>
            <a:endParaRPr sz="4000">
              <a:latin typeface="Corbel"/>
              <a:cs typeface="Corbel"/>
            </a:endParaRPr>
          </a:p>
          <a:p>
            <a:pPr marL="50800">
              <a:lnSpc>
                <a:spcPts val="4560"/>
              </a:lnSpc>
            </a:pPr>
            <a:r>
              <a:rPr sz="4800" spc="60" baseline="11284" dirty="0">
                <a:solidFill>
                  <a:srgbClr val="EFAC00"/>
                </a:solidFill>
                <a:latin typeface="Symbol"/>
                <a:cs typeface="Symbol"/>
              </a:rPr>
              <a:t></a:t>
            </a:r>
            <a:r>
              <a:rPr sz="4000" spc="40" dirty="0">
                <a:latin typeface="Corbel"/>
                <a:cs typeface="Corbel"/>
              </a:rPr>
              <a:t>Definition:</a:t>
            </a:r>
            <a:endParaRPr sz="4000">
              <a:latin typeface="Corbel"/>
              <a:cs typeface="Corbel"/>
            </a:endParaRPr>
          </a:p>
          <a:p>
            <a:pPr marL="662305" marR="42545" indent="-273050" algn="just">
              <a:lnSpc>
                <a:spcPts val="4320"/>
              </a:lnSpc>
              <a:spcBef>
                <a:spcPts val="1055"/>
              </a:spcBef>
              <a:buClr>
                <a:srgbClr val="5FB4CC"/>
              </a:buClr>
              <a:buSzPct val="90000"/>
              <a:buFont typeface="Symbol"/>
              <a:buChar char=""/>
              <a:tabLst>
                <a:tab pos="662940" algn="l"/>
              </a:tabLst>
            </a:pPr>
            <a:r>
              <a:rPr sz="4000" spc="-10" dirty="0">
                <a:latin typeface="Corbel"/>
                <a:cs typeface="Corbel"/>
              </a:rPr>
              <a:t>Dilated </a:t>
            </a:r>
            <a:r>
              <a:rPr sz="4000" dirty="0">
                <a:latin typeface="Corbel"/>
                <a:cs typeface="Corbel"/>
              </a:rPr>
              <a:t>or </a:t>
            </a:r>
            <a:r>
              <a:rPr sz="4000" spc="-5" dirty="0">
                <a:latin typeface="Corbel"/>
                <a:cs typeface="Corbel"/>
              </a:rPr>
              <a:t>enlarged veins in the  lower portion </a:t>
            </a:r>
            <a:r>
              <a:rPr sz="4000" dirty="0">
                <a:latin typeface="Corbel"/>
                <a:cs typeface="Corbel"/>
              </a:rPr>
              <a:t>of </a:t>
            </a:r>
            <a:r>
              <a:rPr sz="4000" spc="-5" dirty="0">
                <a:latin typeface="Corbel"/>
                <a:cs typeface="Corbel"/>
              </a:rPr>
              <a:t>the rectum </a:t>
            </a:r>
            <a:r>
              <a:rPr sz="4000" dirty="0">
                <a:latin typeface="Corbel"/>
                <a:cs typeface="Corbel"/>
              </a:rPr>
              <a:t>or  </a:t>
            </a:r>
            <a:r>
              <a:rPr sz="4000" spc="-10" dirty="0">
                <a:latin typeface="Corbel"/>
                <a:cs typeface="Corbel"/>
              </a:rPr>
              <a:t>anus.</a:t>
            </a:r>
            <a:endParaRPr sz="4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9144000" y="0"/>
                </a:moveTo>
                <a:lnTo>
                  <a:pt x="0" y="0"/>
                </a:lnTo>
                <a:lnTo>
                  <a:pt x="0" y="1433829"/>
                </a:lnTo>
                <a:lnTo>
                  <a:pt x="9144000" y="143382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157479"/>
            <a:ext cx="8229600" cy="124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81659" y="1653539"/>
            <a:ext cx="8047990" cy="426148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58775" marR="30480" indent="-321310" algn="just">
              <a:lnSpc>
                <a:spcPct val="102000"/>
              </a:lnSpc>
              <a:spcBef>
                <a:spcPts val="25"/>
              </a:spcBef>
            </a:pPr>
            <a:r>
              <a:rPr sz="4650" spc="232" baseline="7168" dirty="0">
                <a:solidFill>
                  <a:srgbClr val="EFAC00"/>
                </a:solidFill>
                <a:latin typeface="Symbol"/>
                <a:cs typeface="Symbol"/>
              </a:rPr>
              <a:t></a:t>
            </a:r>
            <a:r>
              <a:rPr sz="3900" spc="155" dirty="0">
                <a:latin typeface="Corbel"/>
                <a:cs typeface="Corbel"/>
              </a:rPr>
              <a:t>The </a:t>
            </a:r>
            <a:r>
              <a:rPr sz="3900" dirty="0">
                <a:latin typeface="Corbel"/>
                <a:cs typeface="Corbel"/>
              </a:rPr>
              <a:t>blood </a:t>
            </a:r>
            <a:r>
              <a:rPr sz="3900" spc="5" dirty="0">
                <a:latin typeface="Corbel"/>
                <a:cs typeface="Corbel"/>
              </a:rPr>
              <a:t>in </a:t>
            </a:r>
            <a:r>
              <a:rPr sz="3900" dirty="0">
                <a:latin typeface="Corbel"/>
                <a:cs typeface="Corbel"/>
              </a:rPr>
              <a:t>the enlarged veins </a:t>
            </a:r>
            <a:r>
              <a:rPr sz="3900" spc="5" dirty="0">
                <a:latin typeface="Corbel"/>
                <a:cs typeface="Corbel"/>
              </a:rPr>
              <a:t>may  form </a:t>
            </a:r>
            <a:r>
              <a:rPr sz="3900" dirty="0">
                <a:latin typeface="Corbel"/>
                <a:cs typeface="Corbel"/>
              </a:rPr>
              <a:t>clots and </a:t>
            </a:r>
            <a:r>
              <a:rPr sz="3900" spc="5" dirty="0">
                <a:latin typeface="Corbel"/>
                <a:cs typeface="Corbel"/>
              </a:rPr>
              <a:t>the </a:t>
            </a:r>
            <a:r>
              <a:rPr sz="3900" dirty="0">
                <a:latin typeface="Corbel"/>
                <a:cs typeface="Corbel"/>
              </a:rPr>
              <a:t>tissue surrounding  the hemorrhoids can </a:t>
            </a:r>
            <a:r>
              <a:rPr sz="3900" spc="5" dirty="0">
                <a:latin typeface="Corbel"/>
                <a:cs typeface="Corbel"/>
              </a:rPr>
              <a:t>die</a:t>
            </a:r>
            <a:r>
              <a:rPr sz="3900" spc="-30" dirty="0">
                <a:latin typeface="Corbel"/>
                <a:cs typeface="Corbel"/>
              </a:rPr>
              <a:t> </a:t>
            </a:r>
            <a:r>
              <a:rPr sz="3900" dirty="0">
                <a:latin typeface="Corbel"/>
                <a:cs typeface="Corbel"/>
              </a:rPr>
              <a:t>(Necrosis)</a:t>
            </a:r>
            <a:endParaRPr sz="3900">
              <a:latin typeface="Corbel"/>
              <a:cs typeface="Corbel"/>
            </a:endParaRPr>
          </a:p>
          <a:p>
            <a:pPr marL="358775" marR="36830" indent="-321310" algn="just">
              <a:lnSpc>
                <a:spcPct val="101899"/>
              </a:lnSpc>
              <a:spcBef>
                <a:spcPts val="10"/>
              </a:spcBef>
            </a:pPr>
            <a:r>
              <a:rPr sz="4650" spc="187" baseline="7168" dirty="0">
                <a:solidFill>
                  <a:srgbClr val="EFAC00"/>
                </a:solidFill>
                <a:latin typeface="Symbol"/>
                <a:cs typeface="Symbol"/>
              </a:rPr>
              <a:t></a:t>
            </a:r>
            <a:r>
              <a:rPr sz="3900" spc="125" dirty="0">
                <a:latin typeface="Corbel"/>
                <a:cs typeface="Corbel"/>
              </a:rPr>
              <a:t>This </a:t>
            </a:r>
            <a:r>
              <a:rPr sz="3900" dirty="0">
                <a:latin typeface="Corbel"/>
                <a:cs typeface="Corbel"/>
              </a:rPr>
              <a:t>causes painful </a:t>
            </a:r>
            <a:r>
              <a:rPr sz="3900" spc="5" dirty="0">
                <a:latin typeface="Corbel"/>
                <a:cs typeface="Corbel"/>
              </a:rPr>
              <a:t>lumps in </a:t>
            </a:r>
            <a:r>
              <a:rPr sz="3900" dirty="0">
                <a:latin typeface="Corbel"/>
                <a:cs typeface="Corbel"/>
              </a:rPr>
              <a:t>the </a:t>
            </a:r>
            <a:r>
              <a:rPr sz="3900" spc="-5" dirty="0">
                <a:latin typeface="Corbel"/>
                <a:cs typeface="Corbel"/>
              </a:rPr>
              <a:t>anal  </a:t>
            </a:r>
            <a:r>
              <a:rPr sz="3900" dirty="0">
                <a:latin typeface="Corbel"/>
                <a:cs typeface="Corbel"/>
              </a:rPr>
              <a:t>area.</a:t>
            </a:r>
            <a:endParaRPr sz="3900">
              <a:latin typeface="Corbel"/>
              <a:cs typeface="Corbel"/>
            </a:endParaRPr>
          </a:p>
          <a:p>
            <a:pPr marL="358775" marR="33020" indent="-321310" algn="just">
              <a:lnSpc>
                <a:spcPct val="101899"/>
              </a:lnSpc>
              <a:spcBef>
                <a:spcPts val="10"/>
              </a:spcBef>
            </a:pPr>
            <a:r>
              <a:rPr sz="4650" spc="127" baseline="7168" dirty="0">
                <a:solidFill>
                  <a:srgbClr val="EFAC00"/>
                </a:solidFill>
                <a:latin typeface="Symbol"/>
                <a:cs typeface="Symbol"/>
              </a:rPr>
              <a:t></a:t>
            </a:r>
            <a:r>
              <a:rPr sz="3900" spc="85" dirty="0">
                <a:latin typeface="Corbel"/>
                <a:cs typeface="Corbel"/>
              </a:rPr>
              <a:t>Severe </a:t>
            </a:r>
            <a:r>
              <a:rPr sz="3900" dirty="0">
                <a:latin typeface="Corbel"/>
                <a:cs typeface="Corbel"/>
              </a:rPr>
              <a:t>bleeding can occur causing  iron deficiency</a:t>
            </a:r>
            <a:r>
              <a:rPr sz="3900" spc="-30" dirty="0">
                <a:latin typeface="Corbel"/>
                <a:cs typeface="Corbel"/>
              </a:rPr>
              <a:t> </a:t>
            </a:r>
            <a:r>
              <a:rPr sz="3900" dirty="0">
                <a:latin typeface="Corbel"/>
                <a:cs typeface="Corbel"/>
              </a:rPr>
              <a:t>anemia.</a:t>
            </a:r>
            <a:endParaRPr sz="39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9144000" y="0"/>
                </a:moveTo>
                <a:lnTo>
                  <a:pt x="0" y="0"/>
                </a:lnTo>
                <a:lnTo>
                  <a:pt x="0" y="1433829"/>
                </a:lnTo>
                <a:lnTo>
                  <a:pt x="9144000" y="143382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157479"/>
            <a:ext cx="8229600" cy="124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39090" y="1732279"/>
            <a:ext cx="8586470" cy="436245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438150" marR="53340" indent="-323850">
              <a:lnSpc>
                <a:spcPts val="4220"/>
              </a:lnSpc>
              <a:spcBef>
                <a:spcPts val="560"/>
              </a:spcBef>
              <a:tabLst>
                <a:tab pos="2108835" algn="l"/>
                <a:tab pos="3515360" algn="l"/>
                <a:tab pos="5267325" algn="l"/>
                <a:tab pos="8095615" algn="l"/>
              </a:tabLst>
            </a:pPr>
            <a:r>
              <a:rPr sz="4575" spc="975" baseline="7285" dirty="0">
                <a:solidFill>
                  <a:srgbClr val="EFAC00"/>
                </a:solidFill>
                <a:latin typeface="Symbol"/>
                <a:cs typeface="Symbol"/>
              </a:rPr>
              <a:t></a:t>
            </a:r>
            <a:r>
              <a:rPr sz="3850" spc="-25" dirty="0">
                <a:latin typeface="Corbel"/>
                <a:cs typeface="Corbel"/>
              </a:rPr>
              <a:t>V</a:t>
            </a:r>
            <a:r>
              <a:rPr sz="3850" spc="-5" dirty="0">
                <a:latin typeface="Corbel"/>
                <a:cs typeface="Corbel"/>
              </a:rPr>
              <a:t>a</a:t>
            </a:r>
            <a:r>
              <a:rPr sz="3850" spc="-15" dirty="0">
                <a:latin typeface="Corbel"/>
                <a:cs typeface="Corbel"/>
              </a:rPr>
              <a:t>rie</a:t>
            </a:r>
            <a:r>
              <a:rPr sz="3850" spc="-5" dirty="0">
                <a:latin typeface="Corbel"/>
                <a:cs typeface="Corbel"/>
              </a:rPr>
              <a:t>s</a:t>
            </a:r>
            <a:r>
              <a:rPr sz="3850" dirty="0">
                <a:latin typeface="Corbel"/>
                <a:cs typeface="Corbel"/>
              </a:rPr>
              <a:t>	</a:t>
            </a:r>
            <a:r>
              <a:rPr sz="3850" spc="-10" dirty="0">
                <a:latin typeface="Corbel"/>
                <a:cs typeface="Corbel"/>
              </a:rPr>
              <a:t>f</a:t>
            </a:r>
            <a:r>
              <a:rPr sz="3850" spc="-5" dirty="0">
                <a:latin typeface="Corbel"/>
                <a:cs typeface="Corbel"/>
              </a:rPr>
              <a:t>r</a:t>
            </a:r>
            <a:r>
              <a:rPr sz="3850" spc="-15" dirty="0">
                <a:latin typeface="Corbel"/>
                <a:cs typeface="Corbel"/>
              </a:rPr>
              <a:t>o</a:t>
            </a:r>
            <a:r>
              <a:rPr sz="3850" spc="-10" dirty="0">
                <a:latin typeface="Corbel"/>
                <a:cs typeface="Corbel"/>
              </a:rPr>
              <a:t>m</a:t>
            </a:r>
            <a:r>
              <a:rPr sz="3850" dirty="0">
                <a:latin typeface="Corbel"/>
                <a:cs typeface="Corbel"/>
              </a:rPr>
              <a:t>	</a:t>
            </a:r>
            <a:r>
              <a:rPr sz="3850" spc="-10" dirty="0">
                <a:latin typeface="Corbel"/>
                <a:cs typeface="Corbel"/>
              </a:rPr>
              <a:t>s</a:t>
            </a:r>
            <a:r>
              <a:rPr sz="3850" spc="-15" dirty="0">
                <a:latin typeface="Corbel"/>
                <a:cs typeface="Corbel"/>
              </a:rPr>
              <a:t>im</a:t>
            </a:r>
            <a:r>
              <a:rPr sz="3850" spc="-5" dirty="0">
                <a:latin typeface="Corbel"/>
                <a:cs typeface="Corbel"/>
              </a:rPr>
              <a:t>p</a:t>
            </a:r>
            <a:r>
              <a:rPr sz="3850" spc="-20" dirty="0">
                <a:latin typeface="Corbel"/>
                <a:cs typeface="Corbel"/>
              </a:rPr>
              <a:t>l</a:t>
            </a:r>
            <a:r>
              <a:rPr sz="3850" spc="-5" dirty="0">
                <a:latin typeface="Corbel"/>
                <a:cs typeface="Corbel"/>
              </a:rPr>
              <a:t>e</a:t>
            </a:r>
            <a:r>
              <a:rPr sz="3850" dirty="0">
                <a:latin typeface="Corbel"/>
                <a:cs typeface="Corbel"/>
              </a:rPr>
              <a:t>	</a:t>
            </a:r>
            <a:r>
              <a:rPr sz="3850" spc="-15" dirty="0">
                <a:latin typeface="Corbel"/>
                <a:cs typeface="Corbel"/>
              </a:rPr>
              <a:t>r</a:t>
            </a:r>
            <a:r>
              <a:rPr sz="3850" spc="-10" dirty="0">
                <a:latin typeface="Corbel"/>
                <a:cs typeface="Corbel"/>
              </a:rPr>
              <a:t>e</a:t>
            </a:r>
            <a:r>
              <a:rPr sz="3850" dirty="0">
                <a:latin typeface="Corbel"/>
                <a:cs typeface="Corbel"/>
              </a:rPr>
              <a:t>a</a:t>
            </a:r>
            <a:r>
              <a:rPr sz="3850" spc="-10" dirty="0">
                <a:latin typeface="Corbel"/>
                <a:cs typeface="Corbel"/>
              </a:rPr>
              <a:t>s</a:t>
            </a:r>
            <a:r>
              <a:rPr sz="3850" spc="-20" dirty="0">
                <a:latin typeface="Corbel"/>
                <a:cs typeface="Corbel"/>
              </a:rPr>
              <a:t>s</a:t>
            </a:r>
            <a:r>
              <a:rPr sz="3850" spc="-5" dirty="0">
                <a:latin typeface="Corbel"/>
                <a:cs typeface="Corbel"/>
              </a:rPr>
              <a:t>u</a:t>
            </a:r>
            <a:r>
              <a:rPr sz="3850" spc="-15" dirty="0">
                <a:latin typeface="Corbel"/>
                <a:cs typeface="Corbel"/>
              </a:rPr>
              <a:t>r</a:t>
            </a:r>
            <a:r>
              <a:rPr sz="3850" spc="-10" dirty="0">
                <a:latin typeface="Corbel"/>
                <a:cs typeface="Corbel"/>
              </a:rPr>
              <a:t>an</a:t>
            </a:r>
            <a:r>
              <a:rPr sz="3850" spc="-15" dirty="0">
                <a:latin typeface="Corbel"/>
                <a:cs typeface="Corbel"/>
              </a:rPr>
              <a:t>c</a:t>
            </a:r>
            <a:r>
              <a:rPr sz="3850" spc="-5" dirty="0">
                <a:latin typeface="Corbel"/>
                <a:cs typeface="Corbel"/>
              </a:rPr>
              <a:t>e</a:t>
            </a:r>
            <a:r>
              <a:rPr sz="3850" dirty="0">
                <a:latin typeface="Corbel"/>
                <a:cs typeface="Corbel"/>
              </a:rPr>
              <a:t>	</a:t>
            </a:r>
            <a:r>
              <a:rPr sz="3850" spc="-10" dirty="0">
                <a:latin typeface="Corbel"/>
                <a:cs typeface="Corbel"/>
              </a:rPr>
              <a:t>t</a:t>
            </a:r>
            <a:r>
              <a:rPr sz="3850" spc="-5" dirty="0">
                <a:latin typeface="Corbel"/>
                <a:cs typeface="Corbel"/>
              </a:rPr>
              <a:t>o  </a:t>
            </a:r>
            <a:r>
              <a:rPr sz="3850" spc="-10" dirty="0">
                <a:latin typeface="Corbel"/>
                <a:cs typeface="Corbel"/>
              </a:rPr>
              <a:t>operative</a:t>
            </a:r>
            <a:r>
              <a:rPr sz="3850" spc="-15" dirty="0">
                <a:latin typeface="Corbel"/>
                <a:cs typeface="Corbel"/>
              </a:rPr>
              <a:t> hemorrhoidectomy.</a:t>
            </a:r>
            <a:endParaRPr sz="385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50">
              <a:latin typeface="Times New Roman"/>
              <a:cs typeface="Times New Roman"/>
            </a:endParaRPr>
          </a:p>
          <a:p>
            <a:pPr marL="114300">
              <a:lnSpc>
                <a:spcPts val="4420"/>
              </a:lnSpc>
              <a:tabLst>
                <a:tab pos="3148330" algn="l"/>
                <a:tab pos="4149725" algn="l"/>
                <a:tab pos="6349365" algn="l"/>
                <a:tab pos="7513955" algn="l"/>
              </a:tabLst>
            </a:pPr>
            <a:r>
              <a:rPr sz="4575" spc="75" baseline="7285" dirty="0">
                <a:solidFill>
                  <a:srgbClr val="EFAC00"/>
                </a:solidFill>
                <a:latin typeface="Symbol"/>
                <a:cs typeface="Symbol"/>
              </a:rPr>
              <a:t></a:t>
            </a:r>
            <a:r>
              <a:rPr sz="3850" spc="50" dirty="0">
                <a:latin typeface="Corbel"/>
                <a:cs typeface="Corbel"/>
              </a:rPr>
              <a:t>Treatments	</a:t>
            </a:r>
            <a:r>
              <a:rPr sz="3850" spc="-10" dirty="0">
                <a:latin typeface="Corbel"/>
                <a:cs typeface="Corbel"/>
              </a:rPr>
              <a:t>are	classified	into	</a:t>
            </a:r>
            <a:r>
              <a:rPr sz="3850" i="1" spc="-10" dirty="0">
                <a:solidFill>
                  <a:srgbClr val="FF0000"/>
                </a:solidFill>
                <a:latin typeface="Corbel"/>
                <a:cs typeface="Corbel"/>
              </a:rPr>
              <a:t>three</a:t>
            </a:r>
            <a:endParaRPr sz="3850">
              <a:latin typeface="Corbel"/>
              <a:cs typeface="Corbel"/>
            </a:endParaRPr>
          </a:p>
          <a:p>
            <a:pPr marL="438150">
              <a:lnSpc>
                <a:spcPts val="4220"/>
              </a:lnSpc>
            </a:pPr>
            <a:r>
              <a:rPr sz="3850" spc="-15" dirty="0">
                <a:latin typeface="Corbel"/>
                <a:cs typeface="Corbel"/>
              </a:rPr>
              <a:t>categories:</a:t>
            </a:r>
            <a:endParaRPr sz="3850">
              <a:latin typeface="Corbel"/>
              <a:cs typeface="Corbel"/>
            </a:endParaRPr>
          </a:p>
          <a:p>
            <a:pPr marL="1177925" indent="-462915">
              <a:lnSpc>
                <a:spcPts val="4220"/>
              </a:lnSpc>
              <a:buAutoNum type="arabicParenR"/>
              <a:tabLst>
                <a:tab pos="1178560" algn="l"/>
              </a:tabLst>
            </a:pPr>
            <a:r>
              <a:rPr sz="3850" spc="-10" dirty="0">
                <a:latin typeface="Corbel"/>
                <a:cs typeface="Corbel"/>
              </a:rPr>
              <a:t>Dietary and lifestyle</a:t>
            </a:r>
            <a:r>
              <a:rPr sz="3850" spc="-35" dirty="0">
                <a:latin typeface="Corbel"/>
                <a:cs typeface="Corbel"/>
              </a:rPr>
              <a:t> </a:t>
            </a:r>
            <a:r>
              <a:rPr sz="3850" spc="-10" dirty="0">
                <a:latin typeface="Corbel"/>
                <a:cs typeface="Corbel"/>
              </a:rPr>
              <a:t>modification.</a:t>
            </a:r>
            <a:endParaRPr sz="3850">
              <a:latin typeface="Corbel"/>
              <a:cs typeface="Corbel"/>
            </a:endParaRPr>
          </a:p>
          <a:p>
            <a:pPr marL="1207135" indent="-492125">
              <a:lnSpc>
                <a:spcPts val="4220"/>
              </a:lnSpc>
              <a:buAutoNum type="arabicParenR"/>
              <a:tabLst>
                <a:tab pos="1207770" algn="l"/>
              </a:tabLst>
            </a:pPr>
            <a:r>
              <a:rPr sz="3850" spc="-10" dirty="0">
                <a:latin typeface="Corbel"/>
                <a:cs typeface="Corbel"/>
              </a:rPr>
              <a:t>Non operative </a:t>
            </a:r>
            <a:r>
              <a:rPr sz="3850" spc="-5" dirty="0">
                <a:latin typeface="Corbel"/>
                <a:cs typeface="Corbel"/>
              </a:rPr>
              <a:t>/ </a:t>
            </a:r>
            <a:r>
              <a:rPr sz="3850" spc="-10" dirty="0">
                <a:latin typeface="Corbel"/>
                <a:cs typeface="Corbel"/>
              </a:rPr>
              <a:t>office</a:t>
            </a:r>
            <a:r>
              <a:rPr sz="3850" spc="-40" dirty="0">
                <a:latin typeface="Corbel"/>
                <a:cs typeface="Corbel"/>
              </a:rPr>
              <a:t> </a:t>
            </a:r>
            <a:r>
              <a:rPr sz="3850" spc="-10" dirty="0">
                <a:latin typeface="Corbel"/>
                <a:cs typeface="Corbel"/>
              </a:rPr>
              <a:t>procedures.</a:t>
            </a:r>
            <a:endParaRPr sz="3850">
              <a:latin typeface="Corbel"/>
              <a:cs typeface="Corbel"/>
            </a:endParaRPr>
          </a:p>
          <a:p>
            <a:pPr marL="1180465" indent="-465455">
              <a:lnSpc>
                <a:spcPts val="4420"/>
              </a:lnSpc>
              <a:buAutoNum type="arabicParenR"/>
              <a:tabLst>
                <a:tab pos="1181100" algn="l"/>
              </a:tabLst>
            </a:pPr>
            <a:r>
              <a:rPr sz="3850" spc="-10" dirty="0">
                <a:latin typeface="Corbel"/>
                <a:cs typeface="Corbel"/>
              </a:rPr>
              <a:t>Operative</a:t>
            </a:r>
            <a:r>
              <a:rPr sz="3850" spc="-15" dirty="0">
                <a:latin typeface="Corbel"/>
                <a:cs typeface="Corbel"/>
              </a:rPr>
              <a:t> hemorrhoidectomy.</a:t>
            </a:r>
            <a:endParaRPr sz="385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57479"/>
            <a:ext cx="8229600" cy="124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408305" marR="30480" indent="-318770">
              <a:lnSpc>
                <a:spcPts val="2730"/>
              </a:lnSpc>
              <a:spcBef>
                <a:spcPts val="715"/>
              </a:spcBef>
            </a:pPr>
            <a:r>
              <a:rPr sz="3375" spc="569" baseline="7407" dirty="0">
                <a:solidFill>
                  <a:srgbClr val="EFAC00"/>
                </a:solidFill>
                <a:latin typeface="Symbol"/>
                <a:cs typeface="Symbol"/>
              </a:rPr>
              <a:t></a:t>
            </a:r>
            <a:r>
              <a:rPr sz="3375" spc="569" baseline="7407" dirty="0">
                <a:solidFill>
                  <a:srgbClr val="EFAC00"/>
                </a:solidFill>
                <a:latin typeface="Times New Roman"/>
                <a:cs typeface="Times New Roman"/>
              </a:rPr>
              <a:t> </a:t>
            </a:r>
            <a:r>
              <a:rPr sz="2800" spc="-5" dirty="0"/>
              <a:t>The main goal of this treatment is to</a:t>
            </a:r>
            <a:r>
              <a:rPr sz="2800" spc="-245" dirty="0"/>
              <a:t> </a:t>
            </a:r>
            <a:r>
              <a:rPr sz="2800" spc="-10" dirty="0"/>
              <a:t>minimize  </a:t>
            </a:r>
            <a:r>
              <a:rPr sz="2800" spc="-5" dirty="0"/>
              <a:t>straining at</a:t>
            </a:r>
            <a:r>
              <a:rPr sz="2800" dirty="0"/>
              <a:t> </a:t>
            </a:r>
            <a:r>
              <a:rPr sz="2800" spc="-10" dirty="0"/>
              <a:t>stool.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0390" y="2879090"/>
            <a:ext cx="8022590" cy="366395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68935" marR="340995" indent="-318770">
              <a:lnSpc>
                <a:spcPct val="81400"/>
              </a:lnSpc>
              <a:spcBef>
                <a:spcPts val="725"/>
              </a:spcBef>
              <a:buClr>
                <a:srgbClr val="EFAC00"/>
              </a:buClr>
              <a:buSzPct val="80357"/>
              <a:buFont typeface="Symbol"/>
              <a:buChar char=""/>
              <a:tabLst>
                <a:tab pos="369570" algn="l"/>
              </a:tabLst>
            </a:pPr>
            <a:r>
              <a:rPr sz="2800" spc="-5" dirty="0">
                <a:latin typeface="Corbel"/>
                <a:cs typeface="Corbel"/>
              </a:rPr>
              <a:t>Achieved by increasing fluid and fiber in the diet,  </a:t>
            </a:r>
            <a:r>
              <a:rPr sz="2800" spc="-10" dirty="0">
                <a:latin typeface="Corbel"/>
                <a:cs typeface="Corbel"/>
              </a:rPr>
              <a:t>recommending </a:t>
            </a:r>
            <a:r>
              <a:rPr sz="2800" spc="-5" dirty="0">
                <a:latin typeface="Corbel"/>
                <a:cs typeface="Corbel"/>
              </a:rPr>
              <a:t>exercise, and perhaps adding fiber  agents to the diet such as</a:t>
            </a:r>
            <a:r>
              <a:rPr sz="2800" spc="-10" dirty="0">
                <a:latin typeface="Corbel"/>
                <a:cs typeface="Corbel"/>
              </a:rPr>
              <a:t> </a:t>
            </a:r>
            <a:r>
              <a:rPr sz="2800" spc="-5" dirty="0">
                <a:latin typeface="Corbel"/>
                <a:cs typeface="Corbel"/>
              </a:rPr>
              <a:t>psyllium.</a:t>
            </a:r>
            <a:endParaRPr sz="2800">
              <a:latin typeface="Corbel"/>
              <a:cs typeface="Corbel"/>
            </a:endParaRPr>
          </a:p>
          <a:p>
            <a:pPr marL="369570" indent="-318770">
              <a:lnSpc>
                <a:spcPct val="100000"/>
              </a:lnSpc>
              <a:spcBef>
                <a:spcPts val="2110"/>
              </a:spcBef>
              <a:buClr>
                <a:srgbClr val="EFAC00"/>
              </a:buClr>
              <a:buSzPct val="80357"/>
              <a:buFont typeface="Symbol"/>
              <a:buChar char=""/>
              <a:tabLst>
                <a:tab pos="369570" algn="l"/>
              </a:tabLst>
            </a:pPr>
            <a:r>
              <a:rPr sz="2800" spc="-5" dirty="0">
                <a:latin typeface="Corbel"/>
                <a:cs typeface="Corbel"/>
              </a:rPr>
              <a:t>If </a:t>
            </a:r>
            <a:r>
              <a:rPr sz="2800" spc="-10" dirty="0">
                <a:latin typeface="Corbel"/>
                <a:cs typeface="Corbel"/>
              </a:rPr>
              <a:t>necessary, </a:t>
            </a:r>
            <a:r>
              <a:rPr sz="2800" spc="-5" dirty="0">
                <a:latin typeface="Corbel"/>
                <a:cs typeface="Corbel"/>
              </a:rPr>
              <a:t>stool </a:t>
            </a:r>
            <a:r>
              <a:rPr sz="2800" spc="-10" dirty="0">
                <a:latin typeface="Corbel"/>
                <a:cs typeface="Corbel"/>
              </a:rPr>
              <a:t>softeners </a:t>
            </a:r>
            <a:r>
              <a:rPr sz="2800" spc="-5" dirty="0">
                <a:latin typeface="Corbel"/>
                <a:cs typeface="Corbel"/>
              </a:rPr>
              <a:t>may be</a:t>
            </a:r>
            <a:r>
              <a:rPr sz="2800" spc="15" dirty="0">
                <a:latin typeface="Corbel"/>
                <a:cs typeface="Corbel"/>
              </a:rPr>
              <a:t> </a:t>
            </a:r>
            <a:r>
              <a:rPr sz="2800" spc="-5" dirty="0">
                <a:latin typeface="Corbel"/>
                <a:cs typeface="Corbel"/>
              </a:rPr>
              <a:t>added.</a:t>
            </a:r>
            <a:endParaRPr sz="2800">
              <a:latin typeface="Corbel"/>
              <a:cs typeface="Corbel"/>
            </a:endParaRPr>
          </a:p>
          <a:p>
            <a:pPr marL="1557020" marR="43180" indent="-1468120">
              <a:lnSpc>
                <a:spcPts val="3900"/>
              </a:lnSpc>
              <a:spcBef>
                <a:spcPts val="2640"/>
              </a:spcBef>
            </a:pPr>
            <a:r>
              <a:rPr sz="4800" spc="150" baseline="6944" dirty="0">
                <a:solidFill>
                  <a:srgbClr val="EFAC00"/>
                </a:solidFill>
                <a:latin typeface="Symbol"/>
                <a:cs typeface="Symbol"/>
              </a:rPr>
              <a:t></a:t>
            </a:r>
            <a:r>
              <a:rPr sz="4000" b="1" i="1" spc="100" dirty="0">
                <a:latin typeface="Corbel"/>
                <a:cs typeface="Corbel"/>
              </a:rPr>
              <a:t>"you </a:t>
            </a:r>
            <a:r>
              <a:rPr sz="4000" b="1" i="1" spc="-5" dirty="0">
                <a:latin typeface="Corbel"/>
                <a:cs typeface="Corbel"/>
              </a:rPr>
              <a:t>don't </a:t>
            </a:r>
            <a:r>
              <a:rPr sz="4000" b="1" i="1" spc="-10" dirty="0">
                <a:latin typeface="Corbel"/>
                <a:cs typeface="Corbel"/>
              </a:rPr>
              <a:t>defecate </a:t>
            </a:r>
            <a:r>
              <a:rPr sz="4000" b="1" i="1" spc="-5" dirty="0">
                <a:latin typeface="Corbel"/>
                <a:cs typeface="Corbel"/>
              </a:rPr>
              <a:t>in </a:t>
            </a:r>
            <a:r>
              <a:rPr sz="4000" b="1" i="1" spc="-10" dirty="0">
                <a:latin typeface="Corbel"/>
                <a:cs typeface="Corbel"/>
              </a:rPr>
              <a:t>the </a:t>
            </a:r>
            <a:r>
              <a:rPr sz="4000" b="1" i="1" spc="-5" dirty="0">
                <a:latin typeface="Corbel"/>
                <a:cs typeface="Corbel"/>
              </a:rPr>
              <a:t>library</a:t>
            </a:r>
            <a:r>
              <a:rPr sz="4000" b="1" i="1" spc="-150" dirty="0">
                <a:latin typeface="Corbel"/>
                <a:cs typeface="Corbel"/>
              </a:rPr>
              <a:t> </a:t>
            </a:r>
            <a:r>
              <a:rPr sz="4000" b="1" i="1" spc="-5" dirty="0">
                <a:latin typeface="Corbel"/>
                <a:cs typeface="Corbel"/>
              </a:rPr>
              <a:t>so  you </a:t>
            </a:r>
            <a:r>
              <a:rPr sz="4000" b="1" i="1" spc="-10" dirty="0">
                <a:latin typeface="Corbel"/>
                <a:cs typeface="Corbel"/>
              </a:rPr>
              <a:t>shouldn't read </a:t>
            </a:r>
            <a:r>
              <a:rPr sz="4000" b="1" i="1" spc="-5" dirty="0">
                <a:latin typeface="Corbel"/>
                <a:cs typeface="Corbel"/>
              </a:rPr>
              <a:t>in the</a:t>
            </a:r>
            <a:endParaRPr sz="4000">
              <a:latin typeface="Corbel"/>
              <a:cs typeface="Corbel"/>
            </a:endParaRPr>
          </a:p>
          <a:p>
            <a:pPr marL="2914650">
              <a:lnSpc>
                <a:spcPts val="3910"/>
              </a:lnSpc>
            </a:pPr>
            <a:r>
              <a:rPr sz="4000" b="1" i="1" spc="-10" dirty="0">
                <a:latin typeface="Corbel"/>
                <a:cs typeface="Corbel"/>
              </a:rPr>
              <a:t>bathroom".</a:t>
            </a:r>
            <a:endParaRPr sz="4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23585" marR="5080" indent="-260985">
              <a:lnSpc>
                <a:spcPct val="100000"/>
              </a:lnSpc>
              <a:spcBef>
                <a:spcPts val="100"/>
              </a:spcBef>
              <a:tabLst>
                <a:tab pos="7608570" algn="l"/>
              </a:tabLst>
            </a:pPr>
            <a:r>
              <a:rPr spc="-10" dirty="0"/>
              <a:t>c</a:t>
            </a:r>
            <a:r>
              <a:rPr spc="5" dirty="0"/>
              <a:t>r</a:t>
            </a:r>
            <a:r>
              <a:rPr spc="-5" dirty="0"/>
              <a:t>e</a:t>
            </a:r>
            <a:r>
              <a:rPr spc="-15" dirty="0"/>
              <a:t>a</a:t>
            </a:r>
            <a:r>
              <a:rPr dirty="0"/>
              <a:t>m	</a:t>
            </a:r>
            <a:r>
              <a:rPr spc="-5" dirty="0"/>
              <a:t>o</a:t>
            </a:r>
            <a:r>
              <a:rPr dirty="0"/>
              <a:t>r  </a:t>
            </a:r>
            <a:r>
              <a:rPr spc="-10" dirty="0"/>
              <a:t>c</a:t>
            </a:r>
            <a:r>
              <a:rPr dirty="0"/>
              <a:t>o</a:t>
            </a:r>
            <a:r>
              <a:rPr spc="-5" dirty="0"/>
              <a:t>nta</a:t>
            </a:r>
            <a:r>
              <a:rPr spc="-10" dirty="0"/>
              <a:t>i</a:t>
            </a:r>
            <a:r>
              <a:rPr spc="5" dirty="0"/>
              <a:t>n</a:t>
            </a:r>
            <a:r>
              <a:rPr spc="-10" dirty="0"/>
              <a:t>i</a:t>
            </a:r>
            <a:r>
              <a:rPr spc="-5" dirty="0"/>
              <a:t>ng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5605" marR="43180" indent="-320040">
              <a:lnSpc>
                <a:spcPct val="100000"/>
              </a:lnSpc>
              <a:spcBef>
                <a:spcPts val="100"/>
              </a:spcBef>
              <a:tabLst>
                <a:tab pos="2351405" algn="l"/>
                <a:tab pos="3868420" algn="l"/>
              </a:tabLst>
            </a:pPr>
            <a:r>
              <a:rPr sz="4800" spc="810" baseline="11284" dirty="0">
                <a:solidFill>
                  <a:srgbClr val="EFAC00"/>
                </a:solidFill>
                <a:latin typeface="Symbol"/>
                <a:cs typeface="Symbol"/>
              </a:rPr>
              <a:t></a:t>
            </a:r>
            <a:r>
              <a:rPr sz="4000" spc="5" dirty="0"/>
              <a:t>A</a:t>
            </a:r>
            <a:r>
              <a:rPr sz="4000" spc="-5" dirty="0"/>
              <a:t>p</a:t>
            </a:r>
            <a:r>
              <a:rPr sz="4000" spc="5" dirty="0"/>
              <a:t>p</a:t>
            </a:r>
            <a:r>
              <a:rPr sz="4000" spc="-10" dirty="0"/>
              <a:t>l</a:t>
            </a:r>
            <a:r>
              <a:rPr sz="4000" dirty="0"/>
              <a:t>y	</a:t>
            </a:r>
            <a:r>
              <a:rPr sz="4000" spc="-5" dirty="0"/>
              <a:t>an</a:t>
            </a:r>
            <a:r>
              <a:rPr sz="4000" dirty="0"/>
              <a:t>d	</a:t>
            </a:r>
            <a:r>
              <a:rPr sz="4000" spc="-5" dirty="0"/>
              <a:t>OTC  </a:t>
            </a:r>
            <a:r>
              <a:rPr sz="4000" spc="-10" dirty="0"/>
              <a:t>suppository  </a:t>
            </a:r>
            <a:r>
              <a:rPr sz="4000" spc="-5" dirty="0"/>
              <a:t>hydrocortisone</a:t>
            </a:r>
            <a:endParaRPr sz="4000">
              <a:latin typeface="Symbol"/>
              <a:cs typeface="Symbol"/>
            </a:endParaRPr>
          </a:p>
          <a:p>
            <a:pPr marL="76200">
              <a:lnSpc>
                <a:spcPct val="100000"/>
              </a:lnSpc>
            </a:pPr>
            <a:r>
              <a:rPr sz="4800" spc="157" baseline="11284" dirty="0">
                <a:solidFill>
                  <a:srgbClr val="EFAC00"/>
                </a:solidFill>
                <a:latin typeface="Symbol"/>
                <a:cs typeface="Symbol"/>
              </a:rPr>
              <a:t></a:t>
            </a:r>
            <a:r>
              <a:rPr sz="4000" spc="105" dirty="0"/>
              <a:t>Keep </a:t>
            </a:r>
            <a:r>
              <a:rPr sz="4000" spc="-10" dirty="0"/>
              <a:t>anal area</a:t>
            </a:r>
            <a:r>
              <a:rPr sz="4000" spc="-155" dirty="0"/>
              <a:t> </a:t>
            </a:r>
            <a:r>
              <a:rPr sz="4000" spc="-5" dirty="0"/>
              <a:t>clean</a:t>
            </a:r>
            <a:endParaRPr sz="4000">
              <a:latin typeface="Symbol"/>
              <a:cs typeface="Symbol"/>
            </a:endParaRPr>
          </a:p>
          <a:p>
            <a:pPr marL="76200">
              <a:lnSpc>
                <a:spcPct val="100000"/>
              </a:lnSpc>
            </a:pPr>
            <a:r>
              <a:rPr sz="4800" spc="157" baseline="11284" dirty="0">
                <a:solidFill>
                  <a:srgbClr val="EFAC00"/>
                </a:solidFill>
                <a:latin typeface="Symbol"/>
                <a:cs typeface="Symbol"/>
              </a:rPr>
              <a:t></a:t>
            </a:r>
            <a:r>
              <a:rPr sz="4000" spc="105" dirty="0"/>
              <a:t>Soak </a:t>
            </a:r>
            <a:r>
              <a:rPr sz="4000" dirty="0"/>
              <a:t>in a </a:t>
            </a:r>
            <a:r>
              <a:rPr sz="4000" spc="-5" dirty="0"/>
              <a:t>warm</a:t>
            </a:r>
            <a:r>
              <a:rPr sz="4000" spc="-190" dirty="0"/>
              <a:t> </a:t>
            </a:r>
            <a:r>
              <a:rPr sz="4000" spc="-5" dirty="0"/>
              <a:t>bath</a:t>
            </a:r>
            <a:endParaRPr sz="400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1819" y="4900929"/>
            <a:ext cx="802894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7505" marR="30480" indent="-320040">
              <a:lnSpc>
                <a:spcPct val="100000"/>
              </a:lnSpc>
              <a:spcBef>
                <a:spcPts val="100"/>
              </a:spcBef>
              <a:tabLst>
                <a:tab pos="1878964" algn="l"/>
                <a:tab pos="2766695" algn="l"/>
                <a:tab pos="4255770" algn="l"/>
                <a:tab pos="4992370" algn="l"/>
                <a:tab pos="7759065" algn="l"/>
              </a:tabLst>
            </a:pPr>
            <a:r>
              <a:rPr sz="4800" spc="810" baseline="11284" dirty="0">
                <a:solidFill>
                  <a:srgbClr val="EFAC00"/>
                </a:solidFill>
                <a:latin typeface="Symbol"/>
                <a:cs typeface="Symbol"/>
              </a:rPr>
              <a:t></a:t>
            </a:r>
            <a:r>
              <a:rPr sz="4000" spc="5" dirty="0">
                <a:latin typeface="Corbel"/>
                <a:cs typeface="Corbel"/>
              </a:rPr>
              <a:t>A</a:t>
            </a:r>
            <a:r>
              <a:rPr sz="4000" spc="-5" dirty="0">
                <a:latin typeface="Corbel"/>
                <a:cs typeface="Corbel"/>
              </a:rPr>
              <a:t>p</a:t>
            </a:r>
            <a:r>
              <a:rPr sz="4000" spc="5" dirty="0">
                <a:latin typeface="Corbel"/>
                <a:cs typeface="Corbel"/>
              </a:rPr>
              <a:t>p</a:t>
            </a:r>
            <a:r>
              <a:rPr sz="4000" spc="-10" dirty="0">
                <a:latin typeface="Corbel"/>
                <a:cs typeface="Corbel"/>
              </a:rPr>
              <a:t>l</a:t>
            </a:r>
            <a:r>
              <a:rPr sz="4000" dirty="0">
                <a:latin typeface="Corbel"/>
                <a:cs typeface="Corbel"/>
              </a:rPr>
              <a:t>y	</a:t>
            </a:r>
            <a:r>
              <a:rPr sz="4000" spc="-10" dirty="0">
                <a:latin typeface="Corbel"/>
                <a:cs typeface="Corbel"/>
              </a:rPr>
              <a:t>ic</a:t>
            </a:r>
            <a:r>
              <a:rPr sz="4000" dirty="0">
                <a:latin typeface="Corbel"/>
                <a:cs typeface="Corbel"/>
              </a:rPr>
              <a:t>e	</a:t>
            </a:r>
            <a:r>
              <a:rPr sz="4000" spc="5" dirty="0">
                <a:latin typeface="Corbel"/>
                <a:cs typeface="Corbel"/>
              </a:rPr>
              <a:t>p</a:t>
            </a:r>
            <a:r>
              <a:rPr sz="4000" spc="-15" dirty="0">
                <a:latin typeface="Corbel"/>
                <a:cs typeface="Corbel"/>
              </a:rPr>
              <a:t>a</a:t>
            </a:r>
            <a:r>
              <a:rPr sz="4000" dirty="0">
                <a:latin typeface="Corbel"/>
                <a:cs typeface="Corbel"/>
              </a:rPr>
              <a:t>c</a:t>
            </a:r>
            <a:r>
              <a:rPr sz="4000" spc="-10" dirty="0">
                <a:latin typeface="Corbel"/>
                <a:cs typeface="Corbel"/>
              </a:rPr>
              <a:t>k</a:t>
            </a:r>
            <a:r>
              <a:rPr sz="4000" dirty="0">
                <a:latin typeface="Corbel"/>
                <a:cs typeface="Corbel"/>
              </a:rPr>
              <a:t>s	</a:t>
            </a:r>
            <a:r>
              <a:rPr sz="4000" spc="-5" dirty="0">
                <a:latin typeface="Corbel"/>
                <a:cs typeface="Corbel"/>
              </a:rPr>
              <a:t>o</a:t>
            </a:r>
            <a:r>
              <a:rPr sz="4000" dirty="0">
                <a:latin typeface="Corbel"/>
                <a:cs typeface="Corbel"/>
              </a:rPr>
              <a:t>r	</a:t>
            </a:r>
            <a:r>
              <a:rPr sz="4000" spc="-10" dirty="0">
                <a:latin typeface="Corbel"/>
                <a:cs typeface="Corbel"/>
              </a:rPr>
              <a:t>c</a:t>
            </a:r>
            <a:r>
              <a:rPr sz="4000" dirty="0">
                <a:latin typeface="Corbel"/>
                <a:cs typeface="Corbel"/>
              </a:rPr>
              <a:t>o</a:t>
            </a:r>
            <a:r>
              <a:rPr sz="4000" spc="-10" dirty="0">
                <a:latin typeface="Corbel"/>
                <a:cs typeface="Corbel"/>
              </a:rPr>
              <a:t>m</a:t>
            </a:r>
            <a:r>
              <a:rPr sz="4000" spc="5" dirty="0">
                <a:latin typeface="Corbel"/>
                <a:cs typeface="Corbel"/>
              </a:rPr>
              <a:t>p</a:t>
            </a:r>
            <a:r>
              <a:rPr sz="4000" spc="-10" dirty="0">
                <a:latin typeface="Corbel"/>
                <a:cs typeface="Corbel"/>
              </a:rPr>
              <a:t>resse</a:t>
            </a:r>
            <a:r>
              <a:rPr sz="4000" dirty="0">
                <a:latin typeface="Corbel"/>
                <a:cs typeface="Corbel"/>
              </a:rPr>
              <a:t>s	x  </a:t>
            </a:r>
            <a:r>
              <a:rPr sz="4000" spc="-5" dirty="0">
                <a:latin typeface="Corbel"/>
                <a:cs typeface="Corbel"/>
              </a:rPr>
              <a:t>10min</a:t>
            </a:r>
            <a:endParaRPr sz="4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9144000" y="0"/>
                </a:moveTo>
                <a:lnTo>
                  <a:pt x="0" y="0"/>
                </a:lnTo>
                <a:lnTo>
                  <a:pt x="0" y="1433829"/>
                </a:lnTo>
                <a:lnTo>
                  <a:pt x="9144000" y="143382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002376" y="1983740"/>
            <a:ext cx="38233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69975" algn="l"/>
                <a:tab pos="2114550" algn="l"/>
                <a:tab pos="3016250" algn="l"/>
              </a:tabLst>
            </a:pPr>
            <a:r>
              <a:rPr sz="3600" spc="-5" dirty="0">
                <a:latin typeface="Corbel"/>
                <a:cs typeface="Corbel"/>
              </a:rPr>
              <a:t>pu</a:t>
            </a:r>
            <a:r>
              <a:rPr sz="3600" spc="-10" dirty="0">
                <a:latin typeface="Corbel"/>
                <a:cs typeface="Corbel"/>
              </a:rPr>
              <a:t>s</a:t>
            </a:r>
            <a:r>
              <a:rPr sz="3600" dirty="0">
                <a:latin typeface="Corbel"/>
                <a:cs typeface="Corbel"/>
              </a:rPr>
              <a:t>h	</a:t>
            </a:r>
            <a:r>
              <a:rPr sz="3600" spc="5" dirty="0">
                <a:latin typeface="Corbel"/>
                <a:cs typeface="Corbel"/>
              </a:rPr>
              <a:t>b</a:t>
            </a:r>
            <a:r>
              <a:rPr sz="3600" spc="-5" dirty="0">
                <a:latin typeface="Corbel"/>
                <a:cs typeface="Corbel"/>
              </a:rPr>
              <a:t>a</a:t>
            </a:r>
            <a:r>
              <a:rPr sz="3600" spc="5" dirty="0">
                <a:latin typeface="Corbel"/>
                <a:cs typeface="Corbel"/>
              </a:rPr>
              <a:t>c</a:t>
            </a:r>
            <a:r>
              <a:rPr sz="3600" dirty="0">
                <a:latin typeface="Corbel"/>
                <a:cs typeface="Corbel"/>
              </a:rPr>
              <a:t>k	i</a:t>
            </a:r>
            <a:r>
              <a:rPr sz="3600" spc="-5" dirty="0">
                <a:latin typeface="Corbel"/>
                <a:cs typeface="Corbel"/>
              </a:rPr>
              <a:t>nt</a:t>
            </a:r>
            <a:r>
              <a:rPr sz="3600" dirty="0">
                <a:latin typeface="Corbel"/>
                <a:cs typeface="Corbel"/>
              </a:rPr>
              <a:t>o	</a:t>
            </a:r>
            <a:r>
              <a:rPr sz="3600" spc="-5" dirty="0">
                <a:latin typeface="Corbel"/>
                <a:cs typeface="Corbel"/>
              </a:rPr>
              <a:t>anal</a:t>
            </a:r>
            <a:endParaRPr sz="360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8019" y="1983740"/>
            <a:ext cx="8187055" cy="276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7505" marR="4138929" indent="-320040">
              <a:lnSpc>
                <a:spcPct val="100000"/>
              </a:lnSpc>
              <a:spcBef>
                <a:spcPts val="100"/>
              </a:spcBef>
              <a:tabLst>
                <a:tab pos="767715" algn="l"/>
                <a:tab pos="2847340" algn="l"/>
              </a:tabLst>
            </a:pPr>
            <a:r>
              <a:rPr sz="4275" spc="1125" baseline="11695" dirty="0">
                <a:solidFill>
                  <a:srgbClr val="EFAC00"/>
                </a:solidFill>
                <a:latin typeface="Symbol"/>
                <a:cs typeface="Symbol"/>
              </a:rPr>
              <a:t></a:t>
            </a:r>
            <a:r>
              <a:rPr sz="3600" dirty="0">
                <a:latin typeface="Corbel"/>
                <a:cs typeface="Corbel"/>
              </a:rPr>
              <a:t>If	</a:t>
            </a:r>
            <a:r>
              <a:rPr sz="3600" spc="-5" dirty="0">
                <a:latin typeface="Corbel"/>
                <a:cs typeface="Corbel"/>
              </a:rPr>
              <a:t>p</a:t>
            </a:r>
            <a:r>
              <a:rPr sz="3600" spc="-10" dirty="0">
                <a:latin typeface="Corbel"/>
                <a:cs typeface="Corbel"/>
              </a:rPr>
              <a:t>ro</a:t>
            </a:r>
            <a:r>
              <a:rPr sz="3600" spc="10" dirty="0">
                <a:latin typeface="Corbel"/>
                <a:cs typeface="Corbel"/>
              </a:rPr>
              <a:t>l</a:t>
            </a:r>
            <a:r>
              <a:rPr sz="3600" spc="-5" dirty="0">
                <a:latin typeface="Corbel"/>
                <a:cs typeface="Corbel"/>
              </a:rPr>
              <a:t>ap</a:t>
            </a:r>
            <a:r>
              <a:rPr sz="3600" spc="-10" dirty="0">
                <a:latin typeface="Corbel"/>
                <a:cs typeface="Corbel"/>
              </a:rPr>
              <a:t>s</a:t>
            </a:r>
            <a:r>
              <a:rPr sz="3600" spc="-5" dirty="0">
                <a:latin typeface="Corbel"/>
                <a:cs typeface="Corbel"/>
              </a:rPr>
              <a:t>e</a:t>
            </a:r>
            <a:r>
              <a:rPr sz="3600" spc="-10" dirty="0">
                <a:latin typeface="Corbel"/>
                <a:cs typeface="Corbel"/>
              </a:rPr>
              <a:t>s</a:t>
            </a:r>
            <a:r>
              <a:rPr sz="3600" dirty="0">
                <a:latin typeface="Corbel"/>
                <a:cs typeface="Corbel"/>
              </a:rPr>
              <a:t>,	</a:t>
            </a:r>
            <a:r>
              <a:rPr sz="3600" spc="-10" dirty="0">
                <a:latin typeface="Corbel"/>
                <a:cs typeface="Corbel"/>
              </a:rPr>
              <a:t>g</a:t>
            </a:r>
            <a:r>
              <a:rPr sz="3600" spc="-5" dirty="0">
                <a:latin typeface="Corbel"/>
                <a:cs typeface="Corbel"/>
              </a:rPr>
              <a:t>ently  canal</a:t>
            </a:r>
            <a:endParaRPr sz="3600">
              <a:latin typeface="Corbel"/>
              <a:cs typeface="Corbel"/>
            </a:endParaRPr>
          </a:p>
          <a:p>
            <a:pPr marL="38100">
              <a:lnSpc>
                <a:spcPct val="100000"/>
              </a:lnSpc>
            </a:pPr>
            <a:r>
              <a:rPr sz="4275" spc="270" baseline="11695" dirty="0">
                <a:solidFill>
                  <a:srgbClr val="EFAC00"/>
                </a:solidFill>
                <a:latin typeface="Symbol"/>
                <a:cs typeface="Symbol"/>
              </a:rPr>
              <a:t></a:t>
            </a:r>
            <a:r>
              <a:rPr sz="3600" spc="180" dirty="0">
                <a:latin typeface="Corbel"/>
                <a:cs typeface="Corbel"/>
              </a:rPr>
              <a:t>Use </a:t>
            </a:r>
            <a:r>
              <a:rPr sz="3600" dirty="0">
                <a:latin typeface="Corbel"/>
                <a:cs typeface="Corbel"/>
              </a:rPr>
              <a:t>a </a:t>
            </a:r>
            <a:r>
              <a:rPr sz="3600" spc="-5" dirty="0">
                <a:latin typeface="Corbel"/>
                <a:cs typeface="Corbel"/>
              </a:rPr>
              <a:t>sitz bath with warm</a:t>
            </a:r>
            <a:r>
              <a:rPr sz="3600" spc="-200" dirty="0">
                <a:latin typeface="Corbel"/>
                <a:cs typeface="Corbel"/>
              </a:rPr>
              <a:t> </a:t>
            </a:r>
            <a:r>
              <a:rPr sz="3600" spc="-5" dirty="0">
                <a:latin typeface="Corbel"/>
                <a:cs typeface="Corbel"/>
              </a:rPr>
              <a:t>water</a:t>
            </a:r>
            <a:endParaRPr sz="3600">
              <a:latin typeface="Corbel"/>
              <a:cs typeface="Corbel"/>
            </a:endParaRPr>
          </a:p>
          <a:p>
            <a:pPr marL="357505" marR="30480" indent="-320040">
              <a:lnSpc>
                <a:spcPct val="100000"/>
              </a:lnSpc>
            </a:pPr>
            <a:r>
              <a:rPr sz="4275" spc="270" baseline="11695" dirty="0">
                <a:solidFill>
                  <a:srgbClr val="EFAC00"/>
                </a:solidFill>
                <a:latin typeface="Symbol"/>
                <a:cs typeface="Symbol"/>
              </a:rPr>
              <a:t></a:t>
            </a:r>
            <a:r>
              <a:rPr sz="3600" spc="180" dirty="0">
                <a:latin typeface="Corbel"/>
                <a:cs typeface="Corbel"/>
              </a:rPr>
              <a:t>Use </a:t>
            </a:r>
            <a:r>
              <a:rPr sz="3600" spc="-5" dirty="0">
                <a:latin typeface="Corbel"/>
                <a:cs typeface="Corbel"/>
              </a:rPr>
              <a:t>moist towelettes or wet toilet paper  instead of dry toilet</a:t>
            </a:r>
            <a:r>
              <a:rPr sz="3600" spc="-15" dirty="0">
                <a:latin typeface="Corbel"/>
                <a:cs typeface="Corbel"/>
              </a:rPr>
              <a:t> </a:t>
            </a:r>
            <a:r>
              <a:rPr sz="3600" spc="-40" dirty="0">
                <a:latin typeface="Corbel"/>
                <a:cs typeface="Corbel"/>
              </a:rPr>
              <a:t>paper.</a:t>
            </a:r>
            <a:endParaRPr sz="3600">
              <a:latin typeface="Corbel"/>
              <a:cs typeface="Corbe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590030" y="4608829"/>
            <a:ext cx="2136140" cy="19088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spli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838200"/>
            <a:ext cx="8458200" cy="523758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1) Rubber band ligation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2)</a:t>
            </a:r>
            <a:r>
              <a:rPr lang="en-US" dirty="0" err="1" smtClean="0">
                <a:solidFill>
                  <a:srgbClr val="002060"/>
                </a:solidFill>
              </a:rPr>
              <a:t>Sclerotherapy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3) Laser therapy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4) </a:t>
            </a:r>
            <a:r>
              <a:rPr lang="en-US" dirty="0" err="1" smtClean="0">
                <a:solidFill>
                  <a:srgbClr val="002060"/>
                </a:solidFill>
              </a:rPr>
              <a:t>Hemorrhoidectomy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5)Stapled </a:t>
            </a:r>
            <a:r>
              <a:rPr lang="en-US" dirty="0" err="1" smtClean="0">
                <a:solidFill>
                  <a:srgbClr val="002060"/>
                </a:solidFill>
              </a:rPr>
              <a:t>hemorrhoidectomy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6) Doppler Guided </a:t>
            </a:r>
            <a:r>
              <a:rPr lang="en-US" dirty="0" err="1" smtClean="0">
                <a:solidFill>
                  <a:srgbClr val="002060"/>
                </a:solidFill>
              </a:rPr>
              <a:t>transanal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hemorrhoidal</a:t>
            </a:r>
            <a:r>
              <a:rPr lang="en-US" dirty="0" smtClean="0">
                <a:solidFill>
                  <a:srgbClr val="002060"/>
                </a:solidFill>
              </a:rPr>
              <a:t>  </a:t>
            </a:r>
            <a:r>
              <a:rPr lang="en-US" dirty="0" err="1" smtClean="0">
                <a:solidFill>
                  <a:srgbClr val="002060"/>
                </a:solidFill>
              </a:rPr>
              <a:t>dearterialisation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57200" y="228600"/>
            <a:ext cx="84582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640A2C"/>
                </a:solidFill>
                <a:latin typeface="Aharoni" pitchFamily="2" charset="-79"/>
                <a:cs typeface="Aharoni" pitchFamily="2" charset="-79"/>
              </a:rPr>
              <a:t>SURGICAL MANAGEMENT</a:t>
            </a:r>
            <a:endParaRPr lang="en-US" sz="4400" b="1" dirty="0">
              <a:solidFill>
                <a:srgbClr val="640A2C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061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9144000" y="0"/>
                </a:moveTo>
                <a:lnTo>
                  <a:pt x="0" y="0"/>
                </a:lnTo>
                <a:lnTo>
                  <a:pt x="0" y="1433829"/>
                </a:lnTo>
                <a:lnTo>
                  <a:pt x="9144000" y="143382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157479"/>
            <a:ext cx="8229600" cy="124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37820" y="1835150"/>
            <a:ext cx="5829935" cy="457327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459105" marR="132080" indent="-320040" algn="just">
              <a:lnSpc>
                <a:spcPts val="2930"/>
              </a:lnSpc>
              <a:spcBef>
                <a:spcPts val="755"/>
              </a:spcBef>
              <a:buClr>
                <a:srgbClr val="EFAC00"/>
              </a:buClr>
              <a:buSzPct val="80000"/>
              <a:buFont typeface="Symbol"/>
              <a:buChar char=""/>
              <a:tabLst>
                <a:tab pos="459740" algn="l"/>
              </a:tabLst>
            </a:pPr>
            <a:r>
              <a:rPr sz="3000" spc="-5" dirty="0">
                <a:latin typeface="Corbel"/>
                <a:cs typeface="Corbel"/>
              </a:rPr>
              <a:t>Grade </a:t>
            </a:r>
            <a:r>
              <a:rPr sz="3000" dirty="0">
                <a:latin typeface="Corbel"/>
                <a:cs typeface="Corbel"/>
              </a:rPr>
              <a:t>I </a:t>
            </a:r>
            <a:r>
              <a:rPr sz="3000" spc="-5" dirty="0">
                <a:latin typeface="Corbel"/>
                <a:cs typeface="Corbel"/>
              </a:rPr>
              <a:t>or Grade II hemorrhoids  and, in some circumstances,  Grade </a:t>
            </a:r>
            <a:r>
              <a:rPr sz="3000" spc="-10" dirty="0">
                <a:latin typeface="Corbel"/>
                <a:cs typeface="Corbel"/>
              </a:rPr>
              <a:t>III </a:t>
            </a:r>
            <a:r>
              <a:rPr sz="3000" spc="-5" dirty="0">
                <a:latin typeface="Corbel"/>
                <a:cs typeface="Corbel"/>
              </a:rPr>
              <a:t>hemorrhoids.</a:t>
            </a:r>
            <a:endParaRPr sz="30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EFAC00"/>
              </a:buClr>
              <a:buFont typeface="Symbol"/>
              <a:buChar char=""/>
            </a:pPr>
            <a:endParaRPr sz="2500">
              <a:latin typeface="Times New Roman"/>
              <a:cs typeface="Times New Roman"/>
            </a:endParaRPr>
          </a:p>
          <a:p>
            <a:pPr marL="459105" marR="132080" indent="-320040" algn="just">
              <a:lnSpc>
                <a:spcPts val="2930"/>
              </a:lnSpc>
              <a:buClr>
                <a:srgbClr val="EFAC00"/>
              </a:buClr>
              <a:buSzPct val="80000"/>
              <a:buFont typeface="Symbol"/>
              <a:buChar char=""/>
              <a:tabLst>
                <a:tab pos="585470" algn="l"/>
              </a:tabLst>
            </a:pPr>
            <a:r>
              <a:rPr dirty="0"/>
              <a:t>	</a:t>
            </a:r>
            <a:r>
              <a:rPr sz="3000" spc="-5" dirty="0">
                <a:latin typeface="Corbel"/>
                <a:cs typeface="Corbel"/>
              </a:rPr>
              <a:t>Complications include bleeding,  pain,</a:t>
            </a:r>
            <a:r>
              <a:rPr sz="3000" spc="590" dirty="0">
                <a:latin typeface="Corbel"/>
                <a:cs typeface="Corbel"/>
              </a:rPr>
              <a:t> </a:t>
            </a:r>
            <a:r>
              <a:rPr sz="3000" spc="-5" dirty="0">
                <a:latin typeface="Corbel"/>
                <a:cs typeface="Corbel"/>
              </a:rPr>
              <a:t>thrombosis  and  life  threatening perianal</a:t>
            </a:r>
            <a:r>
              <a:rPr sz="3000" spc="-20" dirty="0">
                <a:latin typeface="Corbel"/>
                <a:cs typeface="Corbel"/>
              </a:rPr>
              <a:t> </a:t>
            </a:r>
            <a:r>
              <a:rPr sz="3000" spc="-5" dirty="0">
                <a:latin typeface="Corbel"/>
                <a:cs typeface="Corbel"/>
              </a:rPr>
              <a:t>sepsis.</a:t>
            </a:r>
            <a:endParaRPr sz="30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EFAC00"/>
              </a:buClr>
              <a:buFont typeface="Symbol"/>
              <a:buChar char=""/>
            </a:pPr>
            <a:endParaRPr sz="2500">
              <a:latin typeface="Times New Roman"/>
              <a:cs typeface="Times New Roman"/>
            </a:endParaRPr>
          </a:p>
          <a:p>
            <a:pPr marL="459105" marR="131445" indent="-320040" algn="just">
              <a:lnSpc>
                <a:spcPts val="2930"/>
              </a:lnSpc>
              <a:buClr>
                <a:srgbClr val="EFAC00"/>
              </a:buClr>
              <a:buSzPct val="80000"/>
              <a:buFont typeface="Symbol"/>
              <a:buChar char=""/>
              <a:tabLst>
                <a:tab pos="459740" algn="l"/>
              </a:tabLst>
            </a:pPr>
            <a:r>
              <a:rPr sz="3000" spc="-5" dirty="0">
                <a:latin typeface="Corbel"/>
                <a:cs typeface="Corbel"/>
              </a:rPr>
              <a:t>Successful </a:t>
            </a:r>
            <a:r>
              <a:rPr sz="3000" dirty="0">
                <a:latin typeface="Corbel"/>
                <a:cs typeface="Corbel"/>
              </a:rPr>
              <a:t>in </a:t>
            </a:r>
            <a:r>
              <a:rPr sz="3000" spc="-5" dirty="0">
                <a:latin typeface="Corbel"/>
                <a:cs typeface="Corbel"/>
              </a:rPr>
              <a:t>two thirds </a:t>
            </a:r>
            <a:r>
              <a:rPr sz="3000" dirty="0">
                <a:latin typeface="Corbel"/>
                <a:cs typeface="Corbel"/>
              </a:rPr>
              <a:t>to </a:t>
            </a:r>
            <a:r>
              <a:rPr sz="3000" spc="-5" dirty="0">
                <a:latin typeface="Corbel"/>
                <a:cs typeface="Corbel"/>
              </a:rPr>
              <a:t>three  quarters of all individuals with  first</a:t>
            </a:r>
            <a:r>
              <a:rPr sz="3000" spc="590" dirty="0">
                <a:latin typeface="Corbel"/>
                <a:cs typeface="Corbel"/>
              </a:rPr>
              <a:t> </a:t>
            </a:r>
            <a:r>
              <a:rPr sz="3000" spc="-5" dirty="0">
                <a:latin typeface="Corbel"/>
                <a:cs typeface="Corbel"/>
              </a:rPr>
              <a:t>and  second  degree  hemorrhoids.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24600" y="2209800"/>
            <a:ext cx="2607309" cy="39230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219201"/>
            <a:ext cx="8458200" cy="485658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81000" y="381000"/>
            <a:ext cx="84582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Rubber band ligation</a:t>
            </a:r>
            <a:endParaRPr lang="en-US" sz="4000" b="1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122" name="Picture 2" descr="C:\Users\MANJU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8915400" cy="5105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988118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9144000" y="0"/>
                </a:moveTo>
                <a:lnTo>
                  <a:pt x="0" y="0"/>
                </a:lnTo>
                <a:lnTo>
                  <a:pt x="0" y="1433829"/>
                </a:lnTo>
                <a:lnTo>
                  <a:pt x="9144000" y="143382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157479"/>
            <a:ext cx="8229600" cy="124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63220" y="1831340"/>
            <a:ext cx="3729990" cy="432816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7505" marR="30480" indent="-320040">
              <a:lnSpc>
                <a:spcPct val="81200"/>
              </a:lnSpc>
              <a:spcBef>
                <a:spcPts val="865"/>
              </a:spcBef>
              <a:buClr>
                <a:srgbClr val="EFAC00"/>
              </a:buClr>
              <a:buSzPct val="79411"/>
              <a:buFont typeface="Symbol"/>
              <a:buChar char=""/>
              <a:tabLst>
                <a:tab pos="358140" algn="l"/>
              </a:tabLst>
            </a:pPr>
            <a:r>
              <a:rPr sz="3400" spc="-10" dirty="0">
                <a:latin typeface="Corbel"/>
                <a:cs typeface="Corbel"/>
              </a:rPr>
              <a:t>Generates</a:t>
            </a:r>
            <a:r>
              <a:rPr sz="3400" spc="-60" dirty="0">
                <a:latin typeface="Corbel"/>
                <a:cs typeface="Corbel"/>
              </a:rPr>
              <a:t> </a:t>
            </a:r>
            <a:r>
              <a:rPr sz="3400" spc="-5" dirty="0">
                <a:latin typeface="Corbel"/>
                <a:cs typeface="Corbel"/>
              </a:rPr>
              <a:t>infrared  radiation </a:t>
            </a:r>
            <a:r>
              <a:rPr sz="3400" spc="-10" dirty="0">
                <a:latin typeface="Corbel"/>
                <a:cs typeface="Corbel"/>
              </a:rPr>
              <a:t>which  </a:t>
            </a:r>
            <a:r>
              <a:rPr sz="3400" spc="-5" dirty="0">
                <a:latin typeface="Corbel"/>
                <a:cs typeface="Corbel"/>
              </a:rPr>
              <a:t>coagulates </a:t>
            </a:r>
            <a:r>
              <a:rPr sz="3400" spc="-10" dirty="0">
                <a:latin typeface="Corbel"/>
                <a:cs typeface="Corbel"/>
              </a:rPr>
              <a:t>tissue  protein </a:t>
            </a:r>
            <a:r>
              <a:rPr sz="3400" spc="-5" dirty="0">
                <a:latin typeface="Corbel"/>
                <a:cs typeface="Corbel"/>
              </a:rPr>
              <a:t>and  evaporates water  from</a:t>
            </a:r>
            <a:r>
              <a:rPr sz="3400" spc="-10" dirty="0">
                <a:latin typeface="Corbel"/>
                <a:cs typeface="Corbel"/>
              </a:rPr>
              <a:t> </a:t>
            </a:r>
            <a:r>
              <a:rPr sz="3400" spc="-5" dirty="0">
                <a:latin typeface="Corbel"/>
                <a:cs typeface="Corbel"/>
              </a:rPr>
              <a:t>cells.</a:t>
            </a:r>
            <a:endParaRPr sz="3400">
              <a:latin typeface="Corbel"/>
              <a:cs typeface="Corbel"/>
            </a:endParaRPr>
          </a:p>
          <a:p>
            <a:pPr marL="357505" marR="230504" indent="-320040">
              <a:lnSpc>
                <a:spcPct val="81100"/>
              </a:lnSpc>
              <a:buClr>
                <a:srgbClr val="EFAC00"/>
              </a:buClr>
              <a:buSzPct val="79411"/>
              <a:buFont typeface="Symbol"/>
              <a:buChar char=""/>
              <a:tabLst>
                <a:tab pos="358140" algn="l"/>
              </a:tabLst>
            </a:pPr>
            <a:r>
              <a:rPr sz="3400" spc="-5" dirty="0">
                <a:latin typeface="Corbel"/>
                <a:cs typeface="Corbel"/>
              </a:rPr>
              <a:t>Most beneficial</a:t>
            </a:r>
            <a:r>
              <a:rPr sz="3400" spc="-95" dirty="0">
                <a:latin typeface="Corbel"/>
                <a:cs typeface="Corbel"/>
              </a:rPr>
              <a:t> </a:t>
            </a:r>
            <a:r>
              <a:rPr sz="3400" spc="-5" dirty="0">
                <a:latin typeface="Corbel"/>
                <a:cs typeface="Corbel"/>
              </a:rPr>
              <a:t>in  Grade </a:t>
            </a:r>
            <a:r>
              <a:rPr sz="3400" dirty="0">
                <a:latin typeface="Corbel"/>
                <a:cs typeface="Corbel"/>
              </a:rPr>
              <a:t>I </a:t>
            </a:r>
            <a:r>
              <a:rPr sz="3400" spc="-5" dirty="0">
                <a:latin typeface="Corbel"/>
                <a:cs typeface="Corbel"/>
              </a:rPr>
              <a:t>and </a:t>
            </a:r>
            <a:r>
              <a:rPr sz="3400" spc="-10" dirty="0">
                <a:latin typeface="Corbel"/>
                <a:cs typeface="Corbel"/>
              </a:rPr>
              <a:t>small  </a:t>
            </a:r>
            <a:r>
              <a:rPr sz="3400" spc="-5" dirty="0">
                <a:latin typeface="Corbel"/>
                <a:cs typeface="Corbel"/>
              </a:rPr>
              <a:t>Grade </a:t>
            </a:r>
            <a:r>
              <a:rPr sz="3400" dirty="0">
                <a:latin typeface="Corbel"/>
                <a:cs typeface="Corbel"/>
              </a:rPr>
              <a:t>II  </a:t>
            </a:r>
            <a:r>
              <a:rPr sz="3400" spc="-5" dirty="0">
                <a:latin typeface="Corbel"/>
                <a:cs typeface="Corbel"/>
              </a:rPr>
              <a:t>hemorrhoids.</a:t>
            </a:r>
            <a:endParaRPr sz="3400">
              <a:latin typeface="Corbel"/>
              <a:cs typeface="Corbe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91000" y="2819400"/>
            <a:ext cx="4879340" cy="34364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9144000" y="0"/>
                </a:moveTo>
                <a:lnTo>
                  <a:pt x="0" y="0"/>
                </a:lnTo>
                <a:lnTo>
                  <a:pt x="0" y="1433829"/>
                </a:lnTo>
                <a:lnTo>
                  <a:pt x="9144000" y="143382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157479"/>
            <a:ext cx="8229600" cy="124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15290" y="1832609"/>
            <a:ext cx="8388985" cy="393065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635" marR="53340" indent="-318770" algn="just">
              <a:lnSpc>
                <a:spcPct val="102000"/>
              </a:lnSpc>
              <a:spcBef>
                <a:spcPts val="10"/>
              </a:spcBef>
            </a:pPr>
            <a:r>
              <a:rPr sz="4275" spc="104" baseline="6822" dirty="0">
                <a:solidFill>
                  <a:srgbClr val="EFAC00"/>
                </a:solidFill>
                <a:latin typeface="Symbol"/>
                <a:cs typeface="Symbol"/>
              </a:rPr>
              <a:t></a:t>
            </a:r>
            <a:r>
              <a:rPr sz="3600" spc="70" dirty="0">
                <a:latin typeface="Corbel"/>
                <a:cs typeface="Corbel"/>
              </a:rPr>
              <a:t>Injection </a:t>
            </a:r>
            <a:r>
              <a:rPr sz="3600" spc="-5" dirty="0">
                <a:latin typeface="Corbel"/>
                <a:cs typeface="Corbel"/>
              </a:rPr>
              <a:t>of an irritating material into the  sub mucosa </a:t>
            </a:r>
            <a:r>
              <a:rPr sz="3600" dirty="0">
                <a:latin typeface="Corbel"/>
                <a:cs typeface="Corbel"/>
              </a:rPr>
              <a:t>in </a:t>
            </a:r>
            <a:r>
              <a:rPr sz="3600" spc="-5" dirty="0">
                <a:latin typeface="Corbel"/>
                <a:cs typeface="Corbel"/>
              </a:rPr>
              <a:t>order to </a:t>
            </a:r>
            <a:r>
              <a:rPr sz="3600" spc="-10" dirty="0">
                <a:latin typeface="Corbel"/>
                <a:cs typeface="Corbel"/>
              </a:rPr>
              <a:t>decrease  </a:t>
            </a:r>
            <a:r>
              <a:rPr sz="3600" spc="-5" dirty="0">
                <a:latin typeface="Corbel"/>
                <a:cs typeface="Corbel"/>
              </a:rPr>
              <a:t>vascularity </a:t>
            </a:r>
            <a:r>
              <a:rPr sz="3600" spc="-10" dirty="0">
                <a:latin typeface="Corbel"/>
                <a:cs typeface="Corbel"/>
              </a:rPr>
              <a:t>and </a:t>
            </a:r>
            <a:r>
              <a:rPr sz="3600" spc="-5" dirty="0">
                <a:latin typeface="Corbel"/>
                <a:cs typeface="Corbel"/>
              </a:rPr>
              <a:t>increase</a:t>
            </a:r>
            <a:r>
              <a:rPr sz="3600" spc="-10" dirty="0">
                <a:latin typeface="Corbel"/>
                <a:cs typeface="Corbel"/>
              </a:rPr>
              <a:t> </a:t>
            </a:r>
            <a:r>
              <a:rPr sz="3600" spc="-5" dirty="0">
                <a:latin typeface="Corbel"/>
                <a:cs typeface="Corbel"/>
              </a:rPr>
              <a:t>fibrosis.</a:t>
            </a:r>
            <a:endParaRPr sz="36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800">
              <a:latin typeface="Times New Roman"/>
              <a:cs typeface="Times New Roman"/>
            </a:endParaRPr>
          </a:p>
          <a:p>
            <a:pPr marL="381635" marR="55244" indent="-318770" algn="just">
              <a:lnSpc>
                <a:spcPct val="102000"/>
              </a:lnSpc>
            </a:pPr>
            <a:r>
              <a:rPr sz="4275" spc="104" baseline="6822" dirty="0">
                <a:solidFill>
                  <a:srgbClr val="EFAC00"/>
                </a:solidFill>
                <a:latin typeface="Symbol"/>
                <a:cs typeface="Symbol"/>
              </a:rPr>
              <a:t></a:t>
            </a:r>
            <a:r>
              <a:rPr sz="3600" spc="70" dirty="0">
                <a:latin typeface="Corbel"/>
                <a:cs typeface="Corbel"/>
              </a:rPr>
              <a:t>Injecting </a:t>
            </a:r>
            <a:r>
              <a:rPr sz="3600" spc="-5" dirty="0">
                <a:latin typeface="Corbel"/>
                <a:cs typeface="Corbel"/>
              </a:rPr>
              <a:t>agents have traditionally been  phenol </a:t>
            </a:r>
            <a:r>
              <a:rPr sz="3600" dirty="0">
                <a:latin typeface="Corbel"/>
                <a:cs typeface="Corbel"/>
              </a:rPr>
              <a:t>in </a:t>
            </a:r>
            <a:r>
              <a:rPr sz="3600" spc="-5" dirty="0">
                <a:latin typeface="Corbel"/>
                <a:cs typeface="Corbel"/>
              </a:rPr>
              <a:t>oil, sodium morrhuate, or  quinine</a:t>
            </a:r>
            <a:r>
              <a:rPr sz="3600" spc="-10" dirty="0">
                <a:latin typeface="Corbel"/>
                <a:cs typeface="Corbel"/>
              </a:rPr>
              <a:t> </a:t>
            </a:r>
            <a:r>
              <a:rPr sz="3600" spc="-5" dirty="0">
                <a:latin typeface="Corbel"/>
                <a:cs typeface="Corbel"/>
              </a:rPr>
              <a:t>urea.</a:t>
            </a:r>
            <a:endParaRPr sz="36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905001"/>
            <a:ext cx="8458200" cy="417078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81000" y="304800"/>
            <a:ext cx="8458200" cy="990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</a:rPr>
              <a:t>Sclerotherapy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MANJU\Desktop\Sclerotherapy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7719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57479"/>
            <a:ext cx="8229600" cy="124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8620" y="1832609"/>
            <a:ext cx="8245475" cy="113284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408305" marR="30480" indent="-320040">
              <a:lnSpc>
                <a:spcPct val="101899"/>
              </a:lnSpc>
              <a:spcBef>
                <a:spcPts val="15"/>
              </a:spcBef>
              <a:tabLst>
                <a:tab pos="2395220" algn="l"/>
                <a:tab pos="3756660" algn="l"/>
                <a:tab pos="6205855" algn="l"/>
                <a:tab pos="7459980" algn="l"/>
              </a:tabLst>
            </a:pPr>
            <a:r>
              <a:rPr sz="4275" spc="1125" baseline="6822" dirty="0">
                <a:solidFill>
                  <a:srgbClr val="EFAC00"/>
                </a:solidFill>
                <a:latin typeface="Symbol"/>
                <a:cs typeface="Symbol"/>
              </a:rPr>
              <a:t></a:t>
            </a:r>
            <a:r>
              <a:rPr sz="3600" b="1" dirty="0">
                <a:latin typeface="Corbel"/>
                <a:cs typeface="Corbel"/>
              </a:rPr>
              <a:t>M</a:t>
            </a:r>
            <a:r>
              <a:rPr sz="3600" b="1" spc="-15" dirty="0">
                <a:latin typeface="Corbel"/>
                <a:cs typeface="Corbel"/>
              </a:rPr>
              <a:t>a</a:t>
            </a:r>
            <a:r>
              <a:rPr sz="3600" b="1" dirty="0">
                <a:latin typeface="Corbel"/>
                <a:cs typeface="Corbel"/>
              </a:rPr>
              <a:t>n</a:t>
            </a:r>
            <a:r>
              <a:rPr sz="3600" b="1" spc="-15" dirty="0">
                <a:latin typeface="Corbel"/>
                <a:cs typeface="Corbel"/>
              </a:rPr>
              <a:t>u</a:t>
            </a:r>
            <a:r>
              <a:rPr sz="3600" b="1" spc="-5" dirty="0">
                <a:latin typeface="Corbel"/>
                <a:cs typeface="Corbel"/>
              </a:rPr>
              <a:t>a</a:t>
            </a:r>
            <a:r>
              <a:rPr sz="3600" b="1" dirty="0">
                <a:latin typeface="Corbel"/>
                <a:cs typeface="Corbel"/>
              </a:rPr>
              <a:t>l	</a:t>
            </a:r>
            <a:r>
              <a:rPr sz="3600" b="1" spc="-5" dirty="0">
                <a:latin typeface="Corbel"/>
                <a:cs typeface="Corbel"/>
              </a:rPr>
              <a:t>a</a:t>
            </a:r>
            <a:r>
              <a:rPr sz="3600" b="1" spc="-10" dirty="0">
                <a:latin typeface="Corbel"/>
                <a:cs typeface="Corbel"/>
              </a:rPr>
              <a:t>n</a:t>
            </a:r>
            <a:r>
              <a:rPr sz="3600" b="1" spc="-5" dirty="0">
                <a:latin typeface="Corbel"/>
                <a:cs typeface="Corbel"/>
              </a:rPr>
              <a:t>a</a:t>
            </a:r>
            <a:r>
              <a:rPr sz="3600" b="1" dirty="0">
                <a:latin typeface="Corbel"/>
                <a:cs typeface="Corbel"/>
              </a:rPr>
              <a:t>l	</a:t>
            </a:r>
            <a:r>
              <a:rPr sz="3600" b="1" spc="-10" dirty="0">
                <a:latin typeface="Corbel"/>
                <a:cs typeface="Corbel"/>
              </a:rPr>
              <a:t>d</a:t>
            </a:r>
            <a:r>
              <a:rPr sz="3600" b="1" dirty="0">
                <a:latin typeface="Corbel"/>
                <a:cs typeface="Corbel"/>
              </a:rPr>
              <a:t>i</a:t>
            </a:r>
            <a:r>
              <a:rPr sz="3600" b="1" spc="-5" dirty="0">
                <a:latin typeface="Corbel"/>
                <a:cs typeface="Corbel"/>
              </a:rPr>
              <a:t>la</a:t>
            </a:r>
            <a:r>
              <a:rPr sz="3600" b="1" dirty="0">
                <a:latin typeface="Corbel"/>
                <a:cs typeface="Corbel"/>
              </a:rPr>
              <a:t>t</a:t>
            </a:r>
            <a:r>
              <a:rPr sz="3600" b="1" spc="-5" dirty="0">
                <a:latin typeface="Corbel"/>
                <a:cs typeface="Corbel"/>
              </a:rPr>
              <a:t>a</a:t>
            </a:r>
            <a:r>
              <a:rPr sz="3600" b="1" dirty="0">
                <a:latin typeface="Corbel"/>
                <a:cs typeface="Corbel"/>
              </a:rPr>
              <a:t>ti</a:t>
            </a:r>
            <a:r>
              <a:rPr sz="3600" b="1" spc="-5" dirty="0">
                <a:latin typeface="Corbel"/>
                <a:cs typeface="Corbel"/>
              </a:rPr>
              <a:t>o</a:t>
            </a:r>
            <a:r>
              <a:rPr sz="3600" b="1" dirty="0">
                <a:latin typeface="Corbel"/>
                <a:cs typeface="Corbel"/>
              </a:rPr>
              <a:t>n	</a:t>
            </a:r>
            <a:r>
              <a:rPr sz="3600" spc="-5" dirty="0"/>
              <a:t>w</a:t>
            </a:r>
            <a:r>
              <a:rPr sz="3600" dirty="0"/>
              <a:t>as	</a:t>
            </a:r>
            <a:r>
              <a:rPr sz="3600" spc="-5" dirty="0"/>
              <a:t>f</a:t>
            </a:r>
            <a:r>
              <a:rPr sz="3600" dirty="0"/>
              <a:t>i</a:t>
            </a:r>
            <a:r>
              <a:rPr sz="3600" spc="-10" dirty="0"/>
              <a:t>r</a:t>
            </a:r>
            <a:r>
              <a:rPr sz="3600" spc="-5" dirty="0"/>
              <a:t>s</a:t>
            </a:r>
            <a:r>
              <a:rPr sz="3600" dirty="0"/>
              <a:t>t  </a:t>
            </a:r>
            <a:r>
              <a:rPr sz="3600" spc="-5" dirty="0"/>
              <a:t>described by Lord </a:t>
            </a:r>
            <a:r>
              <a:rPr sz="3600" dirty="0"/>
              <a:t>.</a:t>
            </a:r>
            <a:endParaRPr sz="360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9419" y="3510279"/>
            <a:ext cx="8185784" cy="113411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57505" marR="30480" indent="-320040">
              <a:lnSpc>
                <a:spcPct val="102099"/>
              </a:lnSpc>
              <a:spcBef>
                <a:spcPts val="10"/>
              </a:spcBef>
              <a:tabLst>
                <a:tab pos="1161415" algn="l"/>
                <a:tab pos="2393315" algn="l"/>
                <a:tab pos="2999105" algn="l"/>
                <a:tab pos="3353435" algn="l"/>
                <a:tab pos="3913504" algn="l"/>
                <a:tab pos="4986655" algn="l"/>
                <a:tab pos="5072380" algn="l"/>
                <a:tab pos="5514340" algn="l"/>
                <a:tab pos="5876290" algn="l"/>
                <a:tab pos="6323965" algn="l"/>
                <a:tab pos="6952615" algn="l"/>
                <a:tab pos="7313295" algn="l"/>
                <a:tab pos="7517130" algn="l"/>
              </a:tabLst>
            </a:pPr>
            <a:r>
              <a:rPr sz="4275" spc="1125" baseline="6822" dirty="0">
                <a:solidFill>
                  <a:srgbClr val="EFAC00"/>
                </a:solidFill>
                <a:latin typeface="Symbol"/>
                <a:cs typeface="Symbol"/>
              </a:rPr>
              <a:t></a:t>
            </a:r>
            <a:r>
              <a:rPr sz="3600" b="1" spc="-10" dirty="0">
                <a:latin typeface="Corbel"/>
                <a:cs typeface="Corbel"/>
              </a:rPr>
              <a:t>C</a:t>
            </a:r>
            <a:r>
              <a:rPr sz="3600" b="1" spc="-5" dirty="0">
                <a:latin typeface="Corbel"/>
                <a:cs typeface="Corbel"/>
              </a:rPr>
              <a:t>ryo</a:t>
            </a:r>
            <a:r>
              <a:rPr sz="3600" b="1" dirty="0">
                <a:latin typeface="Corbel"/>
                <a:cs typeface="Corbel"/>
              </a:rPr>
              <a:t>t</a:t>
            </a:r>
            <a:r>
              <a:rPr sz="3600" b="1" spc="-10" dirty="0">
                <a:latin typeface="Corbel"/>
                <a:cs typeface="Corbel"/>
              </a:rPr>
              <a:t>h</a:t>
            </a:r>
            <a:r>
              <a:rPr sz="3600" b="1" dirty="0">
                <a:latin typeface="Corbel"/>
                <a:cs typeface="Corbel"/>
              </a:rPr>
              <a:t>e</a:t>
            </a:r>
            <a:r>
              <a:rPr sz="3600" b="1" spc="-5" dirty="0">
                <a:latin typeface="Corbel"/>
                <a:cs typeface="Corbel"/>
              </a:rPr>
              <a:t>rap</a:t>
            </a:r>
            <a:r>
              <a:rPr sz="3600" b="1" dirty="0">
                <a:latin typeface="Corbel"/>
                <a:cs typeface="Corbel"/>
              </a:rPr>
              <a:t>y	</a:t>
            </a:r>
            <a:r>
              <a:rPr sz="3600" dirty="0">
                <a:latin typeface="Corbel"/>
                <a:cs typeface="Corbel"/>
              </a:rPr>
              <a:t>w</a:t>
            </a:r>
            <a:r>
              <a:rPr sz="3600" spc="-5" dirty="0">
                <a:latin typeface="Corbel"/>
                <a:cs typeface="Corbel"/>
              </a:rPr>
              <a:t>a</a:t>
            </a:r>
            <a:r>
              <a:rPr sz="3600" dirty="0">
                <a:latin typeface="Corbel"/>
                <a:cs typeface="Corbel"/>
              </a:rPr>
              <a:t>s	u</a:t>
            </a:r>
            <a:r>
              <a:rPr sz="3600" spc="-5" dirty="0">
                <a:latin typeface="Corbel"/>
                <a:cs typeface="Corbel"/>
              </a:rPr>
              <a:t>se</a:t>
            </a:r>
            <a:r>
              <a:rPr sz="3600" dirty="0">
                <a:latin typeface="Corbel"/>
                <a:cs typeface="Corbel"/>
              </a:rPr>
              <a:t>d	in	</a:t>
            </a:r>
            <a:r>
              <a:rPr sz="3600" spc="-5" dirty="0">
                <a:latin typeface="Corbel"/>
                <a:cs typeface="Corbel"/>
              </a:rPr>
              <a:t>th</a:t>
            </a:r>
            <a:r>
              <a:rPr sz="3600" dirty="0">
                <a:latin typeface="Corbel"/>
                <a:cs typeface="Corbel"/>
              </a:rPr>
              <a:t>e	</a:t>
            </a:r>
            <a:r>
              <a:rPr sz="3600" spc="-5" dirty="0">
                <a:latin typeface="Corbel"/>
                <a:cs typeface="Corbel"/>
              </a:rPr>
              <a:t>pa</a:t>
            </a:r>
            <a:r>
              <a:rPr sz="3600" dirty="0">
                <a:latin typeface="Corbel"/>
                <a:cs typeface="Corbel"/>
              </a:rPr>
              <a:t>st	wi</a:t>
            </a:r>
            <a:r>
              <a:rPr sz="3600" spc="-5" dirty="0">
                <a:latin typeface="Corbel"/>
                <a:cs typeface="Corbel"/>
              </a:rPr>
              <a:t>th  th</a:t>
            </a:r>
            <a:r>
              <a:rPr sz="3600" dirty="0">
                <a:latin typeface="Corbel"/>
                <a:cs typeface="Corbel"/>
              </a:rPr>
              <a:t>e	</a:t>
            </a:r>
            <a:r>
              <a:rPr sz="3600" spc="5" dirty="0">
                <a:latin typeface="Corbel"/>
                <a:cs typeface="Corbel"/>
              </a:rPr>
              <a:t>b</a:t>
            </a:r>
            <a:r>
              <a:rPr sz="3600" spc="-15" dirty="0">
                <a:latin typeface="Corbel"/>
                <a:cs typeface="Corbel"/>
              </a:rPr>
              <a:t>e</a:t>
            </a:r>
            <a:r>
              <a:rPr sz="3600" dirty="0">
                <a:latin typeface="Corbel"/>
                <a:cs typeface="Corbel"/>
              </a:rPr>
              <a:t>li</a:t>
            </a:r>
            <a:r>
              <a:rPr sz="3600" spc="-5" dirty="0">
                <a:latin typeface="Corbel"/>
                <a:cs typeface="Corbel"/>
              </a:rPr>
              <a:t>e</a:t>
            </a:r>
            <a:r>
              <a:rPr sz="3600" dirty="0">
                <a:latin typeface="Corbel"/>
                <a:cs typeface="Corbel"/>
              </a:rPr>
              <a:t>f	</a:t>
            </a:r>
            <a:r>
              <a:rPr sz="3600" spc="-5" dirty="0">
                <a:latin typeface="Corbel"/>
                <a:cs typeface="Corbel"/>
              </a:rPr>
              <a:t>tha</a:t>
            </a:r>
            <a:r>
              <a:rPr sz="3600" dirty="0">
                <a:latin typeface="Corbel"/>
                <a:cs typeface="Corbel"/>
              </a:rPr>
              <a:t>t	</a:t>
            </a:r>
            <a:r>
              <a:rPr sz="3600" spc="-5" dirty="0">
                <a:latin typeface="Corbel"/>
                <a:cs typeface="Corbel"/>
              </a:rPr>
              <a:t>f</a:t>
            </a:r>
            <a:r>
              <a:rPr sz="3600" spc="-10" dirty="0">
                <a:latin typeface="Corbel"/>
                <a:cs typeface="Corbel"/>
              </a:rPr>
              <a:t>r</a:t>
            </a:r>
            <a:r>
              <a:rPr sz="3600" spc="-5" dirty="0">
                <a:latin typeface="Corbel"/>
                <a:cs typeface="Corbel"/>
              </a:rPr>
              <a:t>ee</a:t>
            </a:r>
            <a:r>
              <a:rPr sz="3600" spc="-10" dirty="0">
                <a:latin typeface="Corbel"/>
                <a:cs typeface="Corbel"/>
              </a:rPr>
              <a:t>z</a:t>
            </a:r>
            <a:r>
              <a:rPr sz="3600" dirty="0">
                <a:latin typeface="Corbel"/>
                <a:cs typeface="Corbel"/>
              </a:rPr>
              <a:t>i</a:t>
            </a:r>
            <a:r>
              <a:rPr sz="3600" spc="-5" dirty="0">
                <a:latin typeface="Corbel"/>
                <a:cs typeface="Corbel"/>
              </a:rPr>
              <a:t>n</a:t>
            </a:r>
            <a:r>
              <a:rPr sz="3600" dirty="0">
                <a:latin typeface="Corbel"/>
                <a:cs typeface="Corbel"/>
              </a:rPr>
              <a:t>g		</a:t>
            </a:r>
            <a:r>
              <a:rPr sz="3600" spc="-15" dirty="0">
                <a:latin typeface="Corbel"/>
                <a:cs typeface="Corbel"/>
              </a:rPr>
              <a:t>t</a:t>
            </a:r>
            <a:r>
              <a:rPr sz="3600" spc="-5" dirty="0">
                <a:latin typeface="Corbel"/>
                <a:cs typeface="Corbel"/>
              </a:rPr>
              <a:t>h</a:t>
            </a:r>
            <a:r>
              <a:rPr sz="3600" dirty="0">
                <a:latin typeface="Corbel"/>
                <a:cs typeface="Corbel"/>
              </a:rPr>
              <a:t>e	a</a:t>
            </a:r>
            <a:r>
              <a:rPr sz="3600" spc="-10" dirty="0">
                <a:latin typeface="Corbel"/>
                <a:cs typeface="Corbel"/>
              </a:rPr>
              <a:t>p</a:t>
            </a:r>
            <a:r>
              <a:rPr sz="3600" spc="-5" dirty="0">
                <a:latin typeface="Corbel"/>
                <a:cs typeface="Corbel"/>
              </a:rPr>
              <a:t>e</a:t>
            </a:r>
            <a:r>
              <a:rPr sz="3600" dirty="0">
                <a:latin typeface="Corbel"/>
                <a:cs typeface="Corbel"/>
              </a:rPr>
              <a:t>x	</a:t>
            </a:r>
            <a:r>
              <a:rPr sz="3600" spc="-5" dirty="0">
                <a:latin typeface="Corbel"/>
                <a:cs typeface="Corbel"/>
              </a:rPr>
              <a:t>o</a:t>
            </a:r>
            <a:r>
              <a:rPr sz="3600" dirty="0">
                <a:latin typeface="Corbel"/>
                <a:cs typeface="Corbel"/>
              </a:rPr>
              <a:t>f	</a:t>
            </a:r>
            <a:r>
              <a:rPr sz="3600" spc="-15" dirty="0">
                <a:latin typeface="Corbel"/>
                <a:cs typeface="Corbel"/>
              </a:rPr>
              <a:t>t</a:t>
            </a:r>
            <a:r>
              <a:rPr sz="3600" spc="-5" dirty="0">
                <a:latin typeface="Corbel"/>
                <a:cs typeface="Corbel"/>
              </a:rPr>
              <a:t>he</a:t>
            </a:r>
            <a:endParaRPr sz="3600">
              <a:latin typeface="Corbel"/>
              <a:cs typeface="Corbe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765809" y="4759052"/>
          <a:ext cx="7853678" cy="15760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8540"/>
                <a:gridCol w="1221739"/>
                <a:gridCol w="1546860"/>
                <a:gridCol w="711835"/>
                <a:gridCol w="2084704"/>
              </a:tblGrid>
              <a:tr h="508634">
                <a:tc>
                  <a:txBody>
                    <a:bodyPr/>
                    <a:lstStyle/>
                    <a:p>
                      <a:pPr marL="31750">
                        <a:lnSpc>
                          <a:spcPts val="3395"/>
                        </a:lnSpc>
                        <a:tabLst>
                          <a:tab pos="1151255" algn="l"/>
                        </a:tabLst>
                      </a:pPr>
                      <a:r>
                        <a:rPr sz="3600" spc="-5" dirty="0">
                          <a:latin typeface="Corbel"/>
                          <a:cs typeface="Corbel"/>
                        </a:rPr>
                        <a:t>anal	canal</a:t>
                      </a:r>
                      <a:endParaRPr sz="3600">
                        <a:latin typeface="Corbel"/>
                        <a:cs typeface="Corbe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2245">
                        <a:lnSpc>
                          <a:spcPts val="3395"/>
                        </a:lnSpc>
                      </a:pPr>
                      <a:r>
                        <a:rPr sz="3600" spc="5" dirty="0">
                          <a:latin typeface="Corbel"/>
                          <a:cs typeface="Corbel"/>
                        </a:rPr>
                        <a:t>c</a:t>
                      </a:r>
                      <a:r>
                        <a:rPr sz="3600" spc="-5" dirty="0">
                          <a:latin typeface="Corbel"/>
                          <a:cs typeface="Corbel"/>
                        </a:rPr>
                        <a:t>ou</a:t>
                      </a:r>
                      <a:r>
                        <a:rPr sz="3600" dirty="0">
                          <a:latin typeface="Corbel"/>
                          <a:cs typeface="Corbel"/>
                        </a:rPr>
                        <a:t>ld</a:t>
                      </a:r>
                      <a:endParaRPr sz="3600">
                        <a:latin typeface="Corbel"/>
                        <a:cs typeface="Corbe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4940" algn="r">
                        <a:lnSpc>
                          <a:spcPts val="3395"/>
                        </a:lnSpc>
                      </a:pPr>
                      <a:r>
                        <a:rPr sz="3600" spc="-15" dirty="0">
                          <a:latin typeface="Corbel"/>
                          <a:cs typeface="Corbel"/>
                        </a:rPr>
                        <a:t>r</a:t>
                      </a:r>
                      <a:r>
                        <a:rPr sz="3600" spc="-5" dirty="0">
                          <a:latin typeface="Corbel"/>
                          <a:cs typeface="Corbel"/>
                        </a:rPr>
                        <a:t>e</a:t>
                      </a:r>
                      <a:r>
                        <a:rPr sz="3600" spc="-10" dirty="0">
                          <a:latin typeface="Corbel"/>
                          <a:cs typeface="Corbel"/>
                        </a:rPr>
                        <a:t>s</a:t>
                      </a:r>
                      <a:r>
                        <a:rPr sz="3600" spc="-5" dirty="0">
                          <a:latin typeface="Corbel"/>
                          <a:cs typeface="Corbel"/>
                        </a:rPr>
                        <a:t>u</a:t>
                      </a:r>
                      <a:r>
                        <a:rPr sz="3600" dirty="0">
                          <a:latin typeface="Corbel"/>
                          <a:cs typeface="Corbel"/>
                        </a:rPr>
                        <a:t>lt</a:t>
                      </a:r>
                      <a:endParaRPr sz="3600">
                        <a:latin typeface="Corbel"/>
                        <a:cs typeface="Corbe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ts val="3395"/>
                        </a:lnSpc>
                      </a:pPr>
                      <a:r>
                        <a:rPr sz="3600" spc="-10" dirty="0">
                          <a:latin typeface="Corbel"/>
                          <a:cs typeface="Corbel"/>
                        </a:rPr>
                        <a:t>in</a:t>
                      </a:r>
                      <a:endParaRPr sz="3600">
                        <a:latin typeface="Corbel"/>
                        <a:cs typeface="Corbe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3395"/>
                        </a:lnSpc>
                      </a:pPr>
                      <a:r>
                        <a:rPr sz="3600" spc="-5" dirty="0">
                          <a:latin typeface="Corbel"/>
                          <a:cs typeface="Corbel"/>
                        </a:rPr>
                        <a:t>de</a:t>
                      </a:r>
                      <a:r>
                        <a:rPr sz="3600" spc="5" dirty="0">
                          <a:latin typeface="Corbel"/>
                          <a:cs typeface="Corbel"/>
                        </a:rPr>
                        <a:t>c</a:t>
                      </a:r>
                      <a:r>
                        <a:rPr sz="3600" spc="-10" dirty="0">
                          <a:latin typeface="Corbel"/>
                          <a:cs typeface="Corbel"/>
                        </a:rPr>
                        <a:t>r</a:t>
                      </a:r>
                      <a:r>
                        <a:rPr sz="3600" spc="-15" dirty="0">
                          <a:latin typeface="Corbel"/>
                          <a:cs typeface="Corbel"/>
                        </a:rPr>
                        <a:t>e</a:t>
                      </a:r>
                      <a:r>
                        <a:rPr sz="3600" dirty="0">
                          <a:latin typeface="Corbel"/>
                          <a:cs typeface="Corbel"/>
                        </a:rPr>
                        <a:t>a</a:t>
                      </a:r>
                      <a:r>
                        <a:rPr sz="3600" spc="-5" dirty="0">
                          <a:latin typeface="Corbel"/>
                          <a:cs typeface="Corbel"/>
                        </a:rPr>
                        <a:t>sed</a:t>
                      </a:r>
                      <a:endParaRPr sz="3600">
                        <a:latin typeface="Corbel"/>
                        <a:cs typeface="Corbel"/>
                      </a:endParaRPr>
                    </a:p>
                  </a:txBody>
                  <a:tcPr marL="0" marR="0" marT="0" marB="0"/>
                </a:tc>
              </a:tr>
              <a:tr h="559435">
                <a:tc>
                  <a:txBody>
                    <a:bodyPr/>
                    <a:lstStyle/>
                    <a:p>
                      <a:pPr marL="31750">
                        <a:lnSpc>
                          <a:spcPts val="3800"/>
                        </a:lnSpc>
                      </a:pPr>
                      <a:r>
                        <a:rPr sz="3600" spc="-5" dirty="0">
                          <a:latin typeface="Corbel"/>
                          <a:cs typeface="Corbel"/>
                        </a:rPr>
                        <a:t>vascularity</a:t>
                      </a:r>
                      <a:endParaRPr sz="3600">
                        <a:latin typeface="Corbel"/>
                        <a:cs typeface="Corbe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2240">
                        <a:lnSpc>
                          <a:spcPts val="3800"/>
                        </a:lnSpc>
                      </a:pPr>
                      <a:r>
                        <a:rPr sz="3600" spc="-10" dirty="0">
                          <a:latin typeface="Corbel"/>
                          <a:cs typeface="Corbel"/>
                        </a:rPr>
                        <a:t>and</a:t>
                      </a:r>
                      <a:endParaRPr sz="3600">
                        <a:latin typeface="Corbel"/>
                        <a:cs typeface="Corbe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66370" algn="r">
                        <a:lnSpc>
                          <a:spcPts val="3800"/>
                        </a:lnSpc>
                      </a:pPr>
                      <a:r>
                        <a:rPr sz="3600" spc="-5" dirty="0">
                          <a:latin typeface="Corbel"/>
                          <a:cs typeface="Corbel"/>
                        </a:rPr>
                        <a:t>f</a:t>
                      </a:r>
                      <a:r>
                        <a:rPr sz="3600" dirty="0">
                          <a:latin typeface="Corbel"/>
                          <a:cs typeface="Corbel"/>
                        </a:rPr>
                        <a:t>i</a:t>
                      </a:r>
                      <a:r>
                        <a:rPr sz="3600" spc="-5" dirty="0">
                          <a:latin typeface="Corbel"/>
                          <a:cs typeface="Corbel"/>
                        </a:rPr>
                        <a:t>b</a:t>
                      </a:r>
                      <a:r>
                        <a:rPr sz="3600" spc="-10" dirty="0">
                          <a:latin typeface="Corbel"/>
                          <a:cs typeface="Corbel"/>
                        </a:rPr>
                        <a:t>r</a:t>
                      </a:r>
                      <a:r>
                        <a:rPr sz="3600" spc="-5" dirty="0">
                          <a:latin typeface="Corbel"/>
                          <a:cs typeface="Corbel"/>
                        </a:rPr>
                        <a:t>os</a:t>
                      </a:r>
                      <a:r>
                        <a:rPr sz="3600" dirty="0">
                          <a:latin typeface="Corbel"/>
                          <a:cs typeface="Corbel"/>
                        </a:rPr>
                        <a:t>is</a:t>
                      </a:r>
                      <a:endParaRPr sz="3600">
                        <a:latin typeface="Corbel"/>
                        <a:cs typeface="Corbe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ts val="3800"/>
                        </a:lnSpc>
                      </a:pPr>
                      <a:r>
                        <a:rPr sz="3600" spc="-5" dirty="0">
                          <a:latin typeface="Corbel"/>
                          <a:cs typeface="Corbel"/>
                        </a:rPr>
                        <a:t>of</a:t>
                      </a:r>
                      <a:endParaRPr sz="3600">
                        <a:latin typeface="Corbel"/>
                        <a:cs typeface="Corbe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3800"/>
                        </a:lnSpc>
                        <a:tabLst>
                          <a:tab pos="1004569" algn="l"/>
                        </a:tabLst>
                      </a:pPr>
                      <a:r>
                        <a:rPr sz="3600" spc="-5" dirty="0">
                          <a:latin typeface="Corbel"/>
                          <a:cs typeface="Corbel"/>
                        </a:rPr>
                        <a:t>th</a:t>
                      </a:r>
                      <a:r>
                        <a:rPr sz="3600" dirty="0">
                          <a:latin typeface="Corbel"/>
                          <a:cs typeface="Corbel"/>
                        </a:rPr>
                        <a:t>e	</a:t>
                      </a:r>
                      <a:r>
                        <a:rPr sz="3600" spc="-5" dirty="0">
                          <a:latin typeface="Corbel"/>
                          <a:cs typeface="Corbel"/>
                        </a:rPr>
                        <a:t>anal</a:t>
                      </a:r>
                      <a:endParaRPr sz="3600">
                        <a:latin typeface="Corbel"/>
                        <a:cs typeface="Corbel"/>
                      </a:endParaRPr>
                    </a:p>
                  </a:txBody>
                  <a:tcPr marL="0" marR="0" marT="0" marB="0"/>
                </a:tc>
              </a:tr>
              <a:tr h="508000">
                <a:tc>
                  <a:txBody>
                    <a:bodyPr/>
                    <a:lstStyle/>
                    <a:p>
                      <a:pPr marL="31750">
                        <a:lnSpc>
                          <a:spcPts val="3795"/>
                        </a:lnSpc>
                      </a:pPr>
                      <a:r>
                        <a:rPr sz="3600" spc="-5" dirty="0">
                          <a:latin typeface="Corbel"/>
                          <a:cs typeface="Corbel"/>
                        </a:rPr>
                        <a:t>cushions.</a:t>
                      </a:r>
                      <a:endParaRPr sz="3600">
                        <a:latin typeface="Corbel"/>
                        <a:cs typeface="Corbe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81000" y="457200"/>
            <a:ext cx="8458200" cy="6096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MANJU\Desktop\downlo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33400"/>
            <a:ext cx="8382000" cy="601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79418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81000" y="914400"/>
            <a:ext cx="8458200" cy="9906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CRYO SURGERY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MANJU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057400"/>
            <a:ext cx="7924800" cy="411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205477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57479"/>
            <a:ext cx="8229600" cy="124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0990" y="1733550"/>
            <a:ext cx="8491220" cy="225298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419734" marR="43180" indent="-318770" algn="just">
              <a:lnSpc>
                <a:spcPct val="102000"/>
              </a:lnSpc>
              <a:spcBef>
                <a:spcPts val="10"/>
              </a:spcBef>
            </a:pPr>
            <a:r>
              <a:rPr sz="4275" spc="270" baseline="6822" dirty="0">
                <a:solidFill>
                  <a:srgbClr val="EFAC00"/>
                </a:solidFill>
                <a:latin typeface="Symbol"/>
                <a:cs typeface="Symbol"/>
              </a:rPr>
              <a:t></a:t>
            </a:r>
            <a:r>
              <a:rPr sz="3600" spc="180" dirty="0"/>
              <a:t>The </a:t>
            </a:r>
            <a:r>
              <a:rPr sz="3600" spc="-5" dirty="0"/>
              <a:t>triangular shaped hemorrhoid </a:t>
            </a:r>
            <a:r>
              <a:rPr sz="3600" dirty="0"/>
              <a:t>is  </a:t>
            </a:r>
            <a:r>
              <a:rPr sz="3600" spc="-5" dirty="0"/>
              <a:t>excised down to </a:t>
            </a:r>
            <a:r>
              <a:rPr sz="3600" spc="-10" dirty="0"/>
              <a:t>the </a:t>
            </a:r>
            <a:r>
              <a:rPr sz="3600" spc="-5" dirty="0"/>
              <a:t>underlying sphincter  muscle.</a:t>
            </a:r>
            <a:endParaRPr sz="3600">
              <a:latin typeface="Symbol"/>
              <a:cs typeface="Symbol"/>
            </a:endParaRPr>
          </a:p>
          <a:p>
            <a:pPr marL="101600" algn="just">
              <a:lnSpc>
                <a:spcPct val="100000"/>
              </a:lnSpc>
              <a:spcBef>
                <a:spcPts val="90"/>
              </a:spcBef>
            </a:pPr>
            <a:r>
              <a:rPr sz="4275" spc="179" baseline="6822" dirty="0">
                <a:solidFill>
                  <a:srgbClr val="EFAC00"/>
                </a:solidFill>
                <a:latin typeface="Symbol"/>
                <a:cs typeface="Symbol"/>
              </a:rPr>
              <a:t></a:t>
            </a:r>
            <a:r>
              <a:rPr sz="3600" spc="120" dirty="0"/>
              <a:t>Wound </a:t>
            </a:r>
            <a:r>
              <a:rPr sz="3600" dirty="0"/>
              <a:t>can </a:t>
            </a:r>
            <a:r>
              <a:rPr sz="3600" spc="-5" dirty="0"/>
              <a:t>be closed or left</a:t>
            </a:r>
            <a:r>
              <a:rPr sz="3600" spc="-170" dirty="0"/>
              <a:t> </a:t>
            </a:r>
            <a:r>
              <a:rPr sz="3600" spc="-5" dirty="0"/>
              <a:t>open</a:t>
            </a:r>
            <a:endParaRPr sz="360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7820" y="4527550"/>
            <a:ext cx="8457565" cy="1755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2905" marR="38100" indent="-320040" algn="just">
              <a:lnSpc>
                <a:spcPct val="102000"/>
              </a:lnSpc>
            </a:pPr>
            <a:r>
              <a:rPr sz="4800" spc="89" baseline="6944" dirty="0">
                <a:solidFill>
                  <a:srgbClr val="EFAC00"/>
                </a:solidFill>
                <a:latin typeface="Symbol"/>
                <a:cs typeface="Symbol"/>
              </a:rPr>
              <a:t></a:t>
            </a:r>
            <a:r>
              <a:rPr sz="4000" b="1" spc="60" dirty="0">
                <a:solidFill>
                  <a:srgbClr val="00AF4F"/>
                </a:solidFill>
                <a:latin typeface="Corbel"/>
                <a:cs typeface="Corbel"/>
              </a:rPr>
              <a:t>Stapled </a:t>
            </a:r>
            <a:r>
              <a:rPr sz="3600" spc="-5" dirty="0">
                <a:latin typeface="Corbel"/>
                <a:cs typeface="Corbel"/>
              </a:rPr>
              <a:t>hemorrhoidectomy has been  developed as an alternative to </a:t>
            </a:r>
            <a:r>
              <a:rPr sz="3600" b="1" spc="-10" dirty="0">
                <a:solidFill>
                  <a:srgbClr val="00AF4F"/>
                </a:solidFill>
                <a:latin typeface="Corbel"/>
                <a:cs typeface="Corbel"/>
              </a:rPr>
              <a:t>Standard  </a:t>
            </a:r>
            <a:r>
              <a:rPr sz="3600" spc="-5" dirty="0">
                <a:latin typeface="Corbel"/>
                <a:cs typeface="Corbel"/>
              </a:rPr>
              <a:t>hemorrhoidectomy</a:t>
            </a:r>
            <a:endParaRPr sz="36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54101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81000" y="838200"/>
            <a:ext cx="8458200" cy="10668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endParaRPr lang="en-US" sz="4000" b="1" dirty="0">
              <a:solidFill>
                <a:srgbClr val="C00000"/>
              </a:solidFill>
            </a:endParaRPr>
          </a:p>
        </p:txBody>
      </p:sp>
      <p:pic>
        <p:nvPicPr>
          <p:cNvPr id="8194" name="Picture 2" descr="C:\Users\MANJU\Desktop\Laser-Surgery-for-Hemorrhoids-Treat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694873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 flipV="1">
            <a:off x="381000" y="381000"/>
            <a:ext cx="8458200" cy="5638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9218" name="Picture 2" descr="C:\Users\MANJU\Desktop\downloa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686800" cy="647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536496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81000" y="685800"/>
            <a:ext cx="84582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10242" name="Picture 2" descr="C:\Users\MANJU\Desktop\hemi-roids-320-240-201603091512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14400"/>
            <a:ext cx="8305800" cy="50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975373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828800"/>
            <a:ext cx="8458200" cy="48005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81000" y="304800"/>
            <a:ext cx="8458200" cy="1371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12291" name="Picture 3" descr="C:\Users\MANJU\Desktop\download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839200" cy="5715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2734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9144000" y="0"/>
                </a:moveTo>
                <a:lnTo>
                  <a:pt x="0" y="0"/>
                </a:lnTo>
                <a:lnTo>
                  <a:pt x="0" y="1433829"/>
                </a:lnTo>
                <a:lnTo>
                  <a:pt x="9144000" y="143382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157479"/>
            <a:ext cx="8229600" cy="124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60679" y="1577339"/>
            <a:ext cx="7145655" cy="486854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4650" spc="209" baseline="7168" dirty="0">
                <a:solidFill>
                  <a:srgbClr val="EFAC00"/>
                </a:solidFill>
                <a:latin typeface="Symbol"/>
                <a:cs typeface="Symbol"/>
              </a:rPr>
              <a:t></a:t>
            </a:r>
            <a:r>
              <a:rPr sz="3900" spc="140" dirty="0">
                <a:latin typeface="Corbel"/>
                <a:cs typeface="Corbel"/>
              </a:rPr>
              <a:t>Eat </a:t>
            </a:r>
            <a:r>
              <a:rPr sz="3900" spc="5" dirty="0">
                <a:latin typeface="Corbel"/>
                <a:cs typeface="Corbel"/>
              </a:rPr>
              <a:t>high </a:t>
            </a:r>
            <a:r>
              <a:rPr sz="3900" dirty="0">
                <a:latin typeface="Corbel"/>
                <a:cs typeface="Corbel"/>
              </a:rPr>
              <a:t>fiber</a:t>
            </a:r>
            <a:r>
              <a:rPr sz="3900" spc="-185" dirty="0">
                <a:latin typeface="Corbel"/>
                <a:cs typeface="Corbel"/>
              </a:rPr>
              <a:t> </a:t>
            </a:r>
            <a:r>
              <a:rPr sz="3900" dirty="0">
                <a:latin typeface="Corbel"/>
                <a:cs typeface="Corbel"/>
              </a:rPr>
              <a:t>diet</a:t>
            </a:r>
            <a:endParaRPr sz="3900">
              <a:latin typeface="Corbel"/>
              <a:cs typeface="Corbel"/>
            </a:endParaRPr>
          </a:p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4650" spc="135" baseline="7168" dirty="0">
                <a:solidFill>
                  <a:srgbClr val="EFAC00"/>
                </a:solidFill>
                <a:latin typeface="Symbol"/>
                <a:cs typeface="Symbol"/>
              </a:rPr>
              <a:t></a:t>
            </a:r>
            <a:r>
              <a:rPr sz="3900" spc="90" dirty="0">
                <a:latin typeface="Corbel"/>
                <a:cs typeface="Corbel"/>
              </a:rPr>
              <a:t>Drink </a:t>
            </a:r>
            <a:r>
              <a:rPr sz="3900" dirty="0">
                <a:latin typeface="Corbel"/>
                <a:cs typeface="Corbel"/>
              </a:rPr>
              <a:t>Plenty of</a:t>
            </a:r>
            <a:r>
              <a:rPr sz="3900" spc="-120" dirty="0">
                <a:latin typeface="Corbel"/>
                <a:cs typeface="Corbel"/>
              </a:rPr>
              <a:t> </a:t>
            </a:r>
            <a:r>
              <a:rPr sz="3900" dirty="0">
                <a:latin typeface="Corbel"/>
                <a:cs typeface="Corbel"/>
              </a:rPr>
              <a:t>Liquids</a:t>
            </a:r>
            <a:endParaRPr sz="3900">
              <a:latin typeface="Corbel"/>
              <a:cs typeface="Corbel"/>
            </a:endParaRPr>
          </a:p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650" spc="135" baseline="7168" dirty="0">
                <a:solidFill>
                  <a:srgbClr val="EFAC00"/>
                </a:solidFill>
                <a:latin typeface="Symbol"/>
                <a:cs typeface="Symbol"/>
              </a:rPr>
              <a:t></a:t>
            </a:r>
            <a:r>
              <a:rPr sz="3900" spc="90" dirty="0">
                <a:latin typeface="Corbel"/>
                <a:cs typeface="Corbel"/>
              </a:rPr>
              <a:t>Fiber</a:t>
            </a:r>
            <a:r>
              <a:rPr sz="3900" spc="-15" dirty="0">
                <a:latin typeface="Corbel"/>
                <a:cs typeface="Corbel"/>
              </a:rPr>
              <a:t> </a:t>
            </a:r>
            <a:r>
              <a:rPr sz="3900" dirty="0">
                <a:latin typeface="Corbel"/>
                <a:cs typeface="Corbel"/>
              </a:rPr>
              <a:t>Supplements</a:t>
            </a:r>
            <a:endParaRPr sz="3900">
              <a:latin typeface="Corbel"/>
              <a:cs typeface="Corbel"/>
            </a:endParaRPr>
          </a:p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4650" spc="89" baseline="7168" dirty="0">
                <a:solidFill>
                  <a:srgbClr val="EFAC00"/>
                </a:solidFill>
                <a:latin typeface="Symbol"/>
                <a:cs typeface="Symbol"/>
              </a:rPr>
              <a:t></a:t>
            </a:r>
            <a:r>
              <a:rPr sz="3900" spc="60" dirty="0">
                <a:latin typeface="Corbel"/>
                <a:cs typeface="Corbel"/>
              </a:rPr>
              <a:t>Exercise</a:t>
            </a:r>
            <a:endParaRPr sz="3900">
              <a:latin typeface="Corbel"/>
              <a:cs typeface="Corbel"/>
            </a:endParaRPr>
          </a:p>
          <a:p>
            <a:pPr marL="351790" marR="30480" indent="-313690">
              <a:lnSpc>
                <a:spcPct val="102099"/>
              </a:lnSpc>
            </a:pPr>
            <a:r>
              <a:rPr sz="4650" spc="135" baseline="7168" dirty="0">
                <a:solidFill>
                  <a:srgbClr val="EFAC00"/>
                </a:solidFill>
                <a:latin typeface="Symbol"/>
                <a:cs typeface="Symbol"/>
              </a:rPr>
              <a:t></a:t>
            </a:r>
            <a:r>
              <a:rPr sz="3900" spc="90" dirty="0">
                <a:latin typeface="Corbel"/>
                <a:cs typeface="Corbel"/>
              </a:rPr>
              <a:t>Avoid </a:t>
            </a:r>
            <a:r>
              <a:rPr sz="3900" spc="5" dirty="0">
                <a:latin typeface="Corbel"/>
                <a:cs typeface="Corbel"/>
              </a:rPr>
              <a:t>long </a:t>
            </a:r>
            <a:r>
              <a:rPr sz="3900" dirty="0">
                <a:latin typeface="Corbel"/>
                <a:cs typeface="Corbel"/>
              </a:rPr>
              <a:t>periods of standing</a:t>
            </a:r>
            <a:r>
              <a:rPr sz="3900" spc="-145" dirty="0">
                <a:latin typeface="Corbel"/>
                <a:cs typeface="Corbel"/>
              </a:rPr>
              <a:t> </a:t>
            </a:r>
            <a:r>
              <a:rPr sz="3900" dirty="0">
                <a:latin typeface="Corbel"/>
                <a:cs typeface="Corbel"/>
              </a:rPr>
              <a:t>or  sitting</a:t>
            </a:r>
            <a:endParaRPr sz="3900">
              <a:latin typeface="Corbel"/>
              <a:cs typeface="Corbel"/>
            </a:endParaRPr>
          </a:p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4650" spc="135" baseline="7168" dirty="0">
                <a:solidFill>
                  <a:srgbClr val="EFAC00"/>
                </a:solidFill>
                <a:latin typeface="Symbol"/>
                <a:cs typeface="Symbol"/>
              </a:rPr>
              <a:t></a:t>
            </a:r>
            <a:r>
              <a:rPr sz="3900" spc="90" dirty="0">
                <a:latin typeface="Corbel"/>
                <a:cs typeface="Corbel"/>
              </a:rPr>
              <a:t>Don’t</a:t>
            </a:r>
            <a:r>
              <a:rPr sz="3900" spc="-10" dirty="0">
                <a:latin typeface="Corbel"/>
                <a:cs typeface="Corbel"/>
              </a:rPr>
              <a:t> </a:t>
            </a:r>
            <a:r>
              <a:rPr sz="3900" dirty="0">
                <a:latin typeface="Corbel"/>
                <a:cs typeface="Corbel"/>
              </a:rPr>
              <a:t>Strain</a:t>
            </a:r>
            <a:endParaRPr sz="3900">
              <a:latin typeface="Corbel"/>
              <a:cs typeface="Corbel"/>
            </a:endParaRPr>
          </a:p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650" spc="277" baseline="7168" dirty="0">
                <a:solidFill>
                  <a:srgbClr val="EFAC00"/>
                </a:solidFill>
                <a:latin typeface="Symbol"/>
                <a:cs typeface="Symbol"/>
              </a:rPr>
              <a:t></a:t>
            </a:r>
            <a:r>
              <a:rPr sz="3900" spc="185" dirty="0">
                <a:latin typeface="Corbel"/>
                <a:cs typeface="Corbel"/>
              </a:rPr>
              <a:t>Go </a:t>
            </a:r>
            <a:r>
              <a:rPr sz="3900" spc="5" dirty="0">
                <a:latin typeface="Corbel"/>
                <a:cs typeface="Corbel"/>
              </a:rPr>
              <a:t>as soon as you </a:t>
            </a:r>
            <a:r>
              <a:rPr sz="3900" dirty="0">
                <a:latin typeface="Corbel"/>
                <a:cs typeface="Corbel"/>
              </a:rPr>
              <a:t>feel the</a:t>
            </a:r>
            <a:r>
              <a:rPr sz="3900" spc="-290" dirty="0">
                <a:latin typeface="Corbel"/>
                <a:cs typeface="Corbel"/>
              </a:rPr>
              <a:t> </a:t>
            </a:r>
            <a:r>
              <a:rPr sz="3900" dirty="0">
                <a:latin typeface="Corbel"/>
                <a:cs typeface="Corbel"/>
              </a:rPr>
              <a:t>urge</a:t>
            </a:r>
            <a:endParaRPr sz="3900">
              <a:latin typeface="Corbel"/>
              <a:cs typeface="Corbe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86400" y="1600200"/>
            <a:ext cx="3516629" cy="228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9144000" y="0"/>
                </a:moveTo>
                <a:lnTo>
                  <a:pt x="0" y="0"/>
                </a:lnTo>
                <a:lnTo>
                  <a:pt x="0" y="1433829"/>
                </a:lnTo>
                <a:lnTo>
                  <a:pt x="9144000" y="143382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157479"/>
            <a:ext cx="8229600" cy="124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80390" y="1576070"/>
            <a:ext cx="5546725" cy="13506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5100" spc="315" baseline="7352" dirty="0">
                <a:solidFill>
                  <a:srgbClr val="EFAC00"/>
                </a:solidFill>
                <a:latin typeface="Symbol"/>
                <a:cs typeface="Symbol"/>
              </a:rPr>
              <a:t></a:t>
            </a:r>
            <a:r>
              <a:rPr sz="4300" spc="210" dirty="0">
                <a:latin typeface="Corbel"/>
                <a:cs typeface="Corbel"/>
              </a:rPr>
              <a:t>10</a:t>
            </a:r>
            <a:r>
              <a:rPr sz="4300" spc="-10" dirty="0">
                <a:latin typeface="Corbel"/>
                <a:cs typeface="Corbel"/>
              </a:rPr>
              <a:t> </a:t>
            </a:r>
            <a:r>
              <a:rPr sz="4300" spc="-5" dirty="0">
                <a:latin typeface="Corbel"/>
                <a:cs typeface="Corbel"/>
              </a:rPr>
              <a:t>million</a:t>
            </a:r>
            <a:endParaRPr sz="4300">
              <a:latin typeface="Corbel"/>
              <a:cs typeface="Corbel"/>
            </a:endParaRPr>
          </a:p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100" spc="187" baseline="7352" dirty="0">
                <a:solidFill>
                  <a:srgbClr val="EFAC00"/>
                </a:solidFill>
                <a:latin typeface="Symbol"/>
                <a:cs typeface="Symbol"/>
              </a:rPr>
              <a:t></a:t>
            </a:r>
            <a:r>
              <a:rPr sz="4300" spc="125" dirty="0">
                <a:latin typeface="Corbel"/>
                <a:cs typeface="Corbel"/>
              </a:rPr>
              <a:t>Peak </a:t>
            </a:r>
            <a:r>
              <a:rPr sz="4300" dirty="0">
                <a:latin typeface="Corbel"/>
                <a:cs typeface="Corbel"/>
              </a:rPr>
              <a:t>ages: </a:t>
            </a:r>
            <a:r>
              <a:rPr sz="4300" spc="-5" dirty="0">
                <a:latin typeface="Corbel"/>
                <a:cs typeface="Corbel"/>
              </a:rPr>
              <a:t>45-65</a:t>
            </a:r>
            <a:r>
              <a:rPr sz="4300" spc="-170" dirty="0">
                <a:latin typeface="Corbel"/>
                <a:cs typeface="Corbel"/>
              </a:rPr>
              <a:t> </a:t>
            </a:r>
            <a:r>
              <a:rPr sz="4300" spc="-5" dirty="0">
                <a:latin typeface="Corbel"/>
                <a:cs typeface="Corbel"/>
              </a:rPr>
              <a:t>years</a:t>
            </a:r>
            <a:endParaRPr sz="43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0390" y="2853689"/>
            <a:ext cx="899160" cy="6826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3400" spc="320" dirty="0">
                <a:solidFill>
                  <a:srgbClr val="EFAC00"/>
                </a:solidFill>
                <a:latin typeface="Symbol"/>
                <a:cs typeface="Symbol"/>
              </a:rPr>
              <a:t></a:t>
            </a:r>
            <a:r>
              <a:rPr sz="6450" spc="480" baseline="-5813" dirty="0">
                <a:latin typeface="Corbel"/>
                <a:cs typeface="Corbel"/>
              </a:rPr>
              <a:t>½</a:t>
            </a:r>
            <a:endParaRPr sz="6450" baseline="-5813">
              <a:latin typeface="Corbel"/>
              <a:cs typeface="Corbe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75187" y="2910839"/>
            <a:ext cx="6224905" cy="6826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421765" algn="l"/>
                <a:tab pos="3746500" algn="l"/>
              </a:tabLst>
            </a:pPr>
            <a:r>
              <a:rPr sz="4300" spc="-5" dirty="0">
                <a:latin typeface="Corbel"/>
                <a:cs typeface="Corbel"/>
              </a:rPr>
              <a:t>o</a:t>
            </a:r>
            <a:r>
              <a:rPr sz="4300" dirty="0">
                <a:latin typeface="Corbel"/>
                <a:cs typeface="Corbel"/>
              </a:rPr>
              <a:t>f	</a:t>
            </a:r>
            <a:r>
              <a:rPr sz="4300" spc="-10" dirty="0">
                <a:latin typeface="Corbel"/>
                <a:cs typeface="Corbel"/>
              </a:rPr>
              <a:t>adult</a:t>
            </a:r>
            <a:r>
              <a:rPr sz="4300" dirty="0">
                <a:latin typeface="Corbel"/>
                <a:cs typeface="Corbel"/>
              </a:rPr>
              <a:t>s	exp</a:t>
            </a:r>
            <a:r>
              <a:rPr sz="4300" spc="5" dirty="0">
                <a:latin typeface="Corbel"/>
                <a:cs typeface="Corbel"/>
              </a:rPr>
              <a:t>e</a:t>
            </a:r>
            <a:r>
              <a:rPr sz="4300" spc="-5" dirty="0">
                <a:latin typeface="Corbel"/>
                <a:cs typeface="Corbel"/>
              </a:rPr>
              <a:t>r</a:t>
            </a:r>
            <a:r>
              <a:rPr sz="4300" spc="-10" dirty="0">
                <a:latin typeface="Corbel"/>
                <a:cs typeface="Corbel"/>
              </a:rPr>
              <a:t>i</a:t>
            </a:r>
            <a:r>
              <a:rPr sz="4300" spc="5" dirty="0">
                <a:latin typeface="Corbel"/>
                <a:cs typeface="Corbel"/>
              </a:rPr>
              <a:t>e</a:t>
            </a:r>
            <a:r>
              <a:rPr sz="4300" spc="-5" dirty="0">
                <a:latin typeface="Corbel"/>
                <a:cs typeface="Corbel"/>
              </a:rPr>
              <a:t>nce</a:t>
            </a:r>
            <a:endParaRPr sz="430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8369" y="3578859"/>
            <a:ext cx="5176520" cy="6826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300" spc="-5" dirty="0">
                <a:latin typeface="Corbel"/>
                <a:cs typeface="Corbel"/>
              </a:rPr>
              <a:t>hemorrhoids </a:t>
            </a:r>
            <a:r>
              <a:rPr sz="4300" dirty="0">
                <a:latin typeface="Corbel"/>
                <a:cs typeface="Corbel"/>
              </a:rPr>
              <a:t>by age</a:t>
            </a:r>
            <a:r>
              <a:rPr sz="4300" spc="-60" dirty="0">
                <a:latin typeface="Corbel"/>
                <a:cs typeface="Corbel"/>
              </a:rPr>
              <a:t> </a:t>
            </a:r>
            <a:r>
              <a:rPr sz="4300" dirty="0">
                <a:latin typeface="Corbel"/>
                <a:cs typeface="Corbel"/>
              </a:rPr>
              <a:t>50</a:t>
            </a:r>
            <a:endParaRPr sz="4300">
              <a:latin typeface="Corbel"/>
              <a:cs typeface="Corbe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84692" y="4245609"/>
            <a:ext cx="1615440" cy="6826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300" dirty="0">
                <a:latin typeface="Corbel"/>
                <a:cs typeface="Corbel"/>
              </a:rPr>
              <a:t>am</a:t>
            </a:r>
            <a:r>
              <a:rPr sz="4300" spc="-10" dirty="0">
                <a:latin typeface="Corbel"/>
                <a:cs typeface="Corbel"/>
              </a:rPr>
              <a:t>o</a:t>
            </a:r>
            <a:r>
              <a:rPr sz="4300" dirty="0">
                <a:latin typeface="Corbel"/>
                <a:cs typeface="Corbel"/>
              </a:rPr>
              <a:t>ng</a:t>
            </a:r>
            <a:endParaRPr sz="4300">
              <a:latin typeface="Corbel"/>
              <a:cs typeface="Corbe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08645" y="4245609"/>
            <a:ext cx="2093595" cy="6826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300" spc="-5" dirty="0">
                <a:latin typeface="Corbel"/>
                <a:cs typeface="Corbel"/>
              </a:rPr>
              <a:t>pregnant</a:t>
            </a:r>
            <a:endParaRPr sz="4300">
              <a:latin typeface="Corbel"/>
              <a:cs typeface="Corbe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0390" y="4245609"/>
            <a:ext cx="3190875" cy="21545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659765" algn="ctr">
              <a:lnSpc>
                <a:spcPct val="100000"/>
              </a:lnSpc>
              <a:spcBef>
                <a:spcPts val="110"/>
              </a:spcBef>
            </a:pPr>
            <a:r>
              <a:rPr sz="5100" spc="135" baseline="7352" dirty="0">
                <a:solidFill>
                  <a:srgbClr val="EFAC00"/>
                </a:solidFill>
                <a:latin typeface="Symbol"/>
                <a:cs typeface="Symbol"/>
              </a:rPr>
              <a:t></a:t>
            </a:r>
            <a:r>
              <a:rPr sz="4300" spc="90" dirty="0">
                <a:latin typeface="Corbel"/>
                <a:cs typeface="Corbel"/>
              </a:rPr>
              <a:t>Common</a:t>
            </a:r>
            <a:endParaRPr sz="4300">
              <a:latin typeface="Corbel"/>
              <a:cs typeface="Corbel"/>
            </a:endParaRPr>
          </a:p>
          <a:p>
            <a:pPr marR="768350" algn="ctr">
              <a:lnSpc>
                <a:spcPct val="100000"/>
              </a:lnSpc>
              <a:spcBef>
                <a:spcPts val="100"/>
              </a:spcBef>
            </a:pPr>
            <a:r>
              <a:rPr sz="4300" spc="-5" dirty="0">
                <a:latin typeface="Corbel"/>
                <a:cs typeface="Corbel"/>
              </a:rPr>
              <a:t>women</a:t>
            </a:r>
            <a:endParaRPr sz="4300">
              <a:latin typeface="Corbel"/>
              <a:cs typeface="Corbel"/>
            </a:endParaRPr>
          </a:p>
          <a:p>
            <a:pPr marL="325755" algn="ctr">
              <a:lnSpc>
                <a:spcPct val="100000"/>
              </a:lnSpc>
              <a:spcBef>
                <a:spcPts val="1170"/>
              </a:spcBef>
            </a:pPr>
            <a:r>
              <a:rPr sz="5775" spc="-1672" baseline="4329" dirty="0">
                <a:solidFill>
                  <a:srgbClr val="5FB4CC"/>
                </a:solidFill>
                <a:latin typeface="Symbol"/>
                <a:cs typeface="Symbol"/>
              </a:rPr>
              <a:t></a:t>
            </a:r>
            <a:r>
              <a:rPr sz="5775" spc="-885" baseline="4329" dirty="0">
                <a:solidFill>
                  <a:srgbClr val="5FB4CC"/>
                </a:solidFill>
                <a:latin typeface="Times New Roman"/>
                <a:cs typeface="Times New Roman"/>
              </a:rPr>
              <a:t> </a:t>
            </a:r>
            <a:r>
              <a:rPr sz="4300" dirty="0">
                <a:latin typeface="Corbel"/>
                <a:cs typeface="Corbel"/>
              </a:rPr>
              <a:t>Temporary</a:t>
            </a:r>
            <a:endParaRPr sz="43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57479"/>
            <a:ext cx="8229600" cy="124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3220" y="1832609"/>
            <a:ext cx="8255000" cy="107696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7505" marR="30480" indent="-320040">
              <a:lnSpc>
                <a:spcPts val="3960"/>
              </a:lnSpc>
              <a:spcBef>
                <a:spcPts val="530"/>
              </a:spcBef>
              <a:tabLst>
                <a:tab pos="1578610" algn="l"/>
                <a:tab pos="3404235" algn="l"/>
                <a:tab pos="4626610" algn="l"/>
                <a:tab pos="6539865" algn="l"/>
                <a:tab pos="7450455" algn="l"/>
              </a:tabLst>
            </a:pPr>
            <a:r>
              <a:rPr sz="4275" spc="1125" baseline="6822" dirty="0">
                <a:solidFill>
                  <a:srgbClr val="EFAC00"/>
                </a:solidFill>
                <a:latin typeface="Symbol"/>
                <a:cs typeface="Symbol"/>
              </a:rPr>
              <a:t></a:t>
            </a:r>
            <a:r>
              <a:rPr sz="3600" dirty="0"/>
              <a:t>R</a:t>
            </a:r>
            <a:r>
              <a:rPr sz="3600" spc="-10" dirty="0"/>
              <a:t>igh</a:t>
            </a:r>
            <a:r>
              <a:rPr sz="3600" dirty="0"/>
              <a:t>t	</a:t>
            </a:r>
            <a:r>
              <a:rPr sz="3600" spc="-5" dirty="0"/>
              <a:t>ante</a:t>
            </a:r>
            <a:r>
              <a:rPr sz="3600" spc="-15" dirty="0"/>
              <a:t>r</a:t>
            </a:r>
            <a:r>
              <a:rPr sz="3600" dirty="0"/>
              <a:t>i</a:t>
            </a:r>
            <a:r>
              <a:rPr sz="3600" spc="5" dirty="0"/>
              <a:t>o</a:t>
            </a:r>
            <a:r>
              <a:rPr sz="3600" spc="-15" dirty="0"/>
              <a:t>r</a:t>
            </a:r>
            <a:r>
              <a:rPr sz="3600" dirty="0"/>
              <a:t>,	Ri</a:t>
            </a:r>
            <a:r>
              <a:rPr sz="3600" spc="-5" dirty="0"/>
              <a:t>gh</a:t>
            </a:r>
            <a:r>
              <a:rPr sz="3600" dirty="0"/>
              <a:t>t	</a:t>
            </a:r>
            <a:r>
              <a:rPr sz="3600" spc="-5" dirty="0"/>
              <a:t>po</a:t>
            </a:r>
            <a:r>
              <a:rPr sz="3600" spc="-10" dirty="0"/>
              <a:t>s</a:t>
            </a:r>
            <a:r>
              <a:rPr sz="3600" spc="-5" dirty="0"/>
              <a:t>ter</a:t>
            </a:r>
            <a:r>
              <a:rPr sz="3600" dirty="0"/>
              <a:t>i</a:t>
            </a:r>
            <a:r>
              <a:rPr sz="3600" spc="-5" dirty="0"/>
              <a:t>o</a:t>
            </a:r>
            <a:r>
              <a:rPr sz="3600" dirty="0"/>
              <a:t>r	</a:t>
            </a:r>
            <a:r>
              <a:rPr sz="3600" spc="-10" dirty="0"/>
              <a:t>an</a:t>
            </a:r>
            <a:r>
              <a:rPr sz="3600" dirty="0"/>
              <a:t>d	</a:t>
            </a:r>
            <a:r>
              <a:rPr sz="3600" spc="-10" dirty="0"/>
              <a:t>L</a:t>
            </a:r>
            <a:r>
              <a:rPr sz="3600" spc="-15" dirty="0"/>
              <a:t>e</a:t>
            </a:r>
            <a:r>
              <a:rPr sz="3600" spc="-10" dirty="0"/>
              <a:t>ft  </a:t>
            </a:r>
            <a:r>
              <a:rPr sz="3600" spc="-5" dirty="0"/>
              <a:t>lateral positions</a:t>
            </a:r>
            <a:endParaRPr sz="360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0520" y="3342640"/>
            <a:ext cx="8286750" cy="280162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70205" marR="43180" indent="-320040">
              <a:lnSpc>
                <a:spcPts val="4620"/>
              </a:lnSpc>
              <a:spcBef>
                <a:spcPts val="5"/>
              </a:spcBef>
              <a:tabLst>
                <a:tab pos="1665605" algn="l"/>
                <a:tab pos="3870960" algn="l"/>
                <a:tab pos="5162550" algn="l"/>
                <a:tab pos="5933440" algn="l"/>
                <a:tab pos="7555230" algn="l"/>
              </a:tabLst>
            </a:pPr>
            <a:r>
              <a:rPr sz="4275" spc="1125" baseline="6822" dirty="0">
                <a:solidFill>
                  <a:srgbClr val="EFAC00"/>
                </a:solidFill>
                <a:latin typeface="Symbol"/>
                <a:cs typeface="Symbol"/>
              </a:rPr>
              <a:t></a:t>
            </a:r>
            <a:r>
              <a:rPr sz="3600" spc="-5" dirty="0">
                <a:latin typeface="Corbel"/>
                <a:cs typeface="Corbel"/>
              </a:rPr>
              <a:t>Thos</a:t>
            </a:r>
            <a:r>
              <a:rPr sz="3600" dirty="0">
                <a:latin typeface="Corbel"/>
                <a:cs typeface="Corbel"/>
              </a:rPr>
              <a:t>e	</a:t>
            </a:r>
            <a:r>
              <a:rPr sz="3600" spc="-10" dirty="0">
                <a:latin typeface="Corbel"/>
                <a:cs typeface="Corbel"/>
              </a:rPr>
              <a:t>or</a:t>
            </a:r>
            <a:r>
              <a:rPr sz="3600" spc="10" dirty="0">
                <a:latin typeface="Corbel"/>
                <a:cs typeface="Corbel"/>
              </a:rPr>
              <a:t>i</a:t>
            </a:r>
            <a:r>
              <a:rPr sz="3600" spc="-10" dirty="0">
                <a:latin typeface="Corbel"/>
                <a:cs typeface="Corbel"/>
              </a:rPr>
              <a:t>g</a:t>
            </a:r>
            <a:r>
              <a:rPr sz="3600" dirty="0">
                <a:latin typeface="Corbel"/>
                <a:cs typeface="Corbel"/>
              </a:rPr>
              <a:t>i</a:t>
            </a:r>
            <a:r>
              <a:rPr sz="3600" spc="-5" dirty="0">
                <a:latin typeface="Corbel"/>
                <a:cs typeface="Corbel"/>
              </a:rPr>
              <a:t>nat</a:t>
            </a:r>
            <a:r>
              <a:rPr sz="3600" dirty="0">
                <a:latin typeface="Corbel"/>
                <a:cs typeface="Corbel"/>
              </a:rPr>
              <a:t>i</a:t>
            </a:r>
            <a:r>
              <a:rPr sz="3600" spc="-5" dirty="0">
                <a:latin typeface="Corbel"/>
                <a:cs typeface="Corbel"/>
              </a:rPr>
              <a:t>n</a:t>
            </a:r>
            <a:r>
              <a:rPr sz="3600" dirty="0">
                <a:latin typeface="Corbel"/>
                <a:cs typeface="Corbel"/>
              </a:rPr>
              <a:t>g	</a:t>
            </a:r>
            <a:r>
              <a:rPr sz="3600" spc="-5" dirty="0">
                <a:latin typeface="Corbel"/>
                <a:cs typeface="Corbel"/>
              </a:rPr>
              <a:t>abo</a:t>
            </a:r>
            <a:r>
              <a:rPr sz="3600" dirty="0">
                <a:latin typeface="Corbel"/>
                <a:cs typeface="Corbel"/>
              </a:rPr>
              <a:t>ve	</a:t>
            </a:r>
            <a:r>
              <a:rPr sz="3600" spc="-5" dirty="0">
                <a:latin typeface="Corbel"/>
                <a:cs typeface="Corbel"/>
              </a:rPr>
              <a:t>th</a:t>
            </a:r>
            <a:r>
              <a:rPr sz="3600" dirty="0">
                <a:latin typeface="Corbel"/>
                <a:cs typeface="Corbel"/>
              </a:rPr>
              <a:t>e	</a:t>
            </a:r>
            <a:r>
              <a:rPr sz="3600" spc="-5" dirty="0">
                <a:latin typeface="Corbel"/>
                <a:cs typeface="Corbel"/>
              </a:rPr>
              <a:t>den</a:t>
            </a:r>
            <a:r>
              <a:rPr sz="3600" spc="-15" dirty="0">
                <a:latin typeface="Corbel"/>
                <a:cs typeface="Corbel"/>
              </a:rPr>
              <a:t>t</a:t>
            </a:r>
            <a:r>
              <a:rPr sz="3600" dirty="0">
                <a:latin typeface="Corbel"/>
                <a:cs typeface="Corbel"/>
              </a:rPr>
              <a:t>a</a:t>
            </a:r>
            <a:r>
              <a:rPr sz="3600" spc="-5" dirty="0">
                <a:latin typeface="Corbel"/>
                <a:cs typeface="Corbel"/>
              </a:rPr>
              <a:t>t</a:t>
            </a:r>
            <a:r>
              <a:rPr sz="3600" dirty="0">
                <a:latin typeface="Corbel"/>
                <a:cs typeface="Corbel"/>
              </a:rPr>
              <a:t>e	li</a:t>
            </a:r>
            <a:r>
              <a:rPr sz="3600" spc="-10" dirty="0">
                <a:latin typeface="Corbel"/>
                <a:cs typeface="Corbel"/>
              </a:rPr>
              <a:t>n</a:t>
            </a:r>
            <a:r>
              <a:rPr sz="3600" dirty="0">
                <a:latin typeface="Corbel"/>
                <a:cs typeface="Corbel"/>
              </a:rPr>
              <a:t>e  </a:t>
            </a:r>
            <a:r>
              <a:rPr sz="3600" spc="-5" dirty="0">
                <a:latin typeface="Corbel"/>
                <a:cs typeface="Corbel"/>
              </a:rPr>
              <a:t>which are termed</a:t>
            </a:r>
            <a:r>
              <a:rPr sz="3600" spc="25" dirty="0">
                <a:latin typeface="Corbel"/>
                <a:cs typeface="Corbel"/>
              </a:rPr>
              <a:t> </a:t>
            </a:r>
            <a:r>
              <a:rPr sz="4400" b="1" spc="-5" dirty="0">
                <a:solidFill>
                  <a:srgbClr val="FF0000"/>
                </a:solidFill>
                <a:latin typeface="Corbel"/>
                <a:cs typeface="Corbel"/>
              </a:rPr>
              <a:t>internal</a:t>
            </a:r>
            <a:endParaRPr sz="4400">
              <a:latin typeface="Corbel"/>
              <a:cs typeface="Corbel"/>
            </a:endParaRPr>
          </a:p>
          <a:p>
            <a:pPr marL="370205" marR="43180" indent="-320040">
              <a:lnSpc>
                <a:spcPts val="4620"/>
              </a:lnSpc>
              <a:spcBef>
                <a:spcPts val="3519"/>
              </a:spcBef>
              <a:tabLst>
                <a:tab pos="1665605" algn="l"/>
                <a:tab pos="3870960" algn="l"/>
                <a:tab pos="5161915" algn="l"/>
                <a:tab pos="5932805" algn="l"/>
                <a:tab pos="7555230" algn="l"/>
              </a:tabLst>
            </a:pPr>
            <a:r>
              <a:rPr sz="4275" spc="1125" baseline="6822" dirty="0">
                <a:solidFill>
                  <a:srgbClr val="EFAC00"/>
                </a:solidFill>
                <a:latin typeface="Symbol"/>
                <a:cs typeface="Symbol"/>
              </a:rPr>
              <a:t></a:t>
            </a:r>
            <a:r>
              <a:rPr sz="3600" spc="-5" dirty="0">
                <a:latin typeface="Corbel"/>
                <a:cs typeface="Corbel"/>
              </a:rPr>
              <a:t>Thos</a:t>
            </a:r>
            <a:r>
              <a:rPr sz="3600" dirty="0">
                <a:latin typeface="Corbel"/>
                <a:cs typeface="Corbel"/>
              </a:rPr>
              <a:t>e	</a:t>
            </a:r>
            <a:r>
              <a:rPr sz="3600" spc="-5" dirty="0">
                <a:latin typeface="Corbel"/>
                <a:cs typeface="Corbel"/>
              </a:rPr>
              <a:t>or</a:t>
            </a:r>
            <a:r>
              <a:rPr sz="3600" dirty="0">
                <a:latin typeface="Corbel"/>
                <a:cs typeface="Corbel"/>
              </a:rPr>
              <a:t>i</a:t>
            </a:r>
            <a:r>
              <a:rPr sz="3600" spc="-5" dirty="0">
                <a:latin typeface="Corbel"/>
                <a:cs typeface="Corbel"/>
              </a:rPr>
              <a:t>g</a:t>
            </a:r>
            <a:r>
              <a:rPr sz="3600" dirty="0">
                <a:latin typeface="Corbel"/>
                <a:cs typeface="Corbel"/>
              </a:rPr>
              <a:t>i</a:t>
            </a:r>
            <a:r>
              <a:rPr sz="3600" spc="-10" dirty="0">
                <a:latin typeface="Corbel"/>
                <a:cs typeface="Corbel"/>
              </a:rPr>
              <a:t>n</a:t>
            </a:r>
            <a:r>
              <a:rPr sz="3600" dirty="0">
                <a:latin typeface="Corbel"/>
                <a:cs typeface="Corbel"/>
              </a:rPr>
              <a:t>a</a:t>
            </a:r>
            <a:r>
              <a:rPr sz="3600" spc="-5" dirty="0">
                <a:latin typeface="Corbel"/>
                <a:cs typeface="Corbel"/>
              </a:rPr>
              <a:t>t</a:t>
            </a:r>
            <a:r>
              <a:rPr sz="3600" dirty="0">
                <a:latin typeface="Corbel"/>
                <a:cs typeface="Corbel"/>
              </a:rPr>
              <a:t>i</a:t>
            </a:r>
            <a:r>
              <a:rPr sz="3600" spc="-10" dirty="0">
                <a:latin typeface="Corbel"/>
                <a:cs typeface="Corbel"/>
              </a:rPr>
              <a:t>n</a:t>
            </a:r>
            <a:r>
              <a:rPr sz="3600" dirty="0">
                <a:latin typeface="Corbel"/>
                <a:cs typeface="Corbel"/>
              </a:rPr>
              <a:t>g	</a:t>
            </a:r>
            <a:r>
              <a:rPr sz="3600" spc="-5" dirty="0">
                <a:latin typeface="Corbel"/>
                <a:cs typeface="Corbel"/>
              </a:rPr>
              <a:t>be</a:t>
            </a:r>
            <a:r>
              <a:rPr sz="3600" dirty="0">
                <a:latin typeface="Corbel"/>
                <a:cs typeface="Corbel"/>
              </a:rPr>
              <a:t>l</a:t>
            </a:r>
            <a:r>
              <a:rPr sz="3600" spc="-5" dirty="0">
                <a:latin typeface="Corbel"/>
                <a:cs typeface="Corbel"/>
              </a:rPr>
              <a:t>o</a:t>
            </a:r>
            <a:r>
              <a:rPr sz="3600" dirty="0">
                <a:latin typeface="Corbel"/>
                <a:cs typeface="Corbel"/>
              </a:rPr>
              <a:t>w	</a:t>
            </a:r>
            <a:r>
              <a:rPr sz="3600" spc="-15" dirty="0">
                <a:latin typeface="Corbel"/>
                <a:cs typeface="Corbel"/>
              </a:rPr>
              <a:t>t</a:t>
            </a:r>
            <a:r>
              <a:rPr sz="3600" spc="-5" dirty="0">
                <a:latin typeface="Corbel"/>
                <a:cs typeface="Corbel"/>
              </a:rPr>
              <a:t>h</a:t>
            </a:r>
            <a:r>
              <a:rPr sz="3600" dirty="0">
                <a:latin typeface="Corbel"/>
                <a:cs typeface="Corbel"/>
              </a:rPr>
              <a:t>e	</a:t>
            </a:r>
            <a:r>
              <a:rPr sz="3600" spc="-5" dirty="0">
                <a:latin typeface="Corbel"/>
                <a:cs typeface="Corbel"/>
              </a:rPr>
              <a:t>de</a:t>
            </a:r>
            <a:r>
              <a:rPr sz="3600" spc="-10" dirty="0">
                <a:latin typeface="Corbel"/>
                <a:cs typeface="Corbel"/>
              </a:rPr>
              <a:t>n</a:t>
            </a:r>
            <a:r>
              <a:rPr sz="3600" spc="-5" dirty="0">
                <a:latin typeface="Corbel"/>
                <a:cs typeface="Corbel"/>
              </a:rPr>
              <a:t>t</a:t>
            </a:r>
            <a:r>
              <a:rPr sz="3600" spc="5" dirty="0">
                <a:latin typeface="Corbel"/>
                <a:cs typeface="Corbel"/>
              </a:rPr>
              <a:t>a</a:t>
            </a:r>
            <a:r>
              <a:rPr sz="3600" spc="-15" dirty="0">
                <a:latin typeface="Corbel"/>
                <a:cs typeface="Corbel"/>
              </a:rPr>
              <a:t>t</a:t>
            </a:r>
            <a:r>
              <a:rPr sz="3600" dirty="0">
                <a:latin typeface="Corbel"/>
                <a:cs typeface="Corbel"/>
              </a:rPr>
              <a:t>e	li</a:t>
            </a:r>
            <a:r>
              <a:rPr sz="3600" spc="-10" dirty="0">
                <a:latin typeface="Corbel"/>
                <a:cs typeface="Corbel"/>
              </a:rPr>
              <a:t>n</a:t>
            </a:r>
            <a:r>
              <a:rPr sz="3600" dirty="0">
                <a:latin typeface="Corbel"/>
                <a:cs typeface="Corbel"/>
              </a:rPr>
              <a:t>e  </a:t>
            </a:r>
            <a:r>
              <a:rPr sz="3600" spc="-5" dirty="0">
                <a:latin typeface="Corbel"/>
                <a:cs typeface="Corbel"/>
              </a:rPr>
              <a:t>which are termed</a:t>
            </a:r>
            <a:r>
              <a:rPr sz="3600" spc="25" dirty="0">
                <a:latin typeface="Corbel"/>
                <a:cs typeface="Corbel"/>
              </a:rPr>
              <a:t> </a:t>
            </a:r>
            <a:r>
              <a:rPr sz="4400" b="1" spc="-5" dirty="0">
                <a:solidFill>
                  <a:srgbClr val="FF0000"/>
                </a:solidFill>
                <a:latin typeface="Corbel"/>
                <a:cs typeface="Corbel"/>
              </a:rPr>
              <a:t>external</a:t>
            </a:r>
            <a:endParaRPr sz="44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9144000" y="0"/>
                </a:moveTo>
                <a:lnTo>
                  <a:pt x="0" y="0"/>
                </a:lnTo>
                <a:lnTo>
                  <a:pt x="0" y="1433829"/>
                </a:lnTo>
                <a:lnTo>
                  <a:pt x="9144000" y="143382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66800" y="11429"/>
            <a:ext cx="7162800" cy="68465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0" y="762000"/>
            <a:ext cx="8992870" cy="541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9144000" y="0"/>
                </a:moveTo>
                <a:lnTo>
                  <a:pt x="0" y="0"/>
                </a:lnTo>
                <a:lnTo>
                  <a:pt x="0" y="1433829"/>
                </a:lnTo>
                <a:lnTo>
                  <a:pt x="9144000" y="143382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157479"/>
            <a:ext cx="8229600" cy="124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04190" y="1581150"/>
            <a:ext cx="8161020" cy="363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>
              <a:lnSpc>
                <a:spcPts val="3454"/>
              </a:lnSpc>
              <a:spcBef>
                <a:spcPts val="100"/>
              </a:spcBef>
            </a:pPr>
            <a:r>
              <a:rPr sz="3200" b="1" spc="-5" dirty="0">
                <a:latin typeface="Corbel"/>
                <a:cs typeface="Corbel"/>
              </a:rPr>
              <a:t>Internal Hemorrhoids Disease</a:t>
            </a:r>
            <a:endParaRPr sz="3200">
              <a:latin typeface="Corbel"/>
              <a:cs typeface="Corbel"/>
            </a:endParaRPr>
          </a:p>
          <a:p>
            <a:pPr marL="445770" indent="-318770">
              <a:lnSpc>
                <a:spcPts val="3070"/>
              </a:lnSpc>
              <a:buClr>
                <a:srgbClr val="EFAC00"/>
              </a:buClr>
              <a:buSzPct val="79687"/>
              <a:buFont typeface="Symbol"/>
              <a:buChar char=""/>
              <a:tabLst>
                <a:tab pos="445770" algn="l"/>
              </a:tabLst>
            </a:pPr>
            <a:r>
              <a:rPr sz="3200" spc="-5" dirty="0">
                <a:latin typeface="Corbel"/>
                <a:cs typeface="Corbel"/>
              </a:rPr>
              <a:t>Manifested </a:t>
            </a:r>
            <a:r>
              <a:rPr sz="3200" dirty="0">
                <a:latin typeface="Corbel"/>
                <a:cs typeface="Corbel"/>
              </a:rPr>
              <a:t>by two </a:t>
            </a:r>
            <a:r>
              <a:rPr sz="3200" spc="-5" dirty="0">
                <a:latin typeface="Corbel"/>
                <a:cs typeface="Corbel"/>
              </a:rPr>
              <a:t>main</a:t>
            </a:r>
            <a:r>
              <a:rPr sz="3200" spc="-40" dirty="0">
                <a:latin typeface="Corbel"/>
                <a:cs typeface="Corbel"/>
              </a:rPr>
              <a:t> </a:t>
            </a:r>
            <a:r>
              <a:rPr sz="3200" spc="-5" dirty="0">
                <a:latin typeface="Corbel"/>
                <a:cs typeface="Corbel"/>
              </a:rPr>
              <a:t>symptoms</a:t>
            </a:r>
            <a:endParaRPr sz="3200">
              <a:latin typeface="Corbel"/>
              <a:cs typeface="Corbel"/>
            </a:endParaRPr>
          </a:p>
          <a:p>
            <a:pPr marL="584835" lvl="1" indent="-217170">
              <a:lnSpc>
                <a:spcPts val="3070"/>
              </a:lnSpc>
              <a:buChar char="-"/>
              <a:tabLst>
                <a:tab pos="585470" algn="l"/>
              </a:tabLst>
            </a:pPr>
            <a:r>
              <a:rPr sz="3200" spc="-5" dirty="0">
                <a:latin typeface="Corbel"/>
                <a:cs typeface="Corbel"/>
              </a:rPr>
              <a:t>Painless</a:t>
            </a:r>
            <a:r>
              <a:rPr sz="3200" spc="-10" dirty="0">
                <a:latin typeface="Corbel"/>
                <a:cs typeface="Corbel"/>
              </a:rPr>
              <a:t> </a:t>
            </a:r>
            <a:r>
              <a:rPr sz="3200" spc="-5" dirty="0">
                <a:latin typeface="Corbel"/>
                <a:cs typeface="Corbel"/>
              </a:rPr>
              <a:t>Bleeding</a:t>
            </a:r>
            <a:endParaRPr sz="3200">
              <a:latin typeface="Corbel"/>
              <a:cs typeface="Corbel"/>
            </a:endParaRPr>
          </a:p>
          <a:p>
            <a:pPr marL="584835" lvl="1" indent="-217170">
              <a:lnSpc>
                <a:spcPts val="3070"/>
              </a:lnSpc>
              <a:buChar char="-"/>
              <a:tabLst>
                <a:tab pos="585470" algn="l"/>
              </a:tabLst>
            </a:pPr>
            <a:r>
              <a:rPr sz="3200" spc="-5" dirty="0">
                <a:latin typeface="Corbel"/>
                <a:cs typeface="Corbel"/>
              </a:rPr>
              <a:t>Protrusion</a:t>
            </a:r>
            <a:endParaRPr sz="3200">
              <a:latin typeface="Corbel"/>
              <a:cs typeface="Corbel"/>
            </a:endParaRPr>
          </a:p>
          <a:p>
            <a:pPr marL="445134" marR="68580" indent="105410">
              <a:lnSpc>
                <a:spcPct val="79900"/>
              </a:lnSpc>
              <a:spcBef>
                <a:spcPts val="385"/>
              </a:spcBef>
              <a:tabLst>
                <a:tab pos="1548130" algn="l"/>
                <a:tab pos="1936750" algn="l"/>
                <a:tab pos="2727960" algn="l"/>
                <a:tab pos="3237230" algn="l"/>
                <a:tab pos="4105275" algn="l"/>
                <a:tab pos="5692775" algn="l"/>
                <a:tab pos="6811009" algn="l"/>
              </a:tabLst>
            </a:pPr>
            <a:r>
              <a:rPr sz="3200" dirty="0">
                <a:latin typeface="Corbel"/>
                <a:cs typeface="Corbel"/>
              </a:rPr>
              <a:t>(</a:t>
            </a:r>
            <a:r>
              <a:rPr sz="3200" i="1" spc="-5" dirty="0">
                <a:solidFill>
                  <a:srgbClr val="FF0000"/>
                </a:solidFill>
                <a:latin typeface="Corbel"/>
                <a:cs typeface="Corbel"/>
              </a:rPr>
              <a:t>P</a:t>
            </a:r>
            <a:r>
              <a:rPr sz="3200" i="1" spc="5" dirty="0">
                <a:solidFill>
                  <a:srgbClr val="FF0000"/>
                </a:solidFill>
                <a:latin typeface="Corbel"/>
                <a:cs typeface="Corbel"/>
              </a:rPr>
              <a:t>a</a:t>
            </a:r>
            <a:r>
              <a:rPr sz="3200" i="1" spc="-5" dirty="0">
                <a:solidFill>
                  <a:srgbClr val="FF0000"/>
                </a:solidFill>
                <a:latin typeface="Corbel"/>
                <a:cs typeface="Corbel"/>
              </a:rPr>
              <a:t>i</a:t>
            </a:r>
            <a:r>
              <a:rPr sz="3200" i="1" dirty="0">
                <a:solidFill>
                  <a:srgbClr val="FF0000"/>
                </a:solidFill>
                <a:latin typeface="Corbel"/>
                <a:cs typeface="Corbel"/>
              </a:rPr>
              <a:t>n	</a:t>
            </a:r>
            <a:r>
              <a:rPr sz="3200" i="1" spc="-5" dirty="0">
                <a:solidFill>
                  <a:srgbClr val="FF0000"/>
                </a:solidFill>
                <a:latin typeface="Corbel"/>
                <a:cs typeface="Corbel"/>
              </a:rPr>
              <a:t>i</a:t>
            </a:r>
            <a:r>
              <a:rPr sz="3200" i="1" dirty="0">
                <a:solidFill>
                  <a:srgbClr val="FF0000"/>
                </a:solidFill>
                <a:latin typeface="Corbel"/>
                <a:cs typeface="Corbel"/>
              </a:rPr>
              <a:t>s	r</a:t>
            </a:r>
            <a:r>
              <a:rPr sz="3200" i="1" spc="-5" dirty="0">
                <a:solidFill>
                  <a:srgbClr val="FF0000"/>
                </a:solidFill>
                <a:latin typeface="Corbel"/>
                <a:cs typeface="Corbel"/>
              </a:rPr>
              <a:t>a</a:t>
            </a:r>
            <a:r>
              <a:rPr sz="3200" i="1" dirty="0">
                <a:solidFill>
                  <a:srgbClr val="FF0000"/>
                </a:solidFill>
                <a:latin typeface="Corbel"/>
                <a:cs typeface="Corbel"/>
              </a:rPr>
              <a:t>re	</a:t>
            </a:r>
            <a:r>
              <a:rPr sz="3200" i="1" spc="-5" dirty="0">
                <a:solidFill>
                  <a:srgbClr val="FF0000"/>
                </a:solidFill>
                <a:latin typeface="Corbel"/>
                <a:cs typeface="Corbel"/>
              </a:rPr>
              <a:t>a</a:t>
            </a:r>
            <a:r>
              <a:rPr sz="3200" i="1" dirty="0">
                <a:solidFill>
                  <a:srgbClr val="FF0000"/>
                </a:solidFill>
                <a:latin typeface="Corbel"/>
                <a:cs typeface="Corbel"/>
              </a:rPr>
              <a:t>s	</a:t>
            </a:r>
            <a:r>
              <a:rPr sz="3200" i="1" spc="-5" dirty="0">
                <a:solidFill>
                  <a:srgbClr val="FF0000"/>
                </a:solidFill>
                <a:latin typeface="Corbel"/>
                <a:cs typeface="Corbel"/>
              </a:rPr>
              <a:t>t</a:t>
            </a:r>
            <a:r>
              <a:rPr sz="3200" i="1" spc="5" dirty="0">
                <a:solidFill>
                  <a:srgbClr val="FF0000"/>
                </a:solidFill>
                <a:latin typeface="Corbel"/>
                <a:cs typeface="Corbel"/>
              </a:rPr>
              <a:t>h</a:t>
            </a:r>
            <a:r>
              <a:rPr sz="3200" i="1" spc="-5" dirty="0">
                <a:solidFill>
                  <a:srgbClr val="FF0000"/>
                </a:solidFill>
                <a:latin typeface="Corbel"/>
                <a:cs typeface="Corbel"/>
              </a:rPr>
              <a:t>e</a:t>
            </a:r>
            <a:r>
              <a:rPr sz="3200" i="1" dirty="0">
                <a:solidFill>
                  <a:srgbClr val="FF0000"/>
                </a:solidFill>
                <a:latin typeface="Corbel"/>
                <a:cs typeface="Corbel"/>
              </a:rPr>
              <a:t>y	</a:t>
            </a:r>
            <a:r>
              <a:rPr sz="3200" i="1" spc="-5" dirty="0">
                <a:solidFill>
                  <a:srgbClr val="FF0000"/>
                </a:solidFill>
                <a:latin typeface="Corbel"/>
                <a:cs typeface="Corbel"/>
              </a:rPr>
              <a:t>o</a:t>
            </a:r>
            <a:r>
              <a:rPr sz="3200" i="1" spc="10" dirty="0">
                <a:solidFill>
                  <a:srgbClr val="FF0000"/>
                </a:solidFill>
                <a:latin typeface="Corbel"/>
                <a:cs typeface="Corbel"/>
              </a:rPr>
              <a:t>r</a:t>
            </a:r>
            <a:r>
              <a:rPr sz="3200" i="1" spc="-5" dirty="0">
                <a:solidFill>
                  <a:srgbClr val="FF0000"/>
                </a:solidFill>
                <a:latin typeface="Corbel"/>
                <a:cs typeface="Corbel"/>
              </a:rPr>
              <a:t>i</a:t>
            </a:r>
            <a:r>
              <a:rPr sz="3200" i="1" spc="-10" dirty="0">
                <a:solidFill>
                  <a:srgbClr val="FF0000"/>
                </a:solidFill>
                <a:latin typeface="Corbel"/>
                <a:cs typeface="Corbel"/>
              </a:rPr>
              <a:t>g</a:t>
            </a:r>
            <a:r>
              <a:rPr sz="3200" i="1" spc="5" dirty="0">
                <a:solidFill>
                  <a:srgbClr val="FF0000"/>
                </a:solidFill>
                <a:latin typeface="Corbel"/>
                <a:cs typeface="Corbel"/>
              </a:rPr>
              <a:t>i</a:t>
            </a:r>
            <a:r>
              <a:rPr sz="3200" i="1" dirty="0">
                <a:solidFill>
                  <a:srgbClr val="FF0000"/>
                </a:solidFill>
                <a:latin typeface="Corbel"/>
                <a:cs typeface="Corbel"/>
              </a:rPr>
              <a:t>n</a:t>
            </a:r>
            <a:r>
              <a:rPr sz="3200" i="1" spc="-15" dirty="0">
                <a:solidFill>
                  <a:srgbClr val="FF0000"/>
                </a:solidFill>
                <a:latin typeface="Corbel"/>
                <a:cs typeface="Corbel"/>
              </a:rPr>
              <a:t>a</a:t>
            </a:r>
            <a:r>
              <a:rPr sz="3200" i="1" spc="5" dirty="0">
                <a:solidFill>
                  <a:srgbClr val="FF0000"/>
                </a:solidFill>
                <a:latin typeface="Corbel"/>
                <a:cs typeface="Corbel"/>
              </a:rPr>
              <a:t>t</a:t>
            </a:r>
            <a:r>
              <a:rPr sz="3200" i="1" dirty="0">
                <a:solidFill>
                  <a:srgbClr val="FF0000"/>
                </a:solidFill>
                <a:latin typeface="Corbel"/>
                <a:cs typeface="Corbel"/>
              </a:rPr>
              <a:t>e	</a:t>
            </a:r>
            <a:r>
              <a:rPr sz="3200" i="1" spc="-15" dirty="0">
                <a:solidFill>
                  <a:srgbClr val="FF0000"/>
                </a:solidFill>
                <a:latin typeface="Corbel"/>
                <a:cs typeface="Corbel"/>
              </a:rPr>
              <a:t>a</a:t>
            </a:r>
            <a:r>
              <a:rPr sz="3200" i="1" spc="-5" dirty="0">
                <a:solidFill>
                  <a:srgbClr val="FF0000"/>
                </a:solidFill>
                <a:latin typeface="Corbel"/>
                <a:cs typeface="Corbel"/>
              </a:rPr>
              <a:t>b</a:t>
            </a:r>
            <a:r>
              <a:rPr sz="3200" i="1" dirty="0">
                <a:solidFill>
                  <a:srgbClr val="FF0000"/>
                </a:solidFill>
                <a:latin typeface="Corbel"/>
                <a:cs typeface="Corbel"/>
              </a:rPr>
              <a:t>ove	</a:t>
            </a:r>
            <a:r>
              <a:rPr sz="3200" i="1" spc="5" dirty="0">
                <a:solidFill>
                  <a:srgbClr val="FF0000"/>
                </a:solidFill>
                <a:latin typeface="Corbel"/>
                <a:cs typeface="Corbel"/>
              </a:rPr>
              <a:t>d</a:t>
            </a:r>
            <a:r>
              <a:rPr sz="3200" i="1" spc="-5" dirty="0">
                <a:solidFill>
                  <a:srgbClr val="FF0000"/>
                </a:solidFill>
                <a:latin typeface="Corbel"/>
                <a:cs typeface="Corbel"/>
              </a:rPr>
              <a:t>e</a:t>
            </a:r>
            <a:r>
              <a:rPr sz="3200" i="1" dirty="0">
                <a:solidFill>
                  <a:srgbClr val="FF0000"/>
                </a:solidFill>
                <a:latin typeface="Corbel"/>
                <a:cs typeface="Corbel"/>
              </a:rPr>
              <a:t>n</a:t>
            </a:r>
            <a:r>
              <a:rPr sz="3200" i="1" spc="-5" dirty="0">
                <a:solidFill>
                  <a:srgbClr val="FF0000"/>
                </a:solidFill>
                <a:latin typeface="Corbel"/>
                <a:cs typeface="Corbel"/>
              </a:rPr>
              <a:t>tate  </a:t>
            </a:r>
            <a:r>
              <a:rPr sz="3200" i="1" dirty="0">
                <a:solidFill>
                  <a:srgbClr val="FF0000"/>
                </a:solidFill>
                <a:latin typeface="Corbel"/>
                <a:cs typeface="Corbel"/>
              </a:rPr>
              <a:t>line</a:t>
            </a:r>
            <a:r>
              <a:rPr sz="3200" dirty="0">
                <a:latin typeface="Corbel"/>
                <a:cs typeface="Corbel"/>
              </a:rPr>
              <a:t>)</a:t>
            </a:r>
            <a:endParaRPr sz="3200">
              <a:latin typeface="Corbel"/>
              <a:cs typeface="Corbel"/>
            </a:endParaRPr>
          </a:p>
          <a:p>
            <a:pPr marL="445134" marR="60325" indent="-318770" algn="just">
              <a:lnSpc>
                <a:spcPct val="79900"/>
              </a:lnSpc>
              <a:buClr>
                <a:srgbClr val="EFAC00"/>
              </a:buClr>
              <a:buSzPct val="79687"/>
              <a:buFont typeface="Symbol"/>
              <a:buChar char=""/>
              <a:tabLst>
                <a:tab pos="445770" algn="l"/>
              </a:tabLst>
            </a:pPr>
            <a:r>
              <a:rPr sz="3200" spc="-5" dirty="0">
                <a:latin typeface="Corbel"/>
                <a:cs typeface="Corbel"/>
              </a:rPr>
              <a:t>Most popular etiologic theory </a:t>
            </a:r>
            <a:r>
              <a:rPr sz="3200" dirty="0">
                <a:latin typeface="Corbel"/>
                <a:cs typeface="Corbel"/>
              </a:rPr>
              <a:t>states </a:t>
            </a:r>
            <a:r>
              <a:rPr sz="3200" spc="-5" dirty="0">
                <a:latin typeface="Corbel"/>
                <a:cs typeface="Corbel"/>
              </a:rPr>
              <a:t>that  Hemorrhoids result from </a:t>
            </a:r>
            <a:r>
              <a:rPr sz="3200" b="1" spc="-5" dirty="0">
                <a:latin typeface="Corbel"/>
                <a:cs typeface="Corbel"/>
              </a:rPr>
              <a:t>chronic straining </a:t>
            </a:r>
            <a:r>
              <a:rPr sz="3200" spc="5" dirty="0">
                <a:latin typeface="Corbel"/>
                <a:cs typeface="Corbel"/>
              </a:rPr>
              <a:t>at  </a:t>
            </a:r>
            <a:r>
              <a:rPr sz="3200" spc="-5" dirty="0">
                <a:latin typeface="Corbel"/>
                <a:cs typeface="Corbel"/>
              </a:rPr>
              <a:t>defecation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0390" y="5090159"/>
            <a:ext cx="53524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2419985" algn="l"/>
                <a:tab pos="4194810" algn="l"/>
              </a:tabLst>
            </a:pPr>
            <a:r>
              <a:rPr sz="3825" spc="667" baseline="10893" dirty="0">
                <a:solidFill>
                  <a:srgbClr val="EFAC00"/>
                </a:solidFill>
                <a:latin typeface="Symbol"/>
                <a:cs typeface="Symbol"/>
              </a:rPr>
              <a:t></a:t>
            </a:r>
            <a:r>
              <a:rPr sz="3825" spc="-240" baseline="10893" dirty="0">
                <a:solidFill>
                  <a:srgbClr val="EFAC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orbel"/>
                <a:cs typeface="Corbel"/>
              </a:rPr>
              <a:t>Continued	straining	causes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7260" y="5480050"/>
            <a:ext cx="50469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83615" algn="l"/>
                <a:tab pos="2951480" algn="l"/>
                <a:tab pos="3652520" algn="l"/>
                <a:tab pos="4670425" algn="l"/>
              </a:tabLst>
            </a:pPr>
            <a:r>
              <a:rPr sz="3200" dirty="0">
                <a:latin typeface="Corbel"/>
                <a:cs typeface="Corbel"/>
              </a:rPr>
              <a:t>a</a:t>
            </a:r>
            <a:r>
              <a:rPr sz="3200" spc="-5" dirty="0">
                <a:latin typeface="Corbel"/>
                <a:cs typeface="Corbel"/>
              </a:rPr>
              <a:t>n</a:t>
            </a:r>
            <a:r>
              <a:rPr sz="3200" dirty="0">
                <a:latin typeface="Corbel"/>
                <a:cs typeface="Corbel"/>
              </a:rPr>
              <a:t>d	</a:t>
            </a:r>
            <a:r>
              <a:rPr sz="3200" b="1" spc="-5" dirty="0">
                <a:latin typeface="Corbel"/>
                <a:cs typeface="Corbel"/>
              </a:rPr>
              <a:t>blee</a:t>
            </a:r>
            <a:r>
              <a:rPr sz="3200" b="1" dirty="0">
                <a:latin typeface="Corbel"/>
                <a:cs typeface="Corbel"/>
              </a:rPr>
              <a:t>di</a:t>
            </a:r>
            <a:r>
              <a:rPr sz="3200" b="1" spc="-10" dirty="0">
                <a:latin typeface="Corbel"/>
                <a:cs typeface="Corbel"/>
              </a:rPr>
              <a:t>n</a:t>
            </a:r>
            <a:r>
              <a:rPr sz="3200" b="1" spc="10" dirty="0">
                <a:latin typeface="Corbel"/>
                <a:cs typeface="Corbel"/>
              </a:rPr>
              <a:t>g</a:t>
            </a:r>
            <a:r>
              <a:rPr sz="3200" dirty="0">
                <a:latin typeface="Corbel"/>
                <a:cs typeface="Corbel"/>
              </a:rPr>
              <a:t>,	as	we</a:t>
            </a:r>
            <a:r>
              <a:rPr sz="3200" spc="-10" dirty="0">
                <a:latin typeface="Corbel"/>
                <a:cs typeface="Corbel"/>
              </a:rPr>
              <a:t>l</a:t>
            </a:r>
            <a:r>
              <a:rPr sz="3200" dirty="0">
                <a:latin typeface="Corbel"/>
                <a:cs typeface="Corbel"/>
              </a:rPr>
              <a:t>l	as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89979" y="5090159"/>
            <a:ext cx="2416810" cy="9029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454"/>
              </a:lnSpc>
              <a:spcBef>
                <a:spcPts val="100"/>
              </a:spcBef>
            </a:pPr>
            <a:r>
              <a:rPr sz="3200" b="1" spc="-5" dirty="0">
                <a:latin typeface="Corbel"/>
                <a:cs typeface="Corbel"/>
              </a:rPr>
              <a:t>engorgement</a:t>
            </a:r>
            <a:endParaRPr sz="3200">
              <a:latin typeface="Corbel"/>
              <a:cs typeface="Corbel"/>
            </a:endParaRPr>
          </a:p>
          <a:p>
            <a:pPr marL="118745">
              <a:lnSpc>
                <a:spcPts val="3454"/>
              </a:lnSpc>
            </a:pPr>
            <a:r>
              <a:rPr sz="3200" spc="-5" dirty="0">
                <a:latin typeface="Corbel"/>
                <a:cs typeface="Corbel"/>
              </a:rPr>
              <a:t>hemorrhoidal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7260" y="5869940"/>
            <a:ext cx="153098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latin typeface="Corbel"/>
                <a:cs typeface="Corbel"/>
              </a:rPr>
              <a:t>pr</a:t>
            </a:r>
            <a:r>
              <a:rPr sz="3200" b="1" dirty="0">
                <a:latin typeface="Corbel"/>
                <a:cs typeface="Corbel"/>
              </a:rPr>
              <a:t>o</a:t>
            </a:r>
            <a:r>
              <a:rPr sz="3200" b="1" spc="-10" dirty="0">
                <a:latin typeface="Corbel"/>
                <a:cs typeface="Corbel"/>
              </a:rPr>
              <a:t>la</a:t>
            </a:r>
            <a:r>
              <a:rPr sz="3200" b="1" spc="5" dirty="0">
                <a:latin typeface="Corbel"/>
                <a:cs typeface="Corbel"/>
              </a:rPr>
              <a:t>p</a:t>
            </a:r>
            <a:r>
              <a:rPr sz="3200" b="1" dirty="0">
                <a:latin typeface="Corbel"/>
                <a:cs typeface="Corbel"/>
              </a:rPr>
              <a:t>se</a:t>
            </a:r>
            <a:endParaRPr sz="3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57479"/>
            <a:ext cx="8229600" cy="124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6310" y="1828800"/>
            <a:ext cx="16446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Grades: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56310" y="2440939"/>
            <a:ext cx="7154545" cy="249428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367665" indent="-355600">
              <a:lnSpc>
                <a:spcPct val="100000"/>
              </a:lnSpc>
              <a:spcBef>
                <a:spcPts val="640"/>
              </a:spcBef>
              <a:buAutoNum type="romanUcPeriod"/>
              <a:tabLst>
                <a:tab pos="368300" algn="l"/>
              </a:tabLst>
            </a:pPr>
            <a:r>
              <a:rPr sz="3600" spc="-5" dirty="0">
                <a:latin typeface="Corbel"/>
                <a:cs typeface="Corbel"/>
              </a:rPr>
              <a:t>Hemorrhoids only</a:t>
            </a:r>
            <a:r>
              <a:rPr sz="3600" spc="-10" dirty="0">
                <a:latin typeface="Corbel"/>
                <a:cs typeface="Corbel"/>
              </a:rPr>
              <a:t> </a:t>
            </a:r>
            <a:r>
              <a:rPr sz="3600" spc="-5" dirty="0">
                <a:latin typeface="Corbel"/>
                <a:cs typeface="Corbel"/>
              </a:rPr>
              <a:t>bleed</a:t>
            </a:r>
            <a:endParaRPr sz="3600">
              <a:latin typeface="Corbel"/>
              <a:cs typeface="Corbel"/>
            </a:endParaRPr>
          </a:p>
          <a:p>
            <a:pPr marL="12700" marR="5080">
              <a:lnSpc>
                <a:spcPct val="112500"/>
              </a:lnSpc>
              <a:buAutoNum type="romanUcPeriod"/>
              <a:tabLst>
                <a:tab pos="480695" algn="l"/>
              </a:tabLst>
            </a:pPr>
            <a:r>
              <a:rPr sz="3600" spc="-5" dirty="0">
                <a:latin typeface="Corbel"/>
                <a:cs typeface="Corbel"/>
              </a:rPr>
              <a:t>Prolapse </a:t>
            </a:r>
            <a:r>
              <a:rPr sz="3600" spc="-10" dirty="0">
                <a:latin typeface="Corbel"/>
                <a:cs typeface="Corbel"/>
              </a:rPr>
              <a:t>and </a:t>
            </a:r>
            <a:r>
              <a:rPr sz="3600" spc="-5" dirty="0">
                <a:latin typeface="Corbel"/>
                <a:cs typeface="Corbel"/>
              </a:rPr>
              <a:t>reduce spontaneously  </a:t>
            </a:r>
            <a:r>
              <a:rPr sz="3600" dirty="0">
                <a:latin typeface="Corbel"/>
                <a:cs typeface="Corbel"/>
              </a:rPr>
              <a:t>III- </a:t>
            </a:r>
            <a:r>
              <a:rPr sz="3600" spc="-5" dirty="0">
                <a:latin typeface="Corbel"/>
                <a:cs typeface="Corbel"/>
              </a:rPr>
              <a:t>Require</a:t>
            </a:r>
            <a:r>
              <a:rPr sz="3600" spc="-25" dirty="0">
                <a:latin typeface="Corbel"/>
                <a:cs typeface="Corbel"/>
              </a:rPr>
              <a:t> </a:t>
            </a:r>
            <a:r>
              <a:rPr sz="3600" spc="-5" dirty="0">
                <a:latin typeface="Corbel"/>
                <a:cs typeface="Corbel"/>
              </a:rPr>
              <a:t>replacement</a:t>
            </a:r>
            <a:endParaRPr sz="36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3600" spc="-5" dirty="0">
                <a:latin typeface="Corbel"/>
                <a:cs typeface="Corbel"/>
              </a:rPr>
              <a:t>IV- Permanently</a:t>
            </a:r>
            <a:r>
              <a:rPr sz="3600" spc="-15" dirty="0">
                <a:latin typeface="Corbel"/>
                <a:cs typeface="Corbel"/>
              </a:rPr>
              <a:t> </a:t>
            </a:r>
            <a:r>
              <a:rPr sz="3600" spc="-5" dirty="0">
                <a:latin typeface="Corbel"/>
                <a:cs typeface="Corbel"/>
              </a:rPr>
              <a:t>Prolapsed</a:t>
            </a:r>
            <a:endParaRPr sz="36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532</Words>
  <Application>Microsoft Office PowerPoint</Application>
  <PresentationFormat>On-screen Show (4:3)</PresentationFormat>
  <Paragraphs>147</Paragraphs>
  <Slides>39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                                       By, Kapu Manjula Assistant professor</vt:lpstr>
      <vt:lpstr>Slide 2</vt:lpstr>
      <vt:lpstr>Slide 3</vt:lpstr>
      <vt:lpstr>Slide 4</vt:lpstr>
      <vt:lpstr>Right anterior, Right posterior and Left  lateral positions</vt:lpstr>
      <vt:lpstr>Slide 6</vt:lpstr>
      <vt:lpstr>Slide 7</vt:lpstr>
      <vt:lpstr>Slide 8</vt:lpstr>
      <vt:lpstr>Grades:</vt:lpstr>
      <vt:lpstr>Slide 10</vt:lpstr>
      <vt:lpstr>Slide 11</vt:lpstr>
      <vt:lpstr>Slide 12</vt:lpstr>
      <vt:lpstr>Slide 13</vt:lpstr>
      <vt:lpstr>Rectal Bleeding Bright red blood in stool</vt:lpstr>
      <vt:lpstr> Asymptomatic</vt:lpstr>
      <vt:lpstr>Rectal Examination</vt:lpstr>
      <vt:lpstr>Patients should be examined in the  left lateral decubitus position (while  asking the patient to bear down)</vt:lpstr>
      <vt:lpstr>Slide 18</vt:lpstr>
      <vt:lpstr>Slide 19</vt:lpstr>
      <vt:lpstr>Slide 20</vt:lpstr>
      <vt:lpstr>Slide 21</vt:lpstr>
      <vt:lpstr> The main goal of this treatment is to minimize  straining at stool.</vt:lpstr>
      <vt:lpstr>cream or  containing</vt:lpstr>
      <vt:lpstr>Slide 24</vt:lpstr>
      <vt:lpstr>1) Rubber band ligation 2)Sclerotherapy 3) Laser therapy 4) Hemorrhoidectomy 5)Stapled hemorrhoidectomy 6) Doppler Guided transanal hemorrhoidal  dearterialisation</vt:lpstr>
      <vt:lpstr>Slide 26</vt:lpstr>
      <vt:lpstr>Slide 27</vt:lpstr>
      <vt:lpstr>Slide 28</vt:lpstr>
      <vt:lpstr>Slide 29</vt:lpstr>
      <vt:lpstr>Slide 30</vt:lpstr>
      <vt:lpstr>Manual anal dilatation was first  described by Lord .</vt:lpstr>
      <vt:lpstr>Slide 32</vt:lpstr>
      <vt:lpstr>Slide 33</vt:lpstr>
      <vt:lpstr>The triangular shaped hemorrhoid is  excised down to the underlying sphincter  muscle. Wound can be closed or left open</vt:lpstr>
      <vt:lpstr>Slide 35</vt:lpstr>
      <vt:lpstr>Slide 36</vt:lpstr>
      <vt:lpstr>Slide 37</vt:lpstr>
      <vt:lpstr>Slide 38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library</dc:creator>
  <cp:lastModifiedBy>library</cp:lastModifiedBy>
  <cp:revision>3</cp:revision>
  <dcterms:created xsi:type="dcterms:W3CDTF">2020-11-06T05:28:51Z</dcterms:created>
  <dcterms:modified xsi:type="dcterms:W3CDTF">2021-03-29T05:53:35Z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2014-12-19T00:00:00Z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2020-11-06T00:00:00Z</vt:filetime>
  </property>
</Properties>
</file>