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313" r:id="rId2"/>
    <p:sldId id="256" r:id="rId3"/>
    <p:sldId id="278" r:id="rId4"/>
    <p:sldId id="279" r:id="rId5"/>
    <p:sldId id="312" r:id="rId6"/>
    <p:sldId id="271" r:id="rId7"/>
    <p:sldId id="280" r:id="rId8"/>
    <p:sldId id="277" r:id="rId9"/>
    <p:sldId id="282" r:id="rId10"/>
    <p:sldId id="281" r:id="rId11"/>
    <p:sldId id="273" r:id="rId12"/>
    <p:sldId id="283" r:id="rId13"/>
    <p:sldId id="305" r:id="rId14"/>
    <p:sldId id="303" r:id="rId15"/>
    <p:sldId id="304" r:id="rId16"/>
    <p:sldId id="301" r:id="rId17"/>
    <p:sldId id="302" r:id="rId18"/>
    <p:sldId id="298" r:id="rId19"/>
    <p:sldId id="300" r:id="rId20"/>
    <p:sldId id="299" r:id="rId21"/>
    <p:sldId id="285" r:id="rId22"/>
    <p:sldId id="297" r:id="rId23"/>
    <p:sldId id="308" r:id="rId24"/>
    <p:sldId id="309" r:id="rId25"/>
    <p:sldId id="31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1CA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89FC-C3E1-4EDC-B2EA-848EC0C5C7E9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4F729-F080-4C30-866E-D8F5EA1D7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89FC-C3E1-4EDC-B2EA-848EC0C5C7E9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4F729-F080-4C30-866E-D8F5EA1D7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89FC-C3E1-4EDC-B2EA-848EC0C5C7E9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4F729-F080-4C30-866E-D8F5EA1D7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89FC-C3E1-4EDC-B2EA-848EC0C5C7E9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4F729-F080-4C30-866E-D8F5EA1D7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89FC-C3E1-4EDC-B2EA-848EC0C5C7E9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4F729-F080-4C30-866E-D8F5EA1D7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89FC-C3E1-4EDC-B2EA-848EC0C5C7E9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4F729-F080-4C30-866E-D8F5EA1D7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89FC-C3E1-4EDC-B2EA-848EC0C5C7E9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4F729-F080-4C30-866E-D8F5EA1D7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89FC-C3E1-4EDC-B2EA-848EC0C5C7E9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4F729-F080-4C30-866E-D8F5EA1D7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89FC-C3E1-4EDC-B2EA-848EC0C5C7E9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4F729-F080-4C30-866E-D8F5EA1D7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89FC-C3E1-4EDC-B2EA-848EC0C5C7E9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14F729-F080-4C30-866E-D8F5EA1D7E1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289FC-C3E1-4EDC-B2EA-848EC0C5C7E9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14F729-F080-4C30-866E-D8F5EA1D7E1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1D289FC-C3E1-4EDC-B2EA-848EC0C5C7E9}" type="datetimeFigureOut">
              <a:rPr lang="en-US" smtClean="0"/>
              <a:pPr/>
              <a:t>3/29/2021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14F729-F080-4C30-866E-D8F5EA1D7E14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896600" cy="741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228601"/>
            <a:ext cx="9601200" cy="914399"/>
          </a:xfrm>
        </p:spPr>
        <p:txBody>
          <a:bodyPr>
            <a:noAutofit/>
          </a:bodyPr>
          <a:lstStyle/>
          <a:p>
            <a:r>
              <a:rPr sz="8000" b="1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 </a:t>
            </a:r>
            <a:endParaRPr lang="en-US" sz="80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0"/>
            <a:ext cx="8839200" cy="6629400"/>
          </a:xfrm>
        </p:spPr>
        <p:txBody>
          <a:bodyPr>
            <a:normAutofit lnSpcReduction="10000"/>
          </a:bodyPr>
          <a:lstStyle/>
          <a:p>
            <a:pPr algn="l"/>
            <a:endParaRPr lang="en-US" sz="3200" b="1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l"/>
            <a:endParaRPr lang="en-US" sz="3200" b="1" dirty="0">
              <a:latin typeface="Aharoni" pitchFamily="2" charset="-79"/>
              <a:cs typeface="Aharoni" pitchFamily="2" charset="-79"/>
            </a:endParaRPr>
          </a:p>
          <a:p>
            <a:pPr algn="l"/>
            <a:endParaRPr lang="en-US" sz="3200" b="1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l"/>
            <a:endParaRPr lang="en-US" sz="3200" b="1" dirty="0">
              <a:latin typeface="Aharoni" pitchFamily="2" charset="-79"/>
              <a:cs typeface="Aharoni" pitchFamily="2" charset="-79"/>
            </a:endParaRPr>
          </a:p>
          <a:p>
            <a:pPr algn="l"/>
            <a:endParaRPr lang="en-US" sz="3200" b="1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l"/>
            <a:endParaRPr lang="en-US" sz="3200" b="1" dirty="0">
              <a:latin typeface="Aharoni" pitchFamily="2" charset="-79"/>
              <a:cs typeface="Aharoni" pitchFamily="2" charset="-79"/>
            </a:endParaRPr>
          </a:p>
          <a:p>
            <a:pPr algn="l"/>
            <a:endParaRPr lang="en-US" sz="3200" b="1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l"/>
            <a:endParaRPr lang="en-US" sz="3200" b="1" dirty="0">
              <a:latin typeface="Aharoni" pitchFamily="2" charset="-79"/>
              <a:cs typeface="Aharoni" pitchFamily="2" charset="-79"/>
            </a:endParaRPr>
          </a:p>
          <a:p>
            <a:pPr algn="l"/>
            <a:endParaRPr lang="en-US" sz="3200" b="1" dirty="0">
              <a:latin typeface="Aharoni" pitchFamily="2" charset="-79"/>
              <a:cs typeface="Aharoni" pitchFamily="2" charset="-79"/>
            </a:endParaRPr>
          </a:p>
          <a:p>
            <a:pPr algn="l"/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By,</a:t>
            </a:r>
          </a:p>
          <a:p>
            <a:pPr algn="l"/>
            <a:r>
              <a:rPr lang="en-US" sz="3200" b="1" dirty="0" err="1" smtClean="0">
                <a:latin typeface="Aharoni" pitchFamily="2" charset="-79"/>
                <a:cs typeface="Aharoni" pitchFamily="2" charset="-79"/>
              </a:rPr>
              <a:t>Mrs.Kapu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b="1" dirty="0" err="1" smtClean="0">
                <a:latin typeface="Aharoni" pitchFamily="2" charset="-79"/>
                <a:cs typeface="Aharoni" pitchFamily="2" charset="-79"/>
              </a:rPr>
              <a:t>Manjula</a:t>
            </a:r>
            <a:endParaRPr lang="en-US" sz="3200" b="1" dirty="0" smtClean="0">
              <a:latin typeface="Aharoni" pitchFamily="2" charset="-79"/>
              <a:cs typeface="Aharoni" pitchFamily="2" charset="-79"/>
            </a:endParaRPr>
          </a:p>
          <a:p>
            <a:pPr algn="l"/>
            <a:r>
              <a:rPr lang="en-US" sz="3200" b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Assistant Professor</a:t>
            </a:r>
          </a:p>
        </p:txBody>
      </p:sp>
      <p:pic>
        <p:nvPicPr>
          <p:cNvPr id="5" name="Picture 3" descr="C:\Users\MANJU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066800"/>
            <a:ext cx="6781800" cy="3886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896600" cy="741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-228600"/>
            <a:ext cx="9601200" cy="1066801"/>
          </a:xfrm>
        </p:spPr>
        <p:txBody>
          <a:bodyPr>
            <a:noAutofit/>
          </a:bodyPr>
          <a:lstStyle/>
          <a:p>
            <a:r>
              <a:rPr sz="8000" b="1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sz="6600" b="1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patho physiology</a:t>
            </a:r>
            <a:endParaRPr lang="en-US" sz="66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839200" cy="54102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Cholelithiasis</a:t>
            </a: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develops when the balance that keeps </a:t>
            </a:r>
            <a:r>
              <a:rPr lang="en-US" sz="3200" b="1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cholesterol,bile</a:t>
            </a: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salts and ca+ solution is altered</a:t>
            </a:r>
          </a:p>
          <a:p>
            <a:pPr algn="l"/>
            <a:endParaRPr lang="en-US" sz="3200" b="1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l"/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Bile secreted by liver is super saturated with cholesterol</a:t>
            </a:r>
          </a:p>
          <a:p>
            <a:pPr algn="l"/>
            <a:endParaRPr lang="en-US" sz="3200" b="1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l"/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Bile in the gall bladder is also super saturated with cholesterol</a:t>
            </a:r>
          </a:p>
        </p:txBody>
      </p:sp>
      <p:sp>
        <p:nvSpPr>
          <p:cNvPr id="5" name="Down Arrow 4"/>
          <p:cNvSpPr/>
          <p:nvPr/>
        </p:nvSpPr>
        <p:spPr>
          <a:xfrm>
            <a:off x="3810000" y="2286000"/>
            <a:ext cx="484632" cy="1143000"/>
          </a:xfrm>
          <a:prstGeom prst="downArrow">
            <a:avLst/>
          </a:prstGeom>
          <a:solidFill>
            <a:srgbClr val="BA1C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3810000" y="3962400"/>
            <a:ext cx="457200" cy="1143000"/>
          </a:xfrm>
          <a:prstGeom prst="downArrow">
            <a:avLst/>
          </a:prstGeom>
          <a:solidFill>
            <a:srgbClr val="BA1C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3810000" y="6096000"/>
            <a:ext cx="484632" cy="978408"/>
          </a:xfrm>
          <a:prstGeom prst="downArrow">
            <a:avLst/>
          </a:prstGeom>
          <a:solidFill>
            <a:srgbClr val="BA1C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en-US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3246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</a:p>
          <a:p>
            <a:r>
              <a:rPr lang="en-US" sz="2800" dirty="0" smtClean="0"/>
              <a:t>If the bile is </a:t>
            </a:r>
            <a:r>
              <a:rPr lang="en-US" sz="2800" dirty="0" err="1" smtClean="0"/>
              <a:t>supersaturated,precipitation</a:t>
            </a:r>
            <a:r>
              <a:rPr lang="en-US" sz="2800" dirty="0" smtClean="0"/>
              <a:t> of cholesterol will occurs</a:t>
            </a:r>
          </a:p>
          <a:p>
            <a:endParaRPr lang="en-US" dirty="0" smtClean="0"/>
          </a:p>
          <a:p>
            <a:r>
              <a:rPr lang="en-US" sz="2800" dirty="0" smtClean="0"/>
              <a:t>Major concentration of  bile stones will be cholesterol and other include bile </a:t>
            </a:r>
            <a:r>
              <a:rPr lang="en-US" sz="2800" dirty="0" err="1" smtClean="0"/>
              <a:t>salts,bilurubin</a:t>
            </a:r>
            <a:r>
              <a:rPr lang="en-US" sz="2800" dirty="0" smtClean="0"/>
              <a:t> and ca+</a:t>
            </a:r>
            <a:endParaRPr lang="en-US" dirty="0" smtClean="0"/>
          </a:p>
          <a:p>
            <a:endParaRPr lang="en-US" dirty="0" smtClean="0"/>
          </a:p>
          <a:p>
            <a:r>
              <a:rPr lang="en-US" sz="2800" dirty="0" smtClean="0"/>
              <a:t>Stones remain in the </a:t>
            </a:r>
            <a:r>
              <a:rPr lang="en-US" sz="2800" dirty="0" err="1" smtClean="0"/>
              <a:t>the</a:t>
            </a:r>
            <a:r>
              <a:rPr lang="en-US" sz="2800" dirty="0" smtClean="0"/>
              <a:t> gall bladder or migrate to cystic duct or to bile duct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</a:t>
            </a:r>
            <a:r>
              <a:rPr lang="en-US" sz="3200" b="1" dirty="0" err="1" smtClean="0">
                <a:solidFill>
                  <a:srgbClr val="FF0000"/>
                </a:solidFill>
              </a:rPr>
              <a:t>Cholelithiasis</a:t>
            </a: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                </a:t>
            </a:r>
            <a:r>
              <a:rPr lang="en-US" sz="2800" b="1" dirty="0" smtClean="0"/>
              <a:t>Obstruction                </a:t>
            </a:r>
            <a:r>
              <a:rPr lang="en-US" sz="2800" b="1" dirty="0" err="1" smtClean="0"/>
              <a:t>cholecystitis</a:t>
            </a:r>
            <a:endParaRPr lang="en-US" b="1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own Arrow 3"/>
          <p:cNvSpPr/>
          <p:nvPr/>
        </p:nvSpPr>
        <p:spPr>
          <a:xfrm>
            <a:off x="4191000" y="1219200"/>
            <a:ext cx="381000" cy="749808"/>
          </a:xfrm>
          <a:prstGeom prst="downArrow">
            <a:avLst/>
          </a:prstGeom>
          <a:solidFill>
            <a:srgbClr val="BA1C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Down Arrow 5"/>
          <p:cNvSpPr/>
          <p:nvPr/>
        </p:nvSpPr>
        <p:spPr>
          <a:xfrm>
            <a:off x="4267200" y="2743200"/>
            <a:ext cx="381000" cy="609600"/>
          </a:xfrm>
          <a:prstGeom prst="downArrow">
            <a:avLst/>
          </a:prstGeom>
          <a:solidFill>
            <a:srgbClr val="BA1C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4191000" y="4114800"/>
            <a:ext cx="457200" cy="762000"/>
          </a:xfrm>
          <a:prstGeom prst="downArrow">
            <a:avLst/>
          </a:prstGeom>
          <a:solidFill>
            <a:srgbClr val="BA1C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rved Right Arrow 7"/>
          <p:cNvSpPr/>
          <p:nvPr/>
        </p:nvSpPr>
        <p:spPr>
          <a:xfrm>
            <a:off x="1219200" y="4876800"/>
            <a:ext cx="1447800" cy="762000"/>
          </a:xfrm>
          <a:prstGeom prst="curvedRightArrow">
            <a:avLst/>
          </a:prstGeom>
          <a:solidFill>
            <a:srgbClr val="BA1C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4267200" y="5791200"/>
            <a:ext cx="978408" cy="304800"/>
          </a:xfrm>
          <a:prstGeom prst="rightArrow">
            <a:avLst/>
          </a:prstGeom>
          <a:solidFill>
            <a:srgbClr val="BA1CA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896600" cy="741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228601"/>
            <a:ext cx="9601200" cy="914399"/>
          </a:xfrm>
        </p:spPr>
        <p:txBody>
          <a:bodyPr>
            <a:noAutofit/>
          </a:bodyPr>
          <a:lstStyle/>
          <a:p>
            <a:r>
              <a:rPr sz="8000" b="1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 </a:t>
            </a:r>
            <a:endParaRPr lang="en-US" sz="80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839200" cy="5410200"/>
          </a:xfrm>
        </p:spPr>
        <p:txBody>
          <a:bodyPr>
            <a:normAutofit/>
          </a:bodyPr>
          <a:lstStyle/>
          <a:p>
            <a:pPr algn="l"/>
            <a:endParaRPr lang="en-US" sz="32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050" name="Picture 2" descr="C:\Users\MANJU\Desktop\Gallstone-Top-Indicators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33400" y="0"/>
            <a:ext cx="95504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896600" cy="741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228601"/>
            <a:ext cx="9601200" cy="914399"/>
          </a:xfrm>
        </p:spPr>
        <p:txBody>
          <a:bodyPr>
            <a:noAutofit/>
          </a:bodyPr>
          <a:lstStyle/>
          <a:p>
            <a:r>
              <a:rPr sz="8000" b="1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 </a:t>
            </a:r>
            <a:endParaRPr lang="en-US" sz="80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143000"/>
            <a:ext cx="8534400" cy="5410200"/>
          </a:xfrm>
        </p:spPr>
        <p:txBody>
          <a:bodyPr>
            <a:normAutofit lnSpcReduction="10000"/>
          </a:bodyPr>
          <a:lstStyle/>
          <a:p>
            <a:pPr algn="l">
              <a:buClr>
                <a:srgbClr val="BA1CAF"/>
              </a:buClr>
              <a:buFont typeface="Wingdings" pitchFamily="2" charset="2"/>
              <a:buChar char="ü"/>
            </a:pP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Low grade fever and chills </a:t>
            </a:r>
          </a:p>
          <a:p>
            <a:pPr algn="l">
              <a:buClr>
                <a:srgbClr val="BA1CAF"/>
              </a:buClr>
              <a:buFont typeface="Wingdings" pitchFamily="2" charset="2"/>
              <a:buChar char="ü"/>
            </a:pPr>
            <a:r>
              <a:rPr lang="en-US" sz="3600" b="1" dirty="0" smtClean="0">
                <a:latin typeface="Aharoni" pitchFamily="2" charset="-79"/>
                <a:cs typeface="Aharoni" pitchFamily="2" charset="-79"/>
              </a:rPr>
              <a:t>Sweating</a:t>
            </a:r>
          </a:p>
          <a:p>
            <a:pPr algn="l">
              <a:buClr>
                <a:srgbClr val="BA1CAF"/>
              </a:buClr>
              <a:buFont typeface="Wingdings" pitchFamily="2" charset="2"/>
              <a:buChar char="ü"/>
            </a:pPr>
            <a:r>
              <a:rPr lang="en-US" sz="36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Presence of fat in the stool(</a:t>
            </a:r>
            <a:r>
              <a:rPr lang="en-US" sz="3600" b="1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Steatorrhea</a:t>
            </a:r>
            <a:r>
              <a:rPr lang="en-US" sz="36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)</a:t>
            </a:r>
          </a:p>
          <a:p>
            <a:pPr algn="l">
              <a:buClr>
                <a:srgbClr val="BA1CAF"/>
              </a:buClr>
              <a:buFont typeface="Wingdings" pitchFamily="2" charset="2"/>
              <a:buChar char="ü"/>
            </a:pPr>
            <a:r>
              <a:rPr lang="en-US" sz="3600" b="1" dirty="0" smtClean="0">
                <a:latin typeface="Aharoni" pitchFamily="2" charset="-79"/>
                <a:cs typeface="Aharoni" pitchFamily="2" charset="-79"/>
              </a:rPr>
              <a:t>Yellowing of the skin and whites of the eyes(Jaundice)</a:t>
            </a:r>
          </a:p>
          <a:p>
            <a:pPr algn="just">
              <a:buClr>
                <a:srgbClr val="BA1CAF"/>
              </a:buClr>
              <a:buFont typeface="Wingdings" pitchFamily="2" charset="2"/>
              <a:buChar char="ü"/>
            </a:pPr>
            <a:r>
              <a:rPr lang="en-US" sz="36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Abdominal tenderness</a:t>
            </a:r>
          </a:p>
          <a:p>
            <a:pPr algn="l">
              <a:buClr>
                <a:srgbClr val="BA1CAF"/>
              </a:buClr>
              <a:buFont typeface="Wingdings" pitchFamily="2" charset="2"/>
              <a:buChar char="ü"/>
            </a:pPr>
            <a:r>
              <a:rPr lang="en-US" sz="3600" b="1" dirty="0" smtClean="0">
                <a:latin typeface="Aharoni" pitchFamily="2" charset="-79"/>
                <a:cs typeface="Aharoni" pitchFamily="2" charset="-79"/>
              </a:rPr>
              <a:t>Abdominal </a:t>
            </a:r>
            <a:r>
              <a:rPr lang="en-US" sz="3600" b="1" dirty="0" err="1" smtClean="0">
                <a:latin typeface="Aharoni" pitchFamily="2" charset="-79"/>
                <a:cs typeface="Aharoni" pitchFamily="2" charset="-79"/>
              </a:rPr>
              <a:t>swelling,distension</a:t>
            </a:r>
            <a:r>
              <a:rPr lang="en-US" sz="3600" b="1" dirty="0" smtClean="0">
                <a:latin typeface="Aharoni" pitchFamily="2" charset="-79"/>
                <a:cs typeface="Aharoni" pitchFamily="2" charset="-79"/>
              </a:rPr>
              <a:t> or bloating</a:t>
            </a:r>
            <a:endParaRPr lang="en-US" sz="32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896600" cy="741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228601"/>
            <a:ext cx="9601200" cy="914399"/>
          </a:xfrm>
        </p:spPr>
        <p:txBody>
          <a:bodyPr>
            <a:noAutofit/>
          </a:bodyPr>
          <a:lstStyle/>
          <a:p>
            <a:endParaRPr lang="en-US" sz="80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839200" cy="5410200"/>
          </a:xfrm>
        </p:spPr>
        <p:txBody>
          <a:bodyPr>
            <a:normAutofit/>
          </a:bodyPr>
          <a:lstStyle/>
          <a:p>
            <a:pPr algn="l"/>
            <a:endParaRPr lang="en-US" sz="32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3075" name="Picture 3" descr="C:\Users\MANJU\Desktop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33400" y="228600"/>
            <a:ext cx="9677400" cy="6019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896600" cy="741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304800"/>
            <a:ext cx="9601200" cy="1066800"/>
          </a:xfrm>
        </p:spPr>
        <p:txBody>
          <a:bodyPr>
            <a:noAutofit/>
          </a:bodyPr>
          <a:lstStyle/>
          <a:p>
            <a:pPr algn="ctr"/>
            <a:r>
              <a:rPr sz="8000" b="1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en-US" sz="4800" b="1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Abdominal ultra sound</a:t>
            </a:r>
            <a:endParaRPr lang="en-US" sz="80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24200"/>
            <a:ext cx="8839200" cy="3733800"/>
          </a:xfrm>
        </p:spPr>
        <p:txBody>
          <a:bodyPr>
            <a:normAutofit/>
          </a:bodyPr>
          <a:lstStyle/>
          <a:p>
            <a:pPr algn="l"/>
            <a:endParaRPr lang="en-US" sz="32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098" name="Picture 2" descr="C:\Users\MANJU\Desktop\Abdominal-Ultrasound-Showing-the-Gallbladder-and-Gallston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133600"/>
            <a:ext cx="9144000" cy="4267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896600" cy="741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228601"/>
            <a:ext cx="9601200" cy="914399"/>
          </a:xfrm>
        </p:spPr>
        <p:txBody>
          <a:bodyPr>
            <a:noAutofit/>
          </a:bodyPr>
          <a:lstStyle/>
          <a:p>
            <a:r>
              <a:rPr sz="8000" b="1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en-US" sz="80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Management</a:t>
            </a:r>
            <a:endParaRPr lang="en-US" sz="80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839200" cy="54102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It includes</a:t>
            </a:r>
          </a:p>
          <a:p>
            <a:pPr algn="l">
              <a:buClr>
                <a:srgbClr val="BA1CAF"/>
              </a:buClr>
              <a:buFont typeface="Wingdings" pitchFamily="2" charset="2"/>
              <a:buChar char="Ø"/>
            </a:pP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    Medications </a:t>
            </a:r>
          </a:p>
          <a:p>
            <a:pPr algn="l">
              <a:buClr>
                <a:srgbClr val="BA1CAF"/>
              </a:buClr>
              <a:buFont typeface="Wingdings" pitchFamily="2" charset="2"/>
              <a:buChar char="Ø"/>
            </a:pP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Non surgical  management</a:t>
            </a:r>
          </a:p>
          <a:p>
            <a:pPr algn="l">
              <a:buClr>
                <a:srgbClr val="BA1CAF"/>
              </a:buCl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surgery</a:t>
            </a:r>
            <a:endParaRPr lang="en-US" sz="32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896600" cy="741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228601"/>
            <a:ext cx="9601200" cy="609599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/>
            </a:r>
            <a:br>
              <a:rPr lang="en-US" sz="80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</a:br>
            <a:r>
              <a:rPr lang="en-US" sz="80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/>
            </a:r>
            <a:br>
              <a:rPr lang="en-US" sz="80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</a:br>
            <a:r>
              <a:rPr lang="en-US" sz="80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/>
            </a:r>
            <a:br>
              <a:rPr lang="en-US" sz="80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</a:br>
            <a:r>
              <a:rPr lang="en-US" sz="80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/>
            </a:r>
            <a:br>
              <a:rPr lang="en-US" sz="80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</a:br>
            <a:r>
              <a:rPr lang="en-US" sz="80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/>
            </a:r>
            <a:br>
              <a:rPr lang="en-US" sz="80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</a:br>
            <a:r>
              <a:rPr lang="en-US" sz="80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/>
            </a:r>
            <a:br>
              <a:rPr lang="en-US" sz="80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</a:br>
            <a:r>
              <a:rPr lang="en-US" sz="4800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Pharmacologic therapy</a:t>
            </a:r>
            <a:endParaRPr lang="en-US" sz="80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839200" cy="5410200"/>
          </a:xfrm>
        </p:spPr>
        <p:txBody>
          <a:bodyPr>
            <a:normAutofit/>
          </a:bodyPr>
          <a:lstStyle/>
          <a:p>
            <a:pPr algn="l">
              <a:buClr>
                <a:srgbClr val="FFFF00"/>
              </a:buClr>
              <a:buFont typeface="Wingdings" pitchFamily="2" charset="2"/>
              <a:buChar char="ü"/>
            </a:pP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600" b="1" dirty="0" smtClean="0">
                <a:solidFill>
                  <a:srgbClr val="BA1CAF"/>
                </a:solidFill>
                <a:latin typeface="Aharoni" pitchFamily="2" charset="-79"/>
                <a:cs typeface="Aharoni" pitchFamily="2" charset="-79"/>
              </a:rPr>
              <a:t>To dissolve Gall stones</a:t>
            </a: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: drugs used are</a:t>
            </a:r>
          </a:p>
          <a:p>
            <a:pPr algn="l">
              <a:buClr>
                <a:srgbClr val="FFFF00"/>
              </a:buClr>
              <a:buFont typeface="Wingdings" pitchFamily="2" charset="2"/>
              <a:buChar char="ü"/>
            </a:pP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; </a:t>
            </a:r>
            <a:r>
              <a:rPr lang="en-US" sz="3200" b="1" dirty="0" err="1" smtClean="0">
                <a:latin typeface="Aharoni" pitchFamily="2" charset="-79"/>
                <a:cs typeface="Aharoni" pitchFamily="2" charset="-79"/>
              </a:rPr>
              <a:t>Ursodeoxycholic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 acid(</a:t>
            </a:r>
            <a:r>
              <a:rPr lang="en-US" sz="3200" b="1" dirty="0" err="1" smtClean="0">
                <a:latin typeface="Aharoni" pitchFamily="2" charset="-79"/>
                <a:cs typeface="Aharoni" pitchFamily="2" charset="-79"/>
              </a:rPr>
              <a:t>Ursodiol,UDCA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) and </a:t>
            </a:r>
            <a:r>
              <a:rPr lang="en-US" sz="3200" b="1" dirty="0" err="1" smtClean="0">
                <a:latin typeface="Aharoni" pitchFamily="2" charset="-79"/>
                <a:cs typeface="Aharoni" pitchFamily="2" charset="-79"/>
              </a:rPr>
              <a:t>chenodeoxycholic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 acid(CDCA)</a:t>
            </a:r>
          </a:p>
          <a:p>
            <a:pPr algn="l">
              <a:buClr>
                <a:srgbClr val="FFFF00"/>
              </a:buClr>
              <a:buFont typeface="Wingdings" pitchFamily="2" charset="2"/>
              <a:buChar char="ü"/>
            </a:pP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To relieve </a:t>
            </a:r>
            <a:r>
              <a:rPr lang="en-US" sz="3200" b="1" dirty="0" smtClean="0">
                <a:solidFill>
                  <a:srgbClr val="BA1CAF"/>
                </a:solidFill>
                <a:latin typeface="Aharoni" pitchFamily="2" charset="-79"/>
                <a:cs typeface="Aharoni" pitchFamily="2" charset="-79"/>
              </a:rPr>
              <a:t>Pain-narcotics</a:t>
            </a: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are used (</a:t>
            </a:r>
            <a:r>
              <a:rPr lang="en-US" sz="3200" b="1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Meperidine</a:t>
            </a: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)</a:t>
            </a:r>
          </a:p>
          <a:p>
            <a:pPr algn="l">
              <a:buClr>
                <a:srgbClr val="FFFF00"/>
              </a:buClr>
              <a:buFont typeface="Wingdings" pitchFamily="2" charset="2"/>
              <a:buChar char="ü"/>
            </a:pPr>
            <a:r>
              <a:rPr lang="en-US" sz="3200" b="1" dirty="0" smtClean="0">
                <a:solidFill>
                  <a:srgbClr val="BA1CAF"/>
                </a:solidFill>
                <a:latin typeface="Aharoni" pitchFamily="2" charset="-79"/>
                <a:cs typeface="Aharoni" pitchFamily="2" charset="-79"/>
              </a:rPr>
              <a:t>Antispasmodics and </a:t>
            </a:r>
            <a:r>
              <a:rPr lang="en-US" sz="3200" b="1" dirty="0" err="1" smtClean="0">
                <a:solidFill>
                  <a:srgbClr val="BA1CAF"/>
                </a:solidFill>
                <a:latin typeface="Aharoni" pitchFamily="2" charset="-79"/>
                <a:cs typeface="Aharoni" pitchFamily="2" charset="-79"/>
              </a:rPr>
              <a:t>anticholinergics</a:t>
            </a:r>
            <a:r>
              <a:rPr lang="en-US" sz="3200" b="1" dirty="0" smtClean="0">
                <a:solidFill>
                  <a:srgbClr val="BA1CAF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to relax smooth muscles and decrease </a:t>
            </a:r>
            <a:r>
              <a:rPr lang="en-US" sz="3200" b="1" dirty="0" err="1" smtClean="0">
                <a:latin typeface="Aharoni" pitchFamily="2" charset="-79"/>
                <a:cs typeface="Aharoni" pitchFamily="2" charset="-79"/>
              </a:rPr>
              <a:t>ductal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 tone and spasm</a:t>
            </a:r>
          </a:p>
          <a:p>
            <a:pPr algn="l">
              <a:buClr>
                <a:srgbClr val="FFFF00"/>
              </a:buClr>
              <a:buFont typeface="Wingdings" pitchFamily="2" charset="2"/>
              <a:buChar char="ü"/>
            </a:pPr>
            <a:r>
              <a:rPr lang="en-US" sz="3200" b="1" dirty="0" err="1" smtClean="0">
                <a:solidFill>
                  <a:srgbClr val="BA1CAF"/>
                </a:solidFill>
                <a:latin typeface="Aharoni" pitchFamily="2" charset="-79"/>
                <a:cs typeface="Aharoni" pitchFamily="2" charset="-79"/>
              </a:rPr>
              <a:t>Antiemetics</a:t>
            </a: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to reduce nausea &amp; vomiting</a:t>
            </a:r>
          </a:p>
          <a:p>
            <a:pPr algn="l"/>
            <a:endParaRPr lang="en-US" sz="3200" b="1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896600" cy="741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533400"/>
            <a:ext cx="9601200" cy="381000"/>
          </a:xfrm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Other</a:t>
            </a:r>
            <a:r>
              <a:rPr sz="5400" b="1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 </a:t>
            </a:r>
            <a:endParaRPr lang="en-US" sz="54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839200" cy="5410200"/>
          </a:xfrm>
        </p:spPr>
        <p:txBody>
          <a:bodyPr>
            <a:normAutofit/>
          </a:bodyPr>
          <a:lstStyle/>
          <a:p>
            <a:pPr algn="l">
              <a:buClr>
                <a:srgbClr val="BA1CAF"/>
              </a:buClr>
              <a:buFont typeface="Wingdings" pitchFamily="2" charset="2"/>
              <a:buChar char="q"/>
            </a:pP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NG tube insertion is needed</a:t>
            </a:r>
          </a:p>
          <a:p>
            <a:pPr algn="l">
              <a:buClr>
                <a:srgbClr val="BA1CAF"/>
              </a:buClr>
              <a:buFont typeface="Wingdings" pitchFamily="2" charset="2"/>
              <a:buChar char="q"/>
            </a:pPr>
            <a:endParaRPr lang="en-US" sz="3200" b="1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l">
              <a:buClr>
                <a:srgbClr val="BA1CAF"/>
              </a:buClr>
              <a:buFont typeface="Wingdings" pitchFamily="2" charset="2"/>
              <a:buChar char="q"/>
            </a:pP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Iv fluids</a:t>
            </a:r>
          </a:p>
          <a:p>
            <a:pPr algn="l">
              <a:buClr>
                <a:srgbClr val="BA1CAF"/>
              </a:buClr>
              <a:buFont typeface="Wingdings" pitchFamily="2" charset="2"/>
              <a:buChar char="q"/>
            </a:pPr>
            <a:endParaRPr lang="en-US" sz="3200" b="1" dirty="0" smtClean="0">
              <a:latin typeface="Aharoni" pitchFamily="2" charset="-79"/>
              <a:cs typeface="Aharoni" pitchFamily="2" charset="-79"/>
            </a:endParaRPr>
          </a:p>
          <a:p>
            <a:pPr algn="l">
              <a:buClr>
                <a:srgbClr val="BA1CAF"/>
              </a:buClr>
              <a:buFont typeface="Wingdings" pitchFamily="2" charset="2"/>
              <a:buChar char="q"/>
            </a:pP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Iv antibiotic therapy before surgery</a:t>
            </a:r>
          </a:p>
          <a:p>
            <a:pPr algn="l">
              <a:buClr>
                <a:srgbClr val="BA1CAF"/>
              </a:buClr>
            </a:pPr>
            <a:endParaRPr lang="en-US" sz="3200" b="1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l">
              <a:buClr>
                <a:srgbClr val="BA1CAF"/>
              </a:buClr>
              <a:buFont typeface="Wingdings" pitchFamily="2" charset="2"/>
              <a:buChar char="q"/>
            </a:pPr>
            <a:r>
              <a:rPr lang="en-US" sz="3200" b="1" dirty="0" err="1" smtClean="0">
                <a:latin typeface="Aharoni" pitchFamily="2" charset="-79"/>
                <a:cs typeface="Aharoni" pitchFamily="2" charset="-79"/>
              </a:rPr>
              <a:t>Cholestramine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 may be given if patient has obstructive Jaundice with severe itching from accumulation of bile salts in the skin.</a:t>
            </a:r>
            <a:endParaRPr lang="en-US" sz="32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896600" cy="741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228601"/>
            <a:ext cx="9601200" cy="914399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Non surgical therapy </a:t>
            </a:r>
            <a:r>
              <a:rPr sz="4800" b="1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 </a:t>
            </a:r>
            <a:endParaRPr lang="en-US" sz="48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839200" cy="54102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err="1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A.Dissolution</a:t>
            </a:r>
            <a:r>
              <a:rPr lang="en-US" sz="3200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 therapy:</a:t>
            </a:r>
          </a:p>
          <a:p>
            <a:pPr algn="l"/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Mono-</a:t>
            </a:r>
            <a:r>
              <a:rPr lang="en-US" sz="3200" b="1" dirty="0" err="1" smtClean="0">
                <a:latin typeface="Aharoni" pitchFamily="2" charset="-79"/>
                <a:cs typeface="Aharoni" pitchFamily="2" charset="-79"/>
              </a:rPr>
              <a:t>octanoin</a:t>
            </a:r>
            <a:r>
              <a:rPr lang="en-US" sz="3200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  </a:t>
            </a: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or </a:t>
            </a:r>
            <a:r>
              <a:rPr lang="en-US" sz="3200" b="1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methy</a:t>
            </a: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tertiary butyl ether in to the gall bladder through a tube or catheter inserted PC in to Gallbladder to dissolve stones</a:t>
            </a:r>
          </a:p>
          <a:p>
            <a:pPr algn="l"/>
            <a:endParaRPr lang="en-US" sz="3200" b="1" dirty="0" smtClean="0">
              <a:latin typeface="Aharoni" pitchFamily="2" charset="-79"/>
              <a:cs typeface="Aharoni" pitchFamily="2" charset="-79"/>
            </a:endParaRPr>
          </a:p>
          <a:p>
            <a:pPr algn="l"/>
            <a:r>
              <a:rPr lang="en-US" sz="3600" b="1" dirty="0" err="1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B.Stone</a:t>
            </a:r>
            <a:r>
              <a:rPr lang="en-US" sz="3600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 removal by Instrumentation: </a:t>
            </a: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fluoroscopy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668000" cy="741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228601"/>
            <a:ext cx="9601200" cy="838199"/>
          </a:xfrm>
        </p:spPr>
        <p:txBody>
          <a:bodyPr>
            <a:noAutofit/>
          </a:bodyPr>
          <a:lstStyle/>
          <a:p>
            <a:pPr algn="ctr"/>
            <a:r>
              <a:rPr lang="en-US" sz="8000" dirty="0" smtClean="0">
                <a:solidFill>
                  <a:srgbClr val="BA1CAF"/>
                </a:solidFill>
              </a:rPr>
              <a:t>GALLBLADDER</a:t>
            </a:r>
            <a:endParaRPr lang="en-US" sz="8000" b="1" dirty="0">
              <a:solidFill>
                <a:srgbClr val="BA1CAF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839200" cy="5638800"/>
          </a:xfrm>
        </p:spPr>
        <p:txBody>
          <a:bodyPr>
            <a:normAutofit/>
          </a:bodyPr>
          <a:lstStyle/>
          <a:p>
            <a:pPr algn="just"/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The gallbladder is a small, pear-shaped organ that is located underneath the liver. </a:t>
            </a:r>
          </a:p>
          <a:p>
            <a:pPr algn="just"/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The main purpose of the gallbladder is to store and concentrate bile.</a:t>
            </a:r>
          </a:p>
          <a:p>
            <a:pPr algn="just"/>
            <a:r>
              <a:rPr lang="en-US" sz="3600" b="1" dirty="0" smtClean="0">
                <a:solidFill>
                  <a:schemeClr val="accent6">
                    <a:lumMod val="50000"/>
                  </a:schemeClr>
                </a:solidFill>
              </a:rPr>
              <a:t>Bile is a liquid produced by the liver that helps digest fats. </a:t>
            </a:r>
            <a:endParaRPr lang="en-US" sz="2800" dirty="0" smtClean="0"/>
          </a:p>
          <a:p>
            <a:pPr algn="just"/>
            <a:endParaRPr lang="en-US" dirty="0"/>
          </a:p>
        </p:txBody>
      </p:sp>
      <p:pic>
        <p:nvPicPr>
          <p:cNvPr id="1027" name="Picture 3" descr="C:\Users\MANJU\Desktop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4800600"/>
            <a:ext cx="4191000" cy="2057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896600" cy="741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228601"/>
            <a:ext cx="9601200" cy="914399"/>
          </a:xfrm>
        </p:spPr>
        <p:txBody>
          <a:bodyPr>
            <a:noAutofit/>
          </a:bodyPr>
          <a:lstStyle/>
          <a:p>
            <a:r>
              <a:rPr sz="8000" b="1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 </a:t>
            </a:r>
            <a:endParaRPr lang="en-US" sz="80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839200" cy="54102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err="1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C.Extra</a:t>
            </a:r>
            <a:r>
              <a:rPr lang="en-US" sz="3600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 corporeal Shock wave Lithotripsy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: It is a technique  that uses electric shock waves to dissolve gall stones.</a:t>
            </a:r>
          </a:p>
          <a:p>
            <a:pPr algn="l"/>
            <a:endParaRPr lang="en-US" sz="3200" b="1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5122" name="Picture 2" descr="C:\Users\MANJU\Desktop\32940-0550x047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2819400"/>
            <a:ext cx="8382000" cy="3492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896600" cy="741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228601"/>
            <a:ext cx="9601200" cy="914399"/>
          </a:xfrm>
        </p:spPr>
        <p:txBody>
          <a:bodyPr>
            <a:noAutofit/>
          </a:bodyPr>
          <a:lstStyle/>
          <a:p>
            <a:pPr algn="ctr"/>
            <a:r>
              <a:rPr sz="8000" b="1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 </a:t>
            </a:r>
            <a:r>
              <a:rPr lang="en-US" sz="8000" b="1" dirty="0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Surgery</a:t>
            </a:r>
            <a:endParaRPr lang="en-US" sz="80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839200" cy="54102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err="1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A.Cholecystectomy</a:t>
            </a:r>
            <a:r>
              <a:rPr lang="en-US" sz="3600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:</a:t>
            </a:r>
          </a:p>
          <a:p>
            <a:pPr algn="l"/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Laparoscopic </a:t>
            </a:r>
            <a:r>
              <a:rPr lang="en-US" sz="3200" b="1" dirty="0" err="1" smtClean="0">
                <a:latin typeface="Aharoni" pitchFamily="2" charset="-79"/>
                <a:cs typeface="Aharoni" pitchFamily="2" charset="-79"/>
              </a:rPr>
              <a:t>cholecystectomy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 –removal of gall bladder</a:t>
            </a:r>
          </a:p>
          <a:p>
            <a:pPr algn="l"/>
            <a:endParaRPr lang="en-US" sz="3200" b="1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l"/>
            <a:r>
              <a:rPr lang="en-US" sz="3600" b="1" dirty="0" err="1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B.Cholecystotomy</a:t>
            </a:r>
            <a:r>
              <a:rPr lang="en-US" sz="3600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: 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In patients with critically ill with GB </a:t>
            </a:r>
            <a:r>
              <a:rPr lang="en-US" sz="3200" b="1" dirty="0" err="1" smtClean="0">
                <a:latin typeface="Aharoni" pitchFamily="2" charset="-79"/>
                <a:cs typeface="Aharoni" pitchFamily="2" charset="-79"/>
              </a:rPr>
              <a:t>empyema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 and </a:t>
            </a:r>
            <a:r>
              <a:rPr lang="en-US" sz="3200" b="1" dirty="0" err="1" smtClean="0">
                <a:latin typeface="Aharoni" pitchFamily="2" charset="-79"/>
                <a:cs typeface="Aharoni" pitchFamily="2" charset="-79"/>
              </a:rPr>
              <a:t>sepsis.it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 is a minimal procedure involving placement of drainage tube in gall bladder</a:t>
            </a:r>
            <a:endParaRPr lang="en-US" sz="32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896600" cy="741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228601"/>
            <a:ext cx="9601200" cy="914399"/>
          </a:xfrm>
        </p:spPr>
        <p:txBody>
          <a:bodyPr>
            <a:noAutofit/>
          </a:bodyPr>
          <a:lstStyle/>
          <a:p>
            <a:r>
              <a:rPr sz="8000" b="1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 </a:t>
            </a:r>
            <a:endParaRPr lang="en-US" sz="80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0"/>
            <a:ext cx="8839200" cy="662940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3.Endoscopic </a:t>
            </a:r>
            <a:r>
              <a:rPr lang="en-US" sz="4000" b="1" dirty="0" err="1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sphincterectomy</a:t>
            </a:r>
            <a:r>
              <a:rPr lang="en-US" sz="4000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:</a:t>
            </a:r>
          </a:p>
          <a:p>
            <a:pPr algn="l"/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	If surgical removal of common bile duct stones is immediately </a:t>
            </a:r>
            <a:r>
              <a:rPr lang="en-US" sz="3200" b="1" dirty="0" err="1" smtClean="0">
                <a:latin typeface="Aharoni" pitchFamily="2" charset="-79"/>
                <a:cs typeface="Aharoni" pitchFamily="2" charset="-79"/>
              </a:rPr>
              <a:t>feasible,it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 will be done</a:t>
            </a:r>
          </a:p>
          <a:p>
            <a:pPr algn="l"/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Opening is created </a:t>
            </a:r>
            <a:r>
              <a:rPr lang="en-US" sz="3200" b="1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intraduodenal</a:t>
            </a: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portion of common bile </a:t>
            </a:r>
            <a:r>
              <a:rPr lang="en-US" sz="3200" b="1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duct,through</a:t>
            </a: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which stones can be extracted.</a:t>
            </a:r>
          </a:p>
          <a:p>
            <a:pPr algn="l"/>
            <a:endParaRPr lang="en-US" sz="3200" b="1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l"/>
            <a:r>
              <a:rPr lang="en-US" sz="4000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4.Endoscopic retrograde </a:t>
            </a:r>
            <a:r>
              <a:rPr lang="en-US" sz="4000" b="1" dirty="0" err="1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Cholangio</a:t>
            </a:r>
            <a:r>
              <a:rPr lang="en-US" sz="4000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4000" b="1" dirty="0" err="1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Pancreatography</a:t>
            </a:r>
            <a:r>
              <a:rPr lang="en-US" sz="4000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: </a:t>
            </a:r>
          </a:p>
          <a:p>
            <a:pPr algn="l"/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useful in patients who are critically ill with ascending </a:t>
            </a:r>
            <a:r>
              <a:rPr lang="en-US" sz="3200" b="1" dirty="0" err="1" smtClean="0">
                <a:latin typeface="Aharoni" pitchFamily="2" charset="-79"/>
                <a:cs typeface="Aharoni" pitchFamily="2" charset="-79"/>
              </a:rPr>
              <a:t>cholangitis</a:t>
            </a:r>
            <a:r>
              <a:rPr lang="en-US" sz="3200" b="1" dirty="0" smtClean="0"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896600" cy="741045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914400"/>
            <a:ext cx="8839200" cy="5715000"/>
          </a:xfrm>
        </p:spPr>
        <p:txBody>
          <a:bodyPr>
            <a:normAutofit fontScale="92500" lnSpcReduction="10000"/>
          </a:bodyPr>
          <a:lstStyle/>
          <a:p>
            <a:pPr algn="l">
              <a:buClr>
                <a:schemeClr val="accent4">
                  <a:lumMod val="75000"/>
                </a:schemeClr>
              </a:buClr>
              <a:buFont typeface="Wingdings" pitchFamily="2" charset="2"/>
              <a:buChar char="ü"/>
            </a:pPr>
            <a:r>
              <a:rPr lang="en-US" sz="32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Acute pain related to inflammation of the gall bladder as evidenced by verbal  reports</a:t>
            </a:r>
          </a:p>
          <a:p>
            <a:pPr algn="l">
              <a:buClr>
                <a:schemeClr val="accent4">
                  <a:lumMod val="75000"/>
                </a:schemeClr>
              </a:buClr>
            </a:pPr>
            <a:endParaRPr lang="en-US" sz="3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l">
              <a:buClr>
                <a:schemeClr val="accent4">
                  <a:lumMod val="75000"/>
                </a:schemeClr>
              </a:buClr>
              <a:buFont typeface="Wingdings" pitchFamily="2" charset="2"/>
              <a:buChar char="ü"/>
            </a:pPr>
            <a:r>
              <a:rPr lang="en-US" sz="3200" dirty="0" smtClean="0">
                <a:solidFill>
                  <a:schemeClr val="tx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Fluid volume deficit related to vomiting as evidenced by dryness of skin</a:t>
            </a:r>
          </a:p>
          <a:p>
            <a:pPr algn="l">
              <a:buClr>
                <a:schemeClr val="accent4">
                  <a:lumMod val="75000"/>
                </a:schemeClr>
              </a:buClr>
              <a:buFont typeface="Wingdings" pitchFamily="2" charset="2"/>
              <a:buChar char="ü"/>
            </a:pPr>
            <a:endParaRPr lang="en-US" sz="3200" dirty="0" smtClean="0">
              <a:solidFill>
                <a:schemeClr val="tx2">
                  <a:lumMod val="50000"/>
                </a:schemeClr>
              </a:solidFill>
              <a:latin typeface="Aharoni" pitchFamily="2" charset="-79"/>
              <a:cs typeface="Aharoni" pitchFamily="2" charset="-79"/>
            </a:endParaRPr>
          </a:p>
          <a:p>
            <a:pPr algn="l">
              <a:buClr>
                <a:schemeClr val="accent4">
                  <a:lumMod val="75000"/>
                </a:schemeClr>
              </a:buClr>
              <a:buFont typeface="Wingdings" pitchFamily="2" charset="2"/>
              <a:buChar char="ü"/>
            </a:pPr>
            <a:r>
              <a:rPr lang="en-US" sz="32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Nutrition, </a:t>
            </a:r>
            <a:r>
              <a:rPr lang="en-US" sz="3200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lessthan</a:t>
            </a:r>
            <a:r>
              <a:rPr lang="en-US" sz="32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body requirement related to reduced dietary intake as manifested by weight loss</a:t>
            </a:r>
          </a:p>
          <a:p>
            <a:pPr algn="l">
              <a:buClr>
                <a:schemeClr val="accent4">
                  <a:lumMod val="75000"/>
                </a:schemeClr>
              </a:buClr>
            </a:pPr>
            <a:endParaRPr lang="en-US" sz="3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l">
              <a:buClr>
                <a:schemeClr val="accent4">
                  <a:lumMod val="75000"/>
                </a:schemeClr>
              </a:buClr>
              <a:buFont typeface="Wingdings" pitchFamily="2" charset="2"/>
              <a:buChar char="ü"/>
            </a:pPr>
            <a:r>
              <a:rPr lang="en-US" sz="3200" dirty="0" smtClean="0">
                <a:solidFill>
                  <a:schemeClr val="accent3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Ineffective thermo regulation related to infection of gall bladder</a:t>
            </a:r>
          </a:p>
          <a:p>
            <a:pPr algn="l">
              <a:buClr>
                <a:schemeClr val="accent4">
                  <a:lumMod val="75000"/>
                </a:schemeClr>
              </a:buClr>
              <a:buFont typeface="Wingdings" pitchFamily="2" charset="2"/>
              <a:buChar char="ü"/>
            </a:pPr>
            <a:endParaRPr lang="en-US" sz="3200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1"/>
            <a:ext cx="9601200" cy="761999"/>
          </a:xfrm>
        </p:spPr>
        <p:txBody>
          <a:bodyPr>
            <a:noAutofit/>
          </a:bodyPr>
          <a:lstStyle/>
          <a:p>
            <a:r>
              <a:rPr sz="6000" b="1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Nursing management</a:t>
            </a:r>
            <a:endParaRPr lang="en-US" sz="60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896600" cy="7410450"/>
          </a:xfrm>
          <a:prstGeom prst="rect">
            <a:avLst/>
          </a:prstGeom>
          <a:noFill/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914400"/>
            <a:ext cx="8839200" cy="5715000"/>
          </a:xfrm>
        </p:spPr>
        <p:txBody>
          <a:bodyPr>
            <a:normAutofit/>
          </a:bodyPr>
          <a:lstStyle/>
          <a:p>
            <a:pPr algn="l">
              <a:buClr>
                <a:schemeClr val="accent4">
                  <a:lumMod val="75000"/>
                </a:schemeClr>
              </a:buClr>
              <a:buFont typeface="Wingdings" pitchFamily="2" charset="2"/>
              <a:buChar char="ü"/>
            </a:pPr>
            <a:r>
              <a:rPr lang="en-US" sz="32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Self care deficit related to fatigue and weakness</a:t>
            </a:r>
          </a:p>
          <a:p>
            <a:pPr algn="l">
              <a:buClr>
                <a:schemeClr val="accent4">
                  <a:lumMod val="75000"/>
                </a:schemeClr>
              </a:buClr>
            </a:pPr>
            <a:endParaRPr lang="en-US" sz="3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l">
              <a:buClr>
                <a:schemeClr val="accent4">
                  <a:lumMod val="75000"/>
                </a:schemeClr>
              </a:buClr>
              <a:buFont typeface="Wingdings" pitchFamily="2" charset="2"/>
              <a:buChar char="ü"/>
            </a:pP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Sleep pattern disturbance related to pain as manifested by frequent yawning</a:t>
            </a:r>
          </a:p>
          <a:p>
            <a:pPr algn="l">
              <a:buClr>
                <a:schemeClr val="accent4">
                  <a:lumMod val="75000"/>
                </a:schemeClr>
              </a:buClr>
            </a:pPr>
            <a:endParaRPr lang="en-US" sz="3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l">
              <a:buClr>
                <a:schemeClr val="accent4">
                  <a:lumMod val="75000"/>
                </a:schemeClr>
              </a:buClr>
              <a:buFont typeface="Wingdings" pitchFamily="2" charset="2"/>
              <a:buChar char="ü"/>
            </a:pPr>
            <a:r>
              <a:rPr lang="en-US" sz="3200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Knowledge deficit related to treatment modalities</a:t>
            </a:r>
          </a:p>
          <a:p>
            <a:pPr algn="l">
              <a:buClr>
                <a:schemeClr val="accent4">
                  <a:lumMod val="75000"/>
                </a:schemeClr>
              </a:buClr>
            </a:pPr>
            <a:endParaRPr lang="en-US" sz="3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l">
              <a:buClr>
                <a:schemeClr val="accent4">
                  <a:lumMod val="75000"/>
                </a:schemeClr>
              </a:buClr>
              <a:buFont typeface="Wingdings" pitchFamily="2" charset="2"/>
              <a:buChar char="ü"/>
            </a:pPr>
            <a:r>
              <a:rPr lang="en-US" sz="3200" dirty="0" smtClean="0">
                <a:solidFill>
                  <a:schemeClr val="accent2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Anxiety related to progression of disease</a:t>
            </a:r>
          </a:p>
          <a:p>
            <a:pPr algn="l">
              <a:buClr>
                <a:schemeClr val="accent4">
                  <a:lumMod val="75000"/>
                </a:schemeClr>
              </a:buClr>
              <a:buFont typeface="Wingdings" pitchFamily="2" charset="2"/>
              <a:buChar char="ü"/>
            </a:pPr>
            <a:endParaRPr lang="en-US" sz="3200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1"/>
            <a:ext cx="9601200" cy="761999"/>
          </a:xfrm>
        </p:spPr>
        <p:txBody>
          <a:bodyPr>
            <a:noAutofit/>
          </a:bodyPr>
          <a:lstStyle/>
          <a:p>
            <a:r>
              <a:rPr sz="6000" b="1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Nursing management</a:t>
            </a:r>
            <a:endParaRPr lang="en-US" sz="60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896600" cy="741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228601"/>
            <a:ext cx="9601200" cy="914399"/>
          </a:xfrm>
        </p:spPr>
        <p:txBody>
          <a:bodyPr>
            <a:noAutofit/>
          </a:bodyPr>
          <a:lstStyle/>
          <a:p>
            <a:r>
              <a:rPr sz="8000" b="1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 </a:t>
            </a:r>
            <a:endParaRPr lang="en-US" sz="80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0"/>
            <a:ext cx="8839200" cy="6629400"/>
          </a:xfrm>
        </p:spPr>
        <p:txBody>
          <a:bodyPr>
            <a:normAutofit/>
          </a:bodyPr>
          <a:lstStyle/>
          <a:p>
            <a:pPr algn="ctr"/>
            <a:r>
              <a:rPr lang="en-US" sz="13800" b="1" dirty="0" smtClean="0">
                <a:solidFill>
                  <a:srgbClr val="BA1CAF"/>
                </a:solidFill>
                <a:latin typeface="Algerian" pitchFamily="82" charset="0"/>
                <a:cs typeface="Aharoni" pitchFamily="2" charset="-79"/>
              </a:rPr>
              <a:t>THANK YOU</a:t>
            </a:r>
            <a:endParaRPr lang="en-US" sz="13800" b="1" dirty="0">
              <a:solidFill>
                <a:srgbClr val="BA1CAF"/>
              </a:solidFill>
              <a:latin typeface="Algerian" pitchFamily="82" charset="0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896600" cy="741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228601"/>
            <a:ext cx="9601200" cy="1142999"/>
          </a:xfrm>
        </p:spPr>
        <p:txBody>
          <a:bodyPr>
            <a:noAutofit/>
          </a:bodyPr>
          <a:lstStyle/>
          <a:p>
            <a:r>
              <a:rPr sz="8000" b="1" smtClean="0">
                <a:solidFill>
                  <a:schemeClr val="tx1"/>
                </a:solidFill>
                <a:latin typeface="Arial Black" pitchFamily="34" charset="0"/>
                <a:cs typeface="Aharoni" pitchFamily="2" charset="-79"/>
              </a:rPr>
              <a:t>                </a:t>
            </a:r>
            <a:endParaRPr lang="en-US" sz="8000" b="1" dirty="0">
              <a:solidFill>
                <a:schemeClr val="tx1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200400"/>
            <a:ext cx="8839200" cy="3429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81000" y="-228600"/>
            <a:ext cx="8763000" cy="75405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4400" dirty="0" smtClean="0"/>
              <a:t>Over time, bile becomes more concentrated, which increases its effectiveness at digesting fats. 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4400" dirty="0" smtClean="0"/>
              <a:t>The gallbladder releases bile into the digestive system when it is needed.</a:t>
            </a:r>
          </a:p>
          <a:p>
            <a:pPr>
              <a:buClr>
                <a:srgbClr val="FF0000"/>
              </a:buClr>
              <a:buFont typeface="Wingdings" pitchFamily="2" charset="2"/>
              <a:buChar char="v"/>
            </a:pPr>
            <a:r>
              <a:rPr lang="en-US" sz="4400" dirty="0" smtClean="0"/>
              <a:t>The gallbladder is a useful, but not essential organ. The gallbladder can safely be removed without interfering with your ability to digest food.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896600" cy="741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0"/>
            <a:ext cx="9601200" cy="762000"/>
          </a:xfrm>
        </p:spPr>
        <p:txBody>
          <a:bodyPr>
            <a:noAutofit/>
          </a:bodyPr>
          <a:lstStyle/>
          <a:p>
            <a:r>
              <a:rPr sz="8000" b="1" smtClean="0">
                <a:solidFill>
                  <a:schemeClr val="tx1"/>
                </a:solidFill>
              </a:rPr>
              <a:t/>
            </a:r>
            <a:br>
              <a:rPr sz="8000" b="1" smtClean="0">
                <a:solidFill>
                  <a:schemeClr val="tx1"/>
                </a:solidFill>
              </a:rPr>
            </a:br>
            <a:r>
              <a:rPr sz="8000" b="1" smtClean="0">
                <a:solidFill>
                  <a:srgbClr val="FF0000"/>
                </a:solidFill>
              </a:rPr>
              <a:t>Gallstones</a:t>
            </a:r>
            <a:br>
              <a:rPr sz="8000" b="1" smtClean="0">
                <a:solidFill>
                  <a:srgbClr val="FF0000"/>
                </a:solidFill>
              </a:rPr>
            </a:br>
            <a:r>
              <a:rPr sz="8000" b="1" smtClean="0">
                <a:solidFill>
                  <a:schemeClr val="tx1"/>
                </a:solidFill>
                <a:latin typeface="Arial Black" pitchFamily="34" charset="0"/>
                <a:cs typeface="Aharoni" pitchFamily="2" charset="-79"/>
              </a:rPr>
              <a:t>           </a:t>
            </a:r>
            <a:endParaRPr lang="en-US" sz="8000" b="1" dirty="0">
              <a:solidFill>
                <a:schemeClr val="tx1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0"/>
            <a:ext cx="8839200" cy="66294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Gallstones are small stones that form in the gallbladder. They are usually made of cholesterol.</a:t>
            </a:r>
            <a:b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If a gallstone becomes trapped in the main opening of the gallbladder, called the cystic duct, it can cause the gallbladder to become severely inflamed. </a:t>
            </a:r>
            <a:endParaRPr lang="en-US" sz="2800" dirty="0">
              <a:solidFill>
                <a:schemeClr val="tx1"/>
              </a:solidFill>
            </a:endParaRPr>
          </a:p>
        </p:txBody>
      </p:sp>
      <p:pic>
        <p:nvPicPr>
          <p:cNvPr id="2050" name="Picture 2" descr="C:\Users\MANJU\Desktop\add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90800" y="3429000"/>
            <a:ext cx="6172200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896600" cy="741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228601"/>
            <a:ext cx="9601200" cy="914399"/>
          </a:xfrm>
        </p:spPr>
        <p:txBody>
          <a:bodyPr>
            <a:noAutofit/>
          </a:bodyPr>
          <a:lstStyle/>
          <a:p>
            <a:r>
              <a:rPr sz="8000" b="1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 </a:t>
            </a:r>
            <a:endParaRPr lang="en-US" sz="80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0"/>
            <a:ext cx="8839200" cy="6629400"/>
          </a:xfrm>
        </p:spPr>
        <p:txBody>
          <a:bodyPr>
            <a:normAutofit/>
          </a:bodyPr>
          <a:lstStyle/>
          <a:p>
            <a:pPr algn="ctr"/>
            <a:r>
              <a:rPr lang="en-US" sz="8000" b="1" dirty="0" smtClean="0">
                <a:solidFill>
                  <a:srgbClr val="BA1CAF"/>
                </a:solidFill>
                <a:latin typeface="Algerian" pitchFamily="82" charset="0"/>
                <a:cs typeface="Aharoni" pitchFamily="2" charset="-79"/>
              </a:rPr>
              <a:t>CHOLELITHIASIS</a:t>
            </a:r>
          </a:p>
          <a:p>
            <a:pPr algn="ctr"/>
            <a:endParaRPr lang="en-US" sz="8000" b="1" dirty="0">
              <a:solidFill>
                <a:srgbClr val="BA1CAF"/>
              </a:solidFill>
              <a:latin typeface="Algerian" pitchFamily="82" charset="0"/>
              <a:cs typeface="Aharoni" pitchFamily="2" charset="-79"/>
            </a:endParaRPr>
          </a:p>
        </p:txBody>
      </p:sp>
      <p:pic>
        <p:nvPicPr>
          <p:cNvPr id="6147" name="Picture 3" descr="C:\Users\MANJU\Desktop\images (1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1524000"/>
            <a:ext cx="7696200" cy="4800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896600" cy="741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0"/>
            <a:ext cx="9601200" cy="1295400"/>
          </a:xfrm>
        </p:spPr>
        <p:txBody>
          <a:bodyPr>
            <a:noAutofit/>
          </a:bodyPr>
          <a:lstStyle/>
          <a:p>
            <a:r>
              <a:rPr sz="8000" b="1" smtClean="0">
                <a:solidFill>
                  <a:schemeClr val="tx1"/>
                </a:solidFill>
                <a:latin typeface="Arial Black" pitchFamily="34" charset="0"/>
                <a:cs typeface="Aharoni" pitchFamily="2" charset="-79"/>
              </a:rPr>
              <a:t>                </a:t>
            </a:r>
            <a:r>
              <a:rPr sz="4400" b="1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CHOLELITHIASIS -DEFINITION</a:t>
            </a:r>
            <a:endParaRPr lang="en-US" sz="48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828800"/>
            <a:ext cx="8839200" cy="5029200"/>
          </a:xfrm>
        </p:spPr>
        <p:txBody>
          <a:bodyPr>
            <a:normAutofit/>
          </a:bodyPr>
          <a:lstStyle/>
          <a:p>
            <a:r>
              <a:rPr lang="en-US" sz="4400" b="1" dirty="0" err="1" smtClean="0">
                <a:solidFill>
                  <a:schemeClr val="tx1"/>
                </a:solidFill>
              </a:rPr>
              <a:t>Cholelithiasis</a:t>
            </a:r>
            <a:r>
              <a:rPr lang="en-US" sz="4400" b="1" dirty="0" smtClean="0">
                <a:solidFill>
                  <a:schemeClr val="tx1"/>
                </a:solidFill>
              </a:rPr>
              <a:t> is defined as the formation of Calculi or Gall stones in the gall bladder from the solid constituents of bile</a:t>
            </a:r>
          </a:p>
          <a:p>
            <a:pPr algn="r"/>
            <a:r>
              <a:rPr lang="en-US" sz="4400" b="1" dirty="0" smtClean="0">
                <a:solidFill>
                  <a:srgbClr val="FFC000"/>
                </a:solidFill>
              </a:rPr>
              <a:t>-Brunner &amp; </a:t>
            </a:r>
            <a:r>
              <a:rPr lang="en-US" sz="4400" b="1" dirty="0" err="1" smtClean="0">
                <a:solidFill>
                  <a:srgbClr val="FFC000"/>
                </a:solidFill>
              </a:rPr>
              <a:t>Suddarth</a:t>
            </a:r>
            <a:endParaRPr lang="en-US" sz="4400" b="1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896600" cy="741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0"/>
            <a:ext cx="9601200" cy="838199"/>
          </a:xfrm>
        </p:spPr>
        <p:txBody>
          <a:bodyPr>
            <a:noAutofit/>
          </a:bodyPr>
          <a:lstStyle/>
          <a:p>
            <a:pPr algn="ctr"/>
            <a:r>
              <a:rPr sz="6600" b="1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INCIDENCE</a:t>
            </a:r>
            <a:endParaRPr lang="en-US" sz="66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838200"/>
            <a:ext cx="8839200" cy="5791200"/>
          </a:xfrm>
        </p:spPr>
        <p:txBody>
          <a:bodyPr/>
          <a:lstStyle/>
          <a:p>
            <a:pPr algn="l">
              <a:buClr>
                <a:srgbClr val="C00000"/>
              </a:buClr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They are uncommon in children and young adults but become  increasingly prevalent after 40 years of age</a:t>
            </a:r>
          </a:p>
          <a:p>
            <a:pPr algn="l">
              <a:buClr>
                <a:srgbClr val="C00000"/>
              </a:buClr>
              <a:buFont typeface="Wingdings" pitchFamily="2" charset="2"/>
              <a:buChar char="ü"/>
            </a:pPr>
            <a:endParaRPr lang="en-US" sz="3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>
              <a:buClr>
                <a:srgbClr val="C00000"/>
              </a:buClr>
              <a:buFont typeface="Wingdings" pitchFamily="2" charset="2"/>
              <a:buChar char="ü"/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incidence increases  to 50% of those over the age of 70 and 50% of those over 80 will develop stones in the</a:t>
            </a:r>
          </a:p>
          <a:p>
            <a:pPr algn="l">
              <a:buClr>
                <a:srgbClr val="C00000"/>
              </a:buClr>
            </a:pP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bile tract</a:t>
            </a:r>
            <a:endParaRPr lang="en-US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C:\Users\MANJU\Desktop\depositphotos_104686140-stock-photo-stop-cholelithiasis-vaccine-to-trea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43400" y="4038600"/>
            <a:ext cx="4800600" cy="30765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896600" cy="741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228601"/>
            <a:ext cx="9601200" cy="914399"/>
          </a:xfrm>
        </p:spPr>
        <p:txBody>
          <a:bodyPr>
            <a:noAutofit/>
          </a:bodyPr>
          <a:lstStyle/>
          <a:p>
            <a:pPr algn="ctr"/>
            <a:r>
              <a:rPr sz="8000" b="1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 TYPES</a:t>
            </a:r>
            <a:endParaRPr lang="en-US" sz="80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839200" cy="54102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1.CHOLESTEROL STONES:</a:t>
            </a:r>
          </a:p>
          <a:p>
            <a:pPr algn="l"/>
            <a:r>
              <a:rPr lang="en-US" sz="3200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      </a:t>
            </a: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Most common </a:t>
            </a:r>
            <a:r>
              <a:rPr lang="en-US" sz="3200" b="1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type,results</a:t>
            </a: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from the  presence of too much cholesterol in the bile</a:t>
            </a:r>
          </a:p>
          <a:p>
            <a:pPr algn="l"/>
            <a:r>
              <a:rPr lang="en-US" sz="3600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2.PIGMENT STONES:</a:t>
            </a:r>
          </a:p>
          <a:p>
            <a:pPr algn="l"/>
            <a:r>
              <a:rPr lang="en-US" sz="3200" b="1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                </a:t>
            </a: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These are formed from  excess </a:t>
            </a:r>
            <a:r>
              <a:rPr lang="en-US" sz="3200" b="1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bilurubin,a</a:t>
            </a: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waste product created by the break down of RBCs in the liver.</a:t>
            </a:r>
          </a:p>
          <a:p>
            <a:pPr algn="l"/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These can not be dissolved and must be remove surgically.</a:t>
            </a:r>
            <a:endParaRPr lang="en-US" sz="32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IMAGES\Back grond images\Twitter_Backgrounds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0" y="-276225"/>
            <a:ext cx="10896600" cy="741045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8600" y="228601"/>
            <a:ext cx="9601200" cy="914399"/>
          </a:xfrm>
        </p:spPr>
        <p:txBody>
          <a:bodyPr>
            <a:noAutofit/>
          </a:bodyPr>
          <a:lstStyle/>
          <a:p>
            <a:r>
              <a:rPr sz="4400" b="1" smtClean="0">
                <a:solidFill>
                  <a:srgbClr val="FF0000"/>
                </a:solidFill>
                <a:latin typeface="Arial Black" pitchFamily="34" charset="0"/>
                <a:cs typeface="Aharoni" pitchFamily="2" charset="-79"/>
              </a:rPr>
              <a:t>ETIOLOGY &amp; RISK FACTORS</a:t>
            </a:r>
            <a:endParaRPr lang="en-US" sz="4400" b="1" dirty="0">
              <a:solidFill>
                <a:srgbClr val="FF0000"/>
              </a:solidFill>
              <a:latin typeface="Arial Black" pitchFamily="34" charset="0"/>
              <a:cs typeface="Aharoni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839200" cy="5638800"/>
          </a:xfrm>
        </p:spPr>
        <p:txBody>
          <a:bodyPr>
            <a:normAutofit lnSpcReduction="10000"/>
          </a:bodyPr>
          <a:lstStyle/>
          <a:p>
            <a:pPr algn="l">
              <a:buClr>
                <a:srgbClr val="FFC000"/>
              </a:buClr>
              <a:buFont typeface="Wingdings" pitchFamily="2" charset="2"/>
              <a:buChar char="ü"/>
            </a:pP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During pregnancy failure to empty the bile appropriately by the gall bladder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ü"/>
            </a:pPr>
            <a:r>
              <a:rPr lang="en-US" sz="3200" b="1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Biliary</a:t>
            </a: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tract infection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ü"/>
            </a:pP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Liver cirrhosis 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ü"/>
            </a:pP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Eating vey low calorie diet leading to rapid weight loss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ü"/>
            </a:pP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Obesity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ü"/>
            </a:pP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Bone marrow transplant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ü"/>
            </a:pP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Intra venous nutrition</a:t>
            </a:r>
          </a:p>
          <a:p>
            <a:pPr algn="l">
              <a:buClr>
                <a:srgbClr val="FFC000"/>
              </a:buClr>
              <a:buFont typeface="Wingdings" pitchFamily="2" charset="2"/>
              <a:buChar char="ü"/>
            </a:pPr>
            <a:r>
              <a:rPr lang="en-US" sz="3200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Medications(Cholesterol lowering drugs)</a:t>
            </a:r>
            <a:endParaRPr lang="en-US" sz="3200" b="1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202</TotalTime>
  <Words>689</Words>
  <Application>Microsoft Office PowerPoint</Application>
  <PresentationFormat>On-screen Show (4:3)</PresentationFormat>
  <Paragraphs>131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Flow</vt:lpstr>
      <vt:lpstr> </vt:lpstr>
      <vt:lpstr>GALLBLADDER</vt:lpstr>
      <vt:lpstr>                </vt:lpstr>
      <vt:lpstr> Gallstones            </vt:lpstr>
      <vt:lpstr> </vt:lpstr>
      <vt:lpstr>                CHOLELITHIASIS -DEFINITION</vt:lpstr>
      <vt:lpstr>INCIDENCE</vt:lpstr>
      <vt:lpstr> TYPES</vt:lpstr>
      <vt:lpstr>ETIOLOGY &amp; RISK FACTORS</vt:lpstr>
      <vt:lpstr> patho physiology</vt:lpstr>
      <vt:lpstr>Slide 11</vt:lpstr>
      <vt:lpstr> </vt:lpstr>
      <vt:lpstr> </vt:lpstr>
      <vt:lpstr>Slide 14</vt:lpstr>
      <vt:lpstr> Abdominal ultra sound</vt:lpstr>
      <vt:lpstr> Management</vt:lpstr>
      <vt:lpstr>      Pharmacologic therapy</vt:lpstr>
      <vt:lpstr>Other </vt:lpstr>
      <vt:lpstr>Non surgical therapy  </vt:lpstr>
      <vt:lpstr> </vt:lpstr>
      <vt:lpstr> Surgery</vt:lpstr>
      <vt:lpstr> </vt:lpstr>
      <vt:lpstr>Nursing management</vt:lpstr>
      <vt:lpstr>Nursing management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manifestations of  Retinoblastoma</dc:title>
  <dc:creator>MANJU</dc:creator>
  <cp:lastModifiedBy>library</cp:lastModifiedBy>
  <cp:revision>32</cp:revision>
  <dcterms:created xsi:type="dcterms:W3CDTF">2013-08-21T15:58:27Z</dcterms:created>
  <dcterms:modified xsi:type="dcterms:W3CDTF">2021-03-29T05:25:01Z</dcterms:modified>
</cp:coreProperties>
</file>