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F65435-71B6-5442-9D1E-27A94E433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68183C1-0F69-F94F-9B57-12A3E8186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349FFC-1F44-BA4B-B8C3-138A92CF0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F5F5C5-CF71-D64E-9ED2-8AA10E07D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9AC5A7-E82C-3E4F-AC7D-2C589699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54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92CDF1-5C5B-3641-9161-0487C698A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C1D4F78-82B4-AA4D-896B-C11DF8EEC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344C70-9D54-D44B-8BCF-8F8E7C3DA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12CD43-E97C-EE46-AC7E-A430CFE0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D33710-4687-2947-882D-5122490E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596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480B0D3-95E5-374E-8082-3975046925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A918E94-478D-D143-9A2C-82630BAF0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650FA4-C59B-DB40-B968-D97B001A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7FDF2C-664E-1842-950A-6B97CDA8F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B78B49-02A9-834D-8CA0-B3519A40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454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CFADAE-20AB-F84F-8640-DC0762BDF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3E8701-6CC2-BE4A-AEFE-A2FD5DA04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E09B0F-BA0B-AE45-BD31-0A1085B2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23CC18-90F3-C546-8B72-9D5FB0C0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5C05CD-8BD6-EC49-B910-9119EC7C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880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151C91-BE38-6A42-A84D-DC483F374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FC5149F-A441-974D-8652-5F2790227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0F5383-CBBD-B045-9C2E-7F1EC281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967DE4-A974-AA4D-B98E-907A856F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23AE59A-5F83-BD41-A864-A12DBF44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474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4025C6-BE15-6A49-87A9-6FB93C5B0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9520F0-4193-BC48-9CB0-82AEF8A08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2483000-9467-4D4D-B37F-0D1BEB977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790B47-FA88-2246-9A8E-4B4DC6B8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2EECF6-0148-1D4B-8AD7-57E86A15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92D353-BB92-6446-8573-26889303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22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EEA37A-1996-8A4E-8FDF-6FB918FAD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437F39-9D14-5E40-A206-1773C128C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90EA66F-E0A9-7049-9C06-5BFE3CF77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3835DCE-31D3-2C4D-86FB-51822122D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36A4F05-28B5-B14F-B737-36D54296C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74356F2-CBE5-E34A-8D50-5A3BC20A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4E147AF-E862-7449-B7D3-9159C8598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105B62F-32D4-3548-BBF6-0B8FEED4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853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EA381E-747B-6E47-B950-6909A69B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C190CEF-80F0-CB4E-8715-94E3D8992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76C7470-C0E6-524B-ABAA-FC986821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22AF6AA-248D-D74C-8992-8658D3A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198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E3C14F2-2DE2-1449-A81D-385638C18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7773370-4EAC-604D-800E-558FD2B3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214319A-2B8D-3542-B289-E879FAC4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75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1E3A1E-EF29-9F47-A21A-692CD2ED5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D2FDBD-7D31-4246-B00F-C9C7F9378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E764061-DAF4-F34C-9AA1-63D62DDB6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046C800-9B77-7440-9DE3-C82079C86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6EC75A-7BB0-D343-9B7A-2A4D169D6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35DA76-60EE-C244-874E-C65BF2D1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348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CBB3D3-B4D0-0143-810F-F0A2B9AAB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7A15FDB-4D9F-F545-9F5C-A5BC42EED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3847093-DF38-1740-B3A7-1757C0156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6E45FA8-E7E3-9641-825B-36010514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BC74AAF-C933-2C4C-BAAF-C1DA1D60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B2837E0-027C-504A-8B61-F3596F5F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718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E5F178A-37E4-ED4A-8B4F-FBBBB95F3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2EBFE99-D69A-5148-946D-A6C490859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A0120B-247F-564C-AA15-95CE3145B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D820-F722-AC4A-9DB8-103B5BB48DF2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80BCF4-2B70-F44B-990D-89D7830A6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A292C5-5018-C34A-95B1-4BD790AA1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4B78E-6254-5640-8926-09784D1E1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374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C42CE4-B099-9243-A5E5-7364DD64C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TETANUS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70574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6FEC3B-DBCA-A54C-ADF4-3AF4F94D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Neonetrum tetanus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41C6CA-873F-114E-9A40-CA2490871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952"/>
            <a:ext cx="8958943" cy="4786011"/>
          </a:xfrm>
        </p:spPr>
        <p:txBody>
          <a:bodyPr/>
          <a:lstStyle/>
          <a:p>
            <a:r>
              <a:rPr lang="en-GB" i="1"/>
              <a:t>It is the generalized tetanus that occurred in newborn infants. </a:t>
            </a:r>
            <a:endParaRPr lang="en-US" i="1"/>
          </a:p>
          <a:p>
            <a:r>
              <a:rPr lang="en-GB" i="1"/>
              <a:t>Occurs in infants of non immunised mothers.</a:t>
            </a:r>
            <a:endParaRPr lang="en-US" i="1"/>
          </a:p>
          <a:p>
            <a:r>
              <a:rPr lang="en-GB" i="1"/>
              <a:t> </a:t>
            </a:r>
            <a:r>
              <a:rPr lang="en-US" i="1"/>
              <a:t>occurs </a:t>
            </a:r>
            <a:r>
              <a:rPr lang="en-GB" i="1"/>
              <a:t> from infection of unhealed umbilical stump particularly when stump is cut with non-sterile instrument. </a:t>
            </a:r>
            <a:endParaRPr lang="en-US" i="1"/>
          </a:p>
          <a:p>
            <a:r>
              <a:rPr lang="en-GB" i="1"/>
              <a:t>Very poor prognosis. </a:t>
            </a:r>
            <a:endParaRPr lang="en-US" i="1"/>
          </a:p>
          <a:p>
            <a:r>
              <a:rPr lang="en-GB" i="1"/>
              <a:t>This has a faster acting progression and the incubation period is normally only 4 days. </a:t>
            </a:r>
            <a:endParaRPr lang="en-US" i="1"/>
          </a:p>
          <a:p>
            <a:r>
              <a:rPr lang="en-GB" i="1"/>
              <a:t>If the mother has been </a:t>
            </a:r>
            <a:r>
              <a:rPr lang="en-US" i="1"/>
              <a:t>immunized </a:t>
            </a:r>
            <a:r>
              <a:rPr lang="en-GB" i="1"/>
              <a:t>against </a:t>
            </a:r>
            <a:r>
              <a:rPr lang="en-US" i="1"/>
              <a:t>tetanus</a:t>
            </a:r>
            <a:r>
              <a:rPr lang="en-GB" i="1"/>
              <a:t> then this can help to give the child passive immunity.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1639984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8E5C07-27DE-3D41-934C-289E292D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Clinical manifestation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FAA6C2-7DA8-114D-95F0-66BB772D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238"/>
            <a:ext cx="8583990" cy="4749725"/>
          </a:xfrm>
        </p:spPr>
        <p:txBody>
          <a:bodyPr/>
          <a:lstStyle/>
          <a:p>
            <a:r>
              <a:rPr lang="en-US" i="1"/>
              <a:t>Febrile, irritability</a:t>
            </a:r>
          </a:p>
          <a:p>
            <a:r>
              <a:rPr lang="en-US" i="1"/>
              <a:t>Heavy sweating </a:t>
            </a:r>
          </a:p>
          <a:p>
            <a:r>
              <a:rPr lang="en-US" i="1"/>
              <a:t>Contraction of the muscles at the angle of the mouth frintails</a:t>
            </a:r>
          </a:p>
          <a:p>
            <a:r>
              <a:rPr lang="en-US" i="1"/>
              <a:t>Trismus lackjaw </a:t>
            </a:r>
          </a:p>
          <a:p>
            <a:r>
              <a:rPr lang="en-US" i="1"/>
              <a:t>Opisthotonus</a:t>
            </a:r>
          </a:p>
          <a:p>
            <a:r>
              <a:rPr lang="en-US" i="1"/>
              <a:t>Spasm of extensor of the neck, back and legs to form a backward curvature </a:t>
            </a:r>
          </a:p>
          <a:p>
            <a:r>
              <a:rPr lang="en-US" i="1"/>
              <a:t>Bloody stools, diarrhoea, fever, headache, sensitivity to touch, sore throat, Tachycardia</a:t>
            </a:r>
            <a:r>
              <a:rPr lang="en-US"/>
              <a:t>. 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2921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2C5188-7185-CC47-91E9-F12410A8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Pathogenesis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DF346C-550A-A94F-8CB3-17CBE6D4C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57229" cy="4351338"/>
          </a:xfrm>
        </p:spPr>
        <p:txBody>
          <a:bodyPr/>
          <a:lstStyle/>
          <a:p>
            <a:r>
              <a:rPr lang="en-US" i="1"/>
              <a:t>C tetani </a:t>
            </a:r>
            <a:r>
              <a:rPr lang="en-GB" i="1"/>
              <a:t> enters </a:t>
            </a:r>
            <a:r>
              <a:rPr lang="en-US" i="1"/>
              <a:t>body fluids</a:t>
            </a:r>
            <a:r>
              <a:rPr lang="en-GB" i="1"/>
              <a:t> </a:t>
            </a:r>
            <a:r>
              <a:rPr lang="en-US" i="1"/>
              <a:t>from wound. </a:t>
            </a:r>
          </a:p>
          <a:p>
            <a:r>
              <a:rPr lang="en-GB" i="1"/>
              <a:t>States in </a:t>
            </a:r>
            <a:r>
              <a:rPr lang="en-US" i="1"/>
              <a:t>sporu</a:t>
            </a:r>
            <a:r>
              <a:rPr lang="en-GB" i="1"/>
              <a:t>lated form until anaerobic conditions are presented. Germinates under anaerobic conditions and begins to multiply and produce tetanospasmin.</a:t>
            </a:r>
            <a:endParaRPr lang="en-US" i="1"/>
          </a:p>
          <a:p>
            <a:r>
              <a:rPr lang="en-GB" i="1"/>
              <a:t> Tetanospasmin spreads using blood and </a:t>
            </a:r>
            <a:r>
              <a:rPr lang="en-US" i="1"/>
              <a:t>lymphatic </a:t>
            </a:r>
            <a:r>
              <a:rPr lang="en-GB" i="1"/>
              <a:t> system and binds to motor neurones. </a:t>
            </a:r>
            <a:endParaRPr lang="en-US" i="1"/>
          </a:p>
          <a:p>
            <a:r>
              <a:rPr lang="en-GB" i="1"/>
              <a:t>Travels along the </a:t>
            </a:r>
            <a:r>
              <a:rPr lang="en-US" i="1"/>
              <a:t>axons </a:t>
            </a:r>
            <a:r>
              <a:rPr lang="en-GB" i="1"/>
              <a:t>to the </a:t>
            </a:r>
            <a:r>
              <a:rPr lang="en-US" i="1"/>
              <a:t>spinal cord</a:t>
            </a:r>
            <a:r>
              <a:rPr lang="en-GB" i="1"/>
              <a:t>.</a:t>
            </a:r>
            <a:endParaRPr lang="en-US" i="1"/>
          </a:p>
          <a:p>
            <a:r>
              <a:rPr lang="en-US" i="1"/>
              <a:t>Binds to </a:t>
            </a:r>
            <a:r>
              <a:rPr lang="en-GB" i="1"/>
              <a:t> sites responsible for inhibiting skeletal muscles contraction</a:t>
            </a:r>
            <a:r>
              <a:rPr lang="en-GB"/>
              <a:t>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398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F85C9C-B5A4-2944-8B2A-D5DA0056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Complications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A80EF1-07F4-BF4C-8426-B707E4A00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04361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i="1"/>
              <a:t>Once tetanus toxin has bonded to your nerve endings it is impossible to remove. Complete recovery from a tetanus infection require the growth of new nerve endings and can take up to several months.</a:t>
            </a:r>
          </a:p>
          <a:p>
            <a:r>
              <a:rPr lang="en-US" i="1"/>
              <a:t>Broken bones. </a:t>
            </a:r>
          </a:p>
          <a:p>
            <a:r>
              <a:rPr lang="en-US" i="1"/>
              <a:t>Disability </a:t>
            </a:r>
          </a:p>
          <a:p>
            <a:r>
              <a:rPr lang="en-US" i="1"/>
              <a:t>Aspiration pneumonia </a:t>
            </a:r>
          </a:p>
          <a:p>
            <a:r>
              <a:rPr lang="en-US" i="1"/>
              <a:t>Laryngospasm</a:t>
            </a:r>
          </a:p>
          <a:p>
            <a:r>
              <a:rPr lang="en-US" i="1"/>
              <a:t>Pulmonary embolism </a:t>
            </a:r>
          </a:p>
          <a:p>
            <a:r>
              <a:rPr lang="en-US" i="1"/>
              <a:t>Tetanic Seizures </a:t>
            </a:r>
          </a:p>
          <a:p>
            <a:r>
              <a:rPr lang="en-US" i="1"/>
              <a:t>Severe kidney failure </a:t>
            </a:r>
          </a:p>
          <a:p>
            <a:r>
              <a:rPr lang="en-US" i="1"/>
              <a:t>Septicemia </a:t>
            </a:r>
          </a:p>
          <a:p>
            <a:r>
              <a:rPr lang="en-US" i="1"/>
              <a:t>Heart attack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689394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52F0CF-9066-9849-9537-8704AF4A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Diagnosis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444345-8E53-8C4F-97C7-254B2302C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82276" cy="4351338"/>
          </a:xfrm>
        </p:spPr>
        <p:txBody>
          <a:bodyPr>
            <a:normAutofit lnSpcReduction="10000"/>
          </a:bodyPr>
          <a:lstStyle/>
          <a:p>
            <a:r>
              <a:rPr lang="en-GB" i="1"/>
              <a:t>Diagnosis made based on clinical </a:t>
            </a:r>
            <a:r>
              <a:rPr lang="en-US" i="1"/>
              <a:t>presentation.</a:t>
            </a:r>
            <a:r>
              <a:rPr lang="en-GB" i="1"/>
              <a:t> </a:t>
            </a:r>
            <a:endParaRPr lang="en-US" i="1"/>
          </a:p>
          <a:p>
            <a:r>
              <a:rPr lang="en-GB" i="1"/>
              <a:t>Doctors </a:t>
            </a:r>
            <a:r>
              <a:rPr lang="en-US" i="1"/>
              <a:t>Diagnose tetanus </a:t>
            </a:r>
            <a:r>
              <a:rPr lang="en-GB" i="1"/>
              <a:t>based on a physical examination Medical and immunisation history, and the sign and symptoms of muscle spasm stiffness and </a:t>
            </a:r>
            <a:r>
              <a:rPr lang="en-US" i="1"/>
              <a:t>pain.</a:t>
            </a:r>
            <a:r>
              <a:rPr lang="en-GB" i="1"/>
              <a:t> </a:t>
            </a:r>
            <a:endParaRPr lang="en-US" i="1"/>
          </a:p>
          <a:p>
            <a:r>
              <a:rPr lang="en-GB" i="1"/>
              <a:t>laboratory tests generally are not helpful for diagnosing tetanus</a:t>
            </a:r>
            <a:r>
              <a:rPr lang="en-US" i="1"/>
              <a:t>.</a:t>
            </a:r>
          </a:p>
          <a:p>
            <a:r>
              <a:rPr lang="en-GB" i="1"/>
              <a:t> </a:t>
            </a:r>
            <a:r>
              <a:rPr lang="en-US" i="1"/>
              <a:t>specimen wound swab </a:t>
            </a:r>
            <a:r>
              <a:rPr lang="en-GB" i="1"/>
              <a:t> </a:t>
            </a:r>
            <a:r>
              <a:rPr lang="en-US" i="1"/>
              <a:t>exudate </a:t>
            </a:r>
            <a:r>
              <a:rPr lang="en-GB" i="1"/>
              <a:t> or tissue from the </a:t>
            </a:r>
            <a:r>
              <a:rPr lang="en-US" i="1"/>
              <a:t>wound. </a:t>
            </a:r>
          </a:p>
          <a:p>
            <a:r>
              <a:rPr lang="en-GB" i="1"/>
              <a:t>direct </a:t>
            </a:r>
            <a:r>
              <a:rPr lang="en-US" i="1"/>
              <a:t>smea</a:t>
            </a:r>
            <a:r>
              <a:rPr lang="en-GB" i="1"/>
              <a:t>r and Gram staining</a:t>
            </a:r>
            <a:endParaRPr lang="en-US" i="1"/>
          </a:p>
          <a:p>
            <a:r>
              <a:rPr lang="en-GB" i="1"/>
              <a:t> culture </a:t>
            </a:r>
            <a:endParaRPr lang="en-US" i="1"/>
          </a:p>
          <a:p>
            <a:r>
              <a:rPr lang="en-GB" i="1"/>
              <a:t>animal inoculation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633267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BFB9EB-59CF-3942-9869-11F1C1A1A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1A414A-1F28-7948-8D8C-A04968783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006"/>
            <a:ext cx="8741229" cy="4863042"/>
          </a:xfrm>
        </p:spPr>
        <p:txBody>
          <a:bodyPr>
            <a:normAutofit lnSpcReduction="10000"/>
          </a:bodyPr>
          <a:lstStyle/>
          <a:p>
            <a:r>
              <a:rPr lang="en-GB" i="1"/>
              <a:t>There is no cure for tetanus treatment focuses on managing complications until the effects of the tetanus toxin resolve.</a:t>
            </a:r>
            <a:endParaRPr lang="en-US" i="1"/>
          </a:p>
          <a:p>
            <a:r>
              <a:rPr lang="en-GB" i="1"/>
              <a:t> Cleaning the</a:t>
            </a:r>
            <a:r>
              <a:rPr lang="en-US" i="1"/>
              <a:t> wound </a:t>
            </a:r>
            <a:r>
              <a:rPr lang="en-GB" i="1"/>
              <a:t> is essential to preventing growth of tetanus </a:t>
            </a:r>
            <a:r>
              <a:rPr lang="en-US" i="1"/>
              <a:t>Spores </a:t>
            </a:r>
            <a:r>
              <a:rPr lang="en-GB" i="1"/>
              <a:t>. </a:t>
            </a:r>
            <a:endParaRPr lang="en-US" i="1"/>
          </a:p>
          <a:p>
            <a:r>
              <a:rPr lang="en-GB" i="1"/>
              <a:t>Any patient with a tetanus prone wound should receive tetanus immunoglobulin as soon as possible even if he or she has been vaccinated.</a:t>
            </a:r>
            <a:endParaRPr lang="en-US" i="1"/>
          </a:p>
          <a:p>
            <a:r>
              <a:rPr lang="en-GB" i="1"/>
              <a:t> Antibiotics doctors may prescribe penicillin and metronidazole for tetanus treatment these antibiotics prevent the bacterium from multiplying and producing the neurotoxin that cause muscle spasm and stiffness.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417614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F12DE1-F737-9E41-A205-7B10F7E3F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6190"/>
            <a:ext cx="8777514" cy="5390773"/>
          </a:xfrm>
        </p:spPr>
        <p:txBody>
          <a:bodyPr>
            <a:normAutofit lnSpcReduction="10000"/>
          </a:bodyPr>
          <a:lstStyle/>
          <a:p>
            <a:r>
              <a:rPr lang="en-GB" i="1"/>
              <a:t>Anticonvulsants this treat muscle spasms. Example diazepam and </a:t>
            </a:r>
            <a:r>
              <a:rPr lang="en-US" i="1"/>
              <a:t>phin</a:t>
            </a:r>
            <a:r>
              <a:rPr lang="en-GB" i="1"/>
              <a:t> orbital </a:t>
            </a:r>
            <a:endParaRPr lang="en-US" i="1"/>
          </a:p>
          <a:p>
            <a:r>
              <a:rPr lang="en-GB" i="1"/>
              <a:t>muscle relaxants these drugs helps relieve symptoms of muscle stiffness example baclofen. </a:t>
            </a:r>
            <a:endParaRPr lang="en-US" i="1"/>
          </a:p>
          <a:p>
            <a:r>
              <a:rPr lang="en-GB" i="1"/>
              <a:t>Vaccine having tetanus once does not make you immune to the bacteria after word. So you will need to receive a tetanus vaccine in order to prevent future tetanus infection. </a:t>
            </a:r>
            <a:endParaRPr lang="en-US" i="1"/>
          </a:p>
          <a:p>
            <a:r>
              <a:rPr lang="en-GB" i="1"/>
              <a:t>Neuromuscular blocking agents are useful for controlling muscle spasm.</a:t>
            </a:r>
            <a:endParaRPr lang="en-US" i="1"/>
          </a:p>
          <a:p>
            <a:r>
              <a:rPr lang="en-GB" i="1"/>
              <a:t> Surgery is the doctor </a:t>
            </a:r>
            <a:r>
              <a:rPr lang="en-US" i="1"/>
              <a:t>thinks </a:t>
            </a:r>
            <a:r>
              <a:rPr lang="en-GB" i="1"/>
              <a:t> the tetanus prone </a:t>
            </a:r>
            <a:r>
              <a:rPr lang="en-US" i="1"/>
              <a:t>wound</a:t>
            </a:r>
            <a:r>
              <a:rPr lang="en-GB" i="1"/>
              <a:t> is very large he or she surgically removes as much of the damaged and infected muscle as possible</a:t>
            </a:r>
            <a:r>
              <a:rPr lang="en-US" i="1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052313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B74B26-E4C8-4049-BC9E-389DF0083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Prevention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B23618-D628-0145-B251-16DCD616C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91133" cy="4351338"/>
          </a:xfrm>
        </p:spPr>
        <p:txBody>
          <a:bodyPr>
            <a:normAutofit lnSpcReduction="10000"/>
          </a:bodyPr>
          <a:lstStyle/>
          <a:p>
            <a:r>
              <a:rPr lang="en-GB" i="1"/>
              <a:t>Tetanus carries a 35% mortality rate making prevention very important the best course is childhood immunization with consistent booster doses and from cleaning of </a:t>
            </a:r>
            <a:r>
              <a:rPr lang="en-US" i="1"/>
              <a:t>wound </a:t>
            </a:r>
            <a:r>
              <a:rPr lang="en-GB" i="1"/>
              <a:t>with hydrogen peroxide.</a:t>
            </a:r>
            <a:endParaRPr lang="en-US" i="1"/>
          </a:p>
          <a:p>
            <a:r>
              <a:rPr lang="en-GB" i="1"/>
              <a:t> Tetanus  is completely preventable by active tetanus immunization.</a:t>
            </a:r>
            <a:endParaRPr lang="en-US" i="1"/>
          </a:p>
          <a:p>
            <a:r>
              <a:rPr lang="en-GB" i="1"/>
              <a:t> Immunization is third to provide protection for 10 years. </a:t>
            </a:r>
            <a:endParaRPr lang="en-US" i="1"/>
          </a:p>
          <a:p>
            <a:r>
              <a:rPr lang="en-GB" i="1"/>
              <a:t>Begins in infancy with the DTP series of shots. </a:t>
            </a:r>
            <a:endParaRPr lang="en-US" i="1"/>
          </a:p>
          <a:p>
            <a:r>
              <a:rPr lang="en-GB" i="1"/>
              <a:t>The DTP vaccine is a  3 in 1 vaccine that protects against diphtheria pertussis and tetanus</a:t>
            </a:r>
            <a:r>
              <a:rPr lang="en-US" i="1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46215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C9B9A1-A983-2643-A292-09113635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2AEC25-5861-BB46-8E73-5B1E74218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905"/>
            <a:ext cx="9370181" cy="4665058"/>
          </a:xfrm>
        </p:spPr>
        <p:txBody>
          <a:bodyPr/>
          <a:lstStyle/>
          <a:p>
            <a:r>
              <a:rPr lang="en-US" i="1"/>
              <a:t>It’s infectious disease caused by contamination of wounds from the bacteria clastridium tetani, or the spores they produce that live in the soil, and animal feces.</a:t>
            </a:r>
          </a:p>
          <a:p>
            <a:r>
              <a:rPr lang="en-US" i="1"/>
              <a:t>Greek words – “ tetanos and teinein”, meaning rigid and stretched. </a:t>
            </a:r>
          </a:p>
          <a:p>
            <a:r>
              <a:rPr lang="en-US" i="1"/>
              <a:t>Clastridium tetani produces two toxins, </a:t>
            </a:r>
          </a:p>
          <a:p>
            <a:r>
              <a:rPr lang="en-US" i="1"/>
              <a:t>Tetanolysin (caused red cell lysis ) </a:t>
            </a:r>
          </a:p>
          <a:p>
            <a:r>
              <a:rPr lang="en-US" i="1"/>
              <a:t>Tetanospasmin (muscles spasm or rigidity) </a:t>
            </a:r>
          </a:p>
          <a:p>
            <a:r>
              <a:rPr lang="en-US" i="1"/>
              <a:t>Tetanus spores are found throughout the environment, usually in soil, dust, and animal waste.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427815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CCA15B-5166-0643-B48B-A4DBFB341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9905"/>
            <a:ext cx="8487229" cy="5427058"/>
          </a:xfrm>
        </p:spPr>
        <p:txBody>
          <a:bodyPr>
            <a:normAutofit/>
          </a:bodyPr>
          <a:lstStyle/>
          <a:p>
            <a:r>
              <a:rPr lang="en-US" i="1"/>
              <a:t>Tetanus is acquired through contact with the environment, it is not transmitted from person to person.</a:t>
            </a:r>
          </a:p>
          <a:p>
            <a:r>
              <a:rPr lang="en-US" i="1"/>
              <a:t>As the infection progresses, muscle spasm in the jaw develops, hence the common name lockjaw. </a:t>
            </a:r>
          </a:p>
          <a:p>
            <a:r>
              <a:rPr lang="en-US" i="1"/>
              <a:t>This is followed by difficulty swallowing &amp; general muscle stiffness and spasm in other parts of the body. </a:t>
            </a:r>
          </a:p>
          <a:p>
            <a:r>
              <a:rPr lang="en-US" i="1"/>
              <a:t>Infection can be prevented by proper Immunization &amp; by post exposure prophylaxis. </a:t>
            </a:r>
          </a:p>
          <a:p>
            <a:r>
              <a:rPr lang="en-US" i="1"/>
              <a:t>Incubation period varies from 1 day to several months, but usually about eight days.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105001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1303E8-794E-F748-8B45-05AE7D36A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Incidence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BBBA11-6C0A-2C4B-9022-3AC2589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810" y="1825625"/>
            <a:ext cx="7160380" cy="4351338"/>
          </a:xfrm>
        </p:spPr>
        <p:txBody>
          <a:bodyPr/>
          <a:lstStyle/>
          <a:p>
            <a:r>
              <a:rPr lang="en-US" i="1"/>
              <a:t>Around a million cases occur worldwide each year.</a:t>
            </a:r>
          </a:p>
          <a:p>
            <a:r>
              <a:rPr lang="en-US" i="1"/>
              <a:t>If the patient does not receive treatment the risk of life threatening complications is higher mortality rates reported vary from 40-78%.</a:t>
            </a:r>
          </a:p>
          <a:p>
            <a:r>
              <a:rPr lang="en-US" i="1"/>
              <a:t>In 2013 it caused about 59,000 deaths. </a:t>
            </a:r>
          </a:p>
        </p:txBody>
      </p:sp>
    </p:spTree>
    <p:extLst>
      <p:ext uri="{BB962C8B-B14F-4D97-AF65-F5344CB8AC3E}">
        <p14:creationId xmlns="" xmlns:p14="http://schemas.microsoft.com/office/powerpoint/2010/main" val="67522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47CDED-1C33-F546-AF97-9AE7D904A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Tetanus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C0EEAB-FD5B-2740-AC42-5909548F9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190"/>
            <a:ext cx="9091990" cy="4882773"/>
          </a:xfrm>
        </p:spPr>
        <p:txBody>
          <a:bodyPr/>
          <a:lstStyle/>
          <a:p>
            <a:r>
              <a:rPr lang="en-US"/>
              <a:t>Tetanus is a medical condition characterised by prolonged contraction of skeletal muscles fibres. </a:t>
            </a:r>
          </a:p>
          <a:p>
            <a:r>
              <a:rPr lang="en-US" b="1"/>
              <a:t>Etiology</a:t>
            </a:r>
            <a:r>
              <a:rPr lang="en-US"/>
              <a:t> </a:t>
            </a:r>
          </a:p>
          <a:p>
            <a:r>
              <a:rPr lang="en-US"/>
              <a:t>The bacteria that cause tetanus, clastridium tetani, are found in soil, dust, and animal feces. When they enter a deep flesh wound, spores of the bacteria may produce a powerful toxin, Tetanospasmin, which activly impairs your motor neurons, nerve that control your muscles. The effect of toxin can couse muscle stiffness and spasm. </a:t>
            </a:r>
          </a:p>
          <a:p>
            <a:r>
              <a:rPr lang="en-US"/>
              <a:t>They cause tetanus in both man and animal. 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095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5BA40D-67CD-5A4C-9B0B-8F0D6398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Risk factors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F72447-E906-3E46-A53A-92BC5F4EC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Tetanus cases have developed from the following types of injuries.</a:t>
            </a:r>
          </a:p>
          <a:p>
            <a:r>
              <a:rPr lang="en-US"/>
              <a:t>Puncture wounds </a:t>
            </a:r>
          </a:p>
          <a:p>
            <a:r>
              <a:rPr lang="en-US"/>
              <a:t>Gunshoot wounds </a:t>
            </a:r>
          </a:p>
          <a:p>
            <a:r>
              <a:rPr lang="en-US"/>
              <a:t>Compound fractures </a:t>
            </a:r>
          </a:p>
          <a:p>
            <a:r>
              <a:rPr lang="en-US"/>
              <a:t>Crush injuries </a:t>
            </a:r>
          </a:p>
          <a:p>
            <a:r>
              <a:rPr lang="en-US"/>
              <a:t>Burns </a:t>
            </a:r>
          </a:p>
          <a:p>
            <a:r>
              <a:rPr lang="en-US"/>
              <a:t>Surgical wounds </a:t>
            </a:r>
          </a:p>
          <a:p>
            <a:r>
              <a:rPr lang="en-US"/>
              <a:t>Ear infections </a:t>
            </a:r>
          </a:p>
          <a:p>
            <a:r>
              <a:rPr lang="en-US"/>
              <a:t>Animal bites </a:t>
            </a:r>
          </a:p>
          <a:p>
            <a:r>
              <a:rPr lang="en-US"/>
              <a:t>Infected foot ulcers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652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E01334-8C49-9E41-96B3-A9256A6D1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931333"/>
            <a:ext cx="7773610" cy="5245630"/>
          </a:xfrm>
        </p:spPr>
        <p:txBody>
          <a:bodyPr/>
          <a:lstStyle/>
          <a:p>
            <a:r>
              <a:rPr lang="en-US"/>
              <a:t>Certain factors are necessary for tetanus bacteria to proliferate in your body. These include</a:t>
            </a:r>
          </a:p>
          <a:p>
            <a:r>
              <a:rPr lang="en-US"/>
              <a:t>Lack of Immunization or inadequate Immunization – failure to receive timely booster shoots – against tetanus. </a:t>
            </a:r>
          </a:p>
          <a:p>
            <a:r>
              <a:rPr lang="en-US"/>
              <a:t>The penetrating injury that result in tetanus spores being introduced to the wound site. </a:t>
            </a:r>
          </a:p>
          <a:p>
            <a:r>
              <a:rPr lang="en-US"/>
              <a:t>The presence of other bacteria. </a:t>
            </a:r>
          </a:p>
          <a:p>
            <a:r>
              <a:rPr lang="en-US"/>
              <a:t>Injured tissue. </a:t>
            </a:r>
          </a:p>
          <a:p>
            <a:r>
              <a:rPr lang="en-US"/>
              <a:t>Swelling around the injury.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428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4E2998-8295-2B4E-B2B3-744B6BB9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08C132-5E20-074C-8A75-6FF5B673B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777514" cy="4351338"/>
          </a:xfrm>
        </p:spPr>
        <p:txBody>
          <a:bodyPr/>
          <a:lstStyle/>
          <a:p>
            <a:r>
              <a:rPr lang="en-US" i="1"/>
              <a:t>Local tetanus</a:t>
            </a:r>
          </a:p>
          <a:p>
            <a:r>
              <a:rPr lang="en-US" i="1"/>
              <a:t>Persistant spasm of musculature at site of primary infection. </a:t>
            </a:r>
          </a:p>
          <a:p>
            <a:r>
              <a:rPr lang="en-US" i="1"/>
              <a:t>Contractions persist for weeks before subsiding. </a:t>
            </a:r>
          </a:p>
          <a:p>
            <a:r>
              <a:rPr lang="en-US" i="1"/>
              <a:t>Its generally milder, 1% cases are fatal but may preceded the generalized tetanus. </a:t>
            </a:r>
          </a:p>
          <a:p>
            <a:r>
              <a:rPr lang="en-US" i="1"/>
              <a:t>Affects mainly the cranial nerve and facial nerve.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pPr marL="514350" indent="-514350">
              <a:buFont typeface="+mj-lt"/>
              <a:buAutoNum type="arabicPeriod"/>
            </a:pPr>
            <a:endParaRPr lang="en-US" i="1"/>
          </a:p>
          <a:p>
            <a:pPr marL="514350" indent="-514350">
              <a:buFont typeface="+mj-lt"/>
              <a:buAutoNum type="arabicPeriod"/>
            </a:pPr>
            <a:endParaRPr lang="en-US" i="1"/>
          </a:p>
          <a:p>
            <a:pPr marL="514350" indent="-514350">
              <a:buFont typeface="+mj-lt"/>
              <a:buAutoNum type="arabicPeriod"/>
            </a:pPr>
            <a:endParaRPr lang="en-US" i="1"/>
          </a:p>
          <a:p>
            <a:pPr marL="514350" indent="-514350">
              <a:buFont typeface="+mj-lt"/>
              <a:buAutoNum type="arabicPeriod"/>
            </a:pPr>
            <a:endParaRPr lang="en-US" i="1"/>
          </a:p>
          <a:p>
            <a:pPr marL="0" indent="0">
              <a:buNone/>
            </a:pPr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305680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B71A37-F98D-5E49-893D-2160C604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6">
                    <a:lumMod val="50000"/>
                  </a:schemeClr>
                </a:solidFill>
              </a:rPr>
              <a:t>Cephalic tetanus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D9847B-CDCF-9C49-B21E-25D45F4A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39514" cy="4351338"/>
          </a:xfrm>
        </p:spPr>
        <p:txBody>
          <a:bodyPr/>
          <a:lstStyle/>
          <a:p>
            <a:r>
              <a:rPr lang="en-US" i="1"/>
              <a:t>Primary site of infection is head injury or otitis media.</a:t>
            </a:r>
          </a:p>
          <a:p>
            <a:r>
              <a:rPr lang="en-US" i="1"/>
              <a:t>Associated with dysfunction of one or more cranial nerves. </a:t>
            </a:r>
          </a:p>
          <a:p>
            <a:r>
              <a:rPr lang="en-US" i="1"/>
              <a:t>Poor prognosis. </a:t>
            </a:r>
          </a:p>
          <a:p>
            <a:r>
              <a:rPr lang="en-US" b="1" i="1" u="sng"/>
              <a:t>Generalized tetanus </a:t>
            </a:r>
          </a:p>
          <a:p>
            <a:r>
              <a:rPr lang="en-US" i="1"/>
              <a:t>Most commonly form 80% cases </a:t>
            </a:r>
          </a:p>
          <a:p>
            <a:r>
              <a:rPr lang="en-US" i="1"/>
              <a:t>Presents with a  descending pattern </a:t>
            </a:r>
          </a:p>
          <a:p>
            <a:r>
              <a:rPr lang="en-US" i="1"/>
              <a:t>Follwed by stiffness of the neck, difficulty in swallowing, rigidity of abdominal muscles.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801947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Custom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TETANUS </vt:lpstr>
      <vt:lpstr>Introduction </vt:lpstr>
      <vt:lpstr>Slide 3</vt:lpstr>
      <vt:lpstr>Incidence </vt:lpstr>
      <vt:lpstr>Tetanus </vt:lpstr>
      <vt:lpstr>Risk factors </vt:lpstr>
      <vt:lpstr>Slide 7</vt:lpstr>
      <vt:lpstr>Types </vt:lpstr>
      <vt:lpstr>Cephalic tetanus </vt:lpstr>
      <vt:lpstr>Neonetrum tetanus </vt:lpstr>
      <vt:lpstr>Clinical manifestation </vt:lpstr>
      <vt:lpstr>Pathogenesis </vt:lpstr>
      <vt:lpstr>Complications </vt:lpstr>
      <vt:lpstr>Diagnosis </vt:lpstr>
      <vt:lpstr>Management </vt:lpstr>
      <vt:lpstr>Slide 16</vt:lpstr>
      <vt:lpstr>Prevention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TETANUS</dc:title>
  <dc:creator>Unknown User</dc:creator>
  <cp:lastModifiedBy>library</cp:lastModifiedBy>
  <cp:revision>1</cp:revision>
  <dcterms:created xsi:type="dcterms:W3CDTF">2020-05-03T14:09:11Z</dcterms:created>
  <dcterms:modified xsi:type="dcterms:W3CDTF">2021-03-27T05:27:58Z</dcterms:modified>
</cp:coreProperties>
</file>