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756" y="-108"/>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94ECA7A-49B6-3B47-97E6-6D21C2675CA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 xmlns:a16="http://schemas.microsoft.com/office/drawing/2014/main" id="{4BDBDCB9-77DE-944C-A97B-D885341CD4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 xmlns:a16="http://schemas.microsoft.com/office/drawing/2014/main" id="{9F34ADD3-6D33-7C4D-96F2-E509D59B072D}"/>
              </a:ext>
            </a:extLst>
          </p:cNvPr>
          <p:cNvSpPr>
            <a:spLocks noGrp="1"/>
          </p:cNvSpPr>
          <p:nvPr>
            <p:ph type="dt" sz="half" idx="10"/>
          </p:nvPr>
        </p:nvSpPr>
        <p:spPr/>
        <p:txBody>
          <a:bodyPr/>
          <a:lstStyle/>
          <a:p>
            <a:fld id="{7BFF412A-7272-D747-A733-6310F09D9B5E}" type="datetimeFigureOut">
              <a:rPr lang="en-US" smtClean="0"/>
              <a:pPr/>
              <a:t>3/27/2021</a:t>
            </a:fld>
            <a:endParaRPr lang="en-US"/>
          </a:p>
        </p:txBody>
      </p:sp>
      <p:sp>
        <p:nvSpPr>
          <p:cNvPr id="5" name="Footer Placeholder 4">
            <a:extLst>
              <a:ext uri="{FF2B5EF4-FFF2-40B4-BE49-F238E27FC236}">
                <a16:creationId xmlns="" xmlns:a16="http://schemas.microsoft.com/office/drawing/2014/main" id="{C7E8B40D-0862-114D-B17A-F069A30C7F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217812C-D994-834C-A4E5-829BA63D4840}"/>
              </a:ext>
            </a:extLst>
          </p:cNvPr>
          <p:cNvSpPr>
            <a:spLocks noGrp="1"/>
          </p:cNvSpPr>
          <p:nvPr>
            <p:ph type="sldNum" sz="quarter" idx="12"/>
          </p:nvPr>
        </p:nvSpPr>
        <p:spPr/>
        <p:txBody>
          <a:bodyPr/>
          <a:lstStyle/>
          <a:p>
            <a:fld id="{5A58DC17-117D-5B48-95E1-A098D1A84E6A}" type="slidenum">
              <a:rPr lang="en-US" smtClean="0"/>
              <a:pPr/>
              <a:t>‹#›</a:t>
            </a:fld>
            <a:endParaRPr lang="en-US"/>
          </a:p>
        </p:txBody>
      </p:sp>
    </p:spTree>
    <p:extLst>
      <p:ext uri="{BB962C8B-B14F-4D97-AF65-F5344CB8AC3E}">
        <p14:creationId xmlns="" xmlns:p14="http://schemas.microsoft.com/office/powerpoint/2010/main" val="3424082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5A5C58C-38B2-0A49-A662-C1B3DDD23856}"/>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 xmlns:a16="http://schemas.microsoft.com/office/drawing/2014/main" id="{4B898C5D-1F07-094B-AA8A-92B69679494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AA358CCD-012D-4F42-8ADC-628E67A06EA3}"/>
              </a:ext>
            </a:extLst>
          </p:cNvPr>
          <p:cNvSpPr>
            <a:spLocks noGrp="1"/>
          </p:cNvSpPr>
          <p:nvPr>
            <p:ph type="dt" sz="half" idx="10"/>
          </p:nvPr>
        </p:nvSpPr>
        <p:spPr/>
        <p:txBody>
          <a:bodyPr/>
          <a:lstStyle/>
          <a:p>
            <a:fld id="{7BFF412A-7272-D747-A733-6310F09D9B5E}" type="datetimeFigureOut">
              <a:rPr lang="en-US" smtClean="0"/>
              <a:pPr/>
              <a:t>3/27/2021</a:t>
            </a:fld>
            <a:endParaRPr lang="en-US"/>
          </a:p>
        </p:txBody>
      </p:sp>
      <p:sp>
        <p:nvSpPr>
          <p:cNvPr id="5" name="Footer Placeholder 4">
            <a:extLst>
              <a:ext uri="{FF2B5EF4-FFF2-40B4-BE49-F238E27FC236}">
                <a16:creationId xmlns="" xmlns:a16="http://schemas.microsoft.com/office/drawing/2014/main" id="{F2972236-E6E5-CB45-BAFE-587E89FFF6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F4778CA-8D18-DD4D-91DA-C8E4E104989B}"/>
              </a:ext>
            </a:extLst>
          </p:cNvPr>
          <p:cNvSpPr>
            <a:spLocks noGrp="1"/>
          </p:cNvSpPr>
          <p:nvPr>
            <p:ph type="sldNum" sz="quarter" idx="12"/>
          </p:nvPr>
        </p:nvSpPr>
        <p:spPr/>
        <p:txBody>
          <a:bodyPr/>
          <a:lstStyle/>
          <a:p>
            <a:fld id="{5A58DC17-117D-5B48-95E1-A098D1A84E6A}" type="slidenum">
              <a:rPr lang="en-US" smtClean="0"/>
              <a:pPr/>
              <a:t>‹#›</a:t>
            </a:fld>
            <a:endParaRPr lang="en-US"/>
          </a:p>
        </p:txBody>
      </p:sp>
    </p:spTree>
    <p:extLst>
      <p:ext uri="{BB962C8B-B14F-4D97-AF65-F5344CB8AC3E}">
        <p14:creationId xmlns="" xmlns:p14="http://schemas.microsoft.com/office/powerpoint/2010/main" val="3645200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CF33E36F-6EF9-9A40-B796-B65206A7E94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 xmlns:a16="http://schemas.microsoft.com/office/drawing/2014/main" id="{C21FAC45-44D5-AE43-AA8B-FB86D898464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3E81D360-DEFA-9748-A8C1-526C5EF484D8}"/>
              </a:ext>
            </a:extLst>
          </p:cNvPr>
          <p:cNvSpPr>
            <a:spLocks noGrp="1"/>
          </p:cNvSpPr>
          <p:nvPr>
            <p:ph type="dt" sz="half" idx="10"/>
          </p:nvPr>
        </p:nvSpPr>
        <p:spPr/>
        <p:txBody>
          <a:bodyPr/>
          <a:lstStyle/>
          <a:p>
            <a:fld id="{7BFF412A-7272-D747-A733-6310F09D9B5E}" type="datetimeFigureOut">
              <a:rPr lang="en-US" smtClean="0"/>
              <a:pPr/>
              <a:t>3/27/2021</a:t>
            </a:fld>
            <a:endParaRPr lang="en-US"/>
          </a:p>
        </p:txBody>
      </p:sp>
      <p:sp>
        <p:nvSpPr>
          <p:cNvPr id="5" name="Footer Placeholder 4">
            <a:extLst>
              <a:ext uri="{FF2B5EF4-FFF2-40B4-BE49-F238E27FC236}">
                <a16:creationId xmlns="" xmlns:a16="http://schemas.microsoft.com/office/drawing/2014/main" id="{2074DA1B-CBA5-924A-8325-0E79A3746D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98B21311-17C9-8A48-8FF3-335062538F9A}"/>
              </a:ext>
            </a:extLst>
          </p:cNvPr>
          <p:cNvSpPr>
            <a:spLocks noGrp="1"/>
          </p:cNvSpPr>
          <p:nvPr>
            <p:ph type="sldNum" sz="quarter" idx="12"/>
          </p:nvPr>
        </p:nvSpPr>
        <p:spPr/>
        <p:txBody>
          <a:bodyPr/>
          <a:lstStyle/>
          <a:p>
            <a:fld id="{5A58DC17-117D-5B48-95E1-A098D1A84E6A}" type="slidenum">
              <a:rPr lang="en-US" smtClean="0"/>
              <a:pPr/>
              <a:t>‹#›</a:t>
            </a:fld>
            <a:endParaRPr lang="en-US"/>
          </a:p>
        </p:txBody>
      </p:sp>
    </p:spTree>
    <p:extLst>
      <p:ext uri="{BB962C8B-B14F-4D97-AF65-F5344CB8AC3E}">
        <p14:creationId xmlns="" xmlns:p14="http://schemas.microsoft.com/office/powerpoint/2010/main" val="3664695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BA04F4E-F1A7-D740-8A9A-8B6DC9E9B1B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 xmlns:a16="http://schemas.microsoft.com/office/drawing/2014/main" id="{BC18913E-035B-FA4B-A6C5-5D2E2E5D46D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D3A13596-A41B-7241-BF9B-0028CF9D5329}"/>
              </a:ext>
            </a:extLst>
          </p:cNvPr>
          <p:cNvSpPr>
            <a:spLocks noGrp="1"/>
          </p:cNvSpPr>
          <p:nvPr>
            <p:ph type="dt" sz="half" idx="10"/>
          </p:nvPr>
        </p:nvSpPr>
        <p:spPr/>
        <p:txBody>
          <a:bodyPr/>
          <a:lstStyle/>
          <a:p>
            <a:fld id="{7BFF412A-7272-D747-A733-6310F09D9B5E}" type="datetimeFigureOut">
              <a:rPr lang="en-US" smtClean="0"/>
              <a:pPr/>
              <a:t>3/27/2021</a:t>
            </a:fld>
            <a:endParaRPr lang="en-US"/>
          </a:p>
        </p:txBody>
      </p:sp>
      <p:sp>
        <p:nvSpPr>
          <p:cNvPr id="5" name="Footer Placeholder 4">
            <a:extLst>
              <a:ext uri="{FF2B5EF4-FFF2-40B4-BE49-F238E27FC236}">
                <a16:creationId xmlns="" xmlns:a16="http://schemas.microsoft.com/office/drawing/2014/main" id="{0F2E6EE4-8CA5-CC49-A209-F3FD878445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C89D59FC-C423-3F49-A022-563068FE11A2}"/>
              </a:ext>
            </a:extLst>
          </p:cNvPr>
          <p:cNvSpPr>
            <a:spLocks noGrp="1"/>
          </p:cNvSpPr>
          <p:nvPr>
            <p:ph type="sldNum" sz="quarter" idx="12"/>
          </p:nvPr>
        </p:nvSpPr>
        <p:spPr/>
        <p:txBody>
          <a:bodyPr/>
          <a:lstStyle/>
          <a:p>
            <a:fld id="{5A58DC17-117D-5B48-95E1-A098D1A84E6A}" type="slidenum">
              <a:rPr lang="en-US" smtClean="0"/>
              <a:pPr/>
              <a:t>‹#›</a:t>
            </a:fld>
            <a:endParaRPr lang="en-US"/>
          </a:p>
        </p:txBody>
      </p:sp>
    </p:spTree>
    <p:extLst>
      <p:ext uri="{BB962C8B-B14F-4D97-AF65-F5344CB8AC3E}">
        <p14:creationId xmlns="" xmlns:p14="http://schemas.microsoft.com/office/powerpoint/2010/main" val="86333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C5FA41-4318-8F49-AB26-563AB498DBE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 xmlns:a16="http://schemas.microsoft.com/office/drawing/2014/main" id="{097B372E-276A-344A-BAD5-C07E49BA4D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 xmlns:a16="http://schemas.microsoft.com/office/drawing/2014/main" id="{CA65324A-C7CC-C346-977A-698009A24981}"/>
              </a:ext>
            </a:extLst>
          </p:cNvPr>
          <p:cNvSpPr>
            <a:spLocks noGrp="1"/>
          </p:cNvSpPr>
          <p:nvPr>
            <p:ph type="dt" sz="half" idx="10"/>
          </p:nvPr>
        </p:nvSpPr>
        <p:spPr/>
        <p:txBody>
          <a:bodyPr/>
          <a:lstStyle/>
          <a:p>
            <a:fld id="{7BFF412A-7272-D747-A733-6310F09D9B5E}" type="datetimeFigureOut">
              <a:rPr lang="en-US" smtClean="0"/>
              <a:pPr/>
              <a:t>3/27/2021</a:t>
            </a:fld>
            <a:endParaRPr lang="en-US"/>
          </a:p>
        </p:txBody>
      </p:sp>
      <p:sp>
        <p:nvSpPr>
          <p:cNvPr id="5" name="Footer Placeholder 4">
            <a:extLst>
              <a:ext uri="{FF2B5EF4-FFF2-40B4-BE49-F238E27FC236}">
                <a16:creationId xmlns="" xmlns:a16="http://schemas.microsoft.com/office/drawing/2014/main" id="{351EAA1F-303C-7044-A940-0C0FE9CD10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61D4265D-D828-AF4A-9B69-C7FEC2AE985A}"/>
              </a:ext>
            </a:extLst>
          </p:cNvPr>
          <p:cNvSpPr>
            <a:spLocks noGrp="1"/>
          </p:cNvSpPr>
          <p:nvPr>
            <p:ph type="sldNum" sz="quarter" idx="12"/>
          </p:nvPr>
        </p:nvSpPr>
        <p:spPr/>
        <p:txBody>
          <a:bodyPr/>
          <a:lstStyle/>
          <a:p>
            <a:fld id="{5A58DC17-117D-5B48-95E1-A098D1A84E6A}" type="slidenum">
              <a:rPr lang="en-US" smtClean="0"/>
              <a:pPr/>
              <a:t>‹#›</a:t>
            </a:fld>
            <a:endParaRPr lang="en-US"/>
          </a:p>
        </p:txBody>
      </p:sp>
    </p:spTree>
    <p:extLst>
      <p:ext uri="{BB962C8B-B14F-4D97-AF65-F5344CB8AC3E}">
        <p14:creationId xmlns="" xmlns:p14="http://schemas.microsoft.com/office/powerpoint/2010/main" val="3998053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D5A1770-2121-5348-B216-A745FB0D3D0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 xmlns:a16="http://schemas.microsoft.com/office/drawing/2014/main" id="{B3292174-A3AE-7047-A02D-652983B6E512}"/>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 xmlns:a16="http://schemas.microsoft.com/office/drawing/2014/main" id="{2C831D01-8AD9-7244-A0CA-A64BF5B71C39}"/>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 xmlns:a16="http://schemas.microsoft.com/office/drawing/2014/main" id="{6BC83EC7-1D29-4C4B-8CC9-74A19D10D63F}"/>
              </a:ext>
            </a:extLst>
          </p:cNvPr>
          <p:cNvSpPr>
            <a:spLocks noGrp="1"/>
          </p:cNvSpPr>
          <p:nvPr>
            <p:ph type="dt" sz="half" idx="10"/>
          </p:nvPr>
        </p:nvSpPr>
        <p:spPr/>
        <p:txBody>
          <a:bodyPr/>
          <a:lstStyle/>
          <a:p>
            <a:fld id="{7BFF412A-7272-D747-A733-6310F09D9B5E}" type="datetimeFigureOut">
              <a:rPr lang="en-US" smtClean="0"/>
              <a:pPr/>
              <a:t>3/27/2021</a:t>
            </a:fld>
            <a:endParaRPr lang="en-US"/>
          </a:p>
        </p:txBody>
      </p:sp>
      <p:sp>
        <p:nvSpPr>
          <p:cNvPr id="6" name="Footer Placeholder 5">
            <a:extLst>
              <a:ext uri="{FF2B5EF4-FFF2-40B4-BE49-F238E27FC236}">
                <a16:creationId xmlns="" xmlns:a16="http://schemas.microsoft.com/office/drawing/2014/main" id="{FC4BC3A1-5AED-C840-A4F1-09BD2E056A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D79BBE6C-9C7D-EC45-ADBA-6A478C4B9D69}"/>
              </a:ext>
            </a:extLst>
          </p:cNvPr>
          <p:cNvSpPr>
            <a:spLocks noGrp="1"/>
          </p:cNvSpPr>
          <p:nvPr>
            <p:ph type="sldNum" sz="quarter" idx="12"/>
          </p:nvPr>
        </p:nvSpPr>
        <p:spPr/>
        <p:txBody>
          <a:bodyPr/>
          <a:lstStyle/>
          <a:p>
            <a:fld id="{5A58DC17-117D-5B48-95E1-A098D1A84E6A}" type="slidenum">
              <a:rPr lang="en-US" smtClean="0"/>
              <a:pPr/>
              <a:t>‹#›</a:t>
            </a:fld>
            <a:endParaRPr lang="en-US"/>
          </a:p>
        </p:txBody>
      </p:sp>
    </p:spTree>
    <p:extLst>
      <p:ext uri="{BB962C8B-B14F-4D97-AF65-F5344CB8AC3E}">
        <p14:creationId xmlns="" xmlns:p14="http://schemas.microsoft.com/office/powerpoint/2010/main" val="2813135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26C297C-7B5C-3D43-A68F-52A75E4205B2}"/>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 xmlns:a16="http://schemas.microsoft.com/office/drawing/2014/main" id="{3DFF0FD3-ED52-844D-A972-67B8E8D145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 xmlns:a16="http://schemas.microsoft.com/office/drawing/2014/main" id="{EEB192DC-0E9F-CB4D-94E5-C3BE8C74512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 xmlns:a16="http://schemas.microsoft.com/office/drawing/2014/main" id="{240DE961-6C87-6C4F-9061-1F07E17AB0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 xmlns:a16="http://schemas.microsoft.com/office/drawing/2014/main" id="{E6F262FA-F895-884B-B860-C57D5450476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 xmlns:a16="http://schemas.microsoft.com/office/drawing/2014/main" id="{6E86EFDD-8CEE-464C-B96E-B14F72D2A861}"/>
              </a:ext>
            </a:extLst>
          </p:cNvPr>
          <p:cNvSpPr>
            <a:spLocks noGrp="1"/>
          </p:cNvSpPr>
          <p:nvPr>
            <p:ph type="dt" sz="half" idx="10"/>
          </p:nvPr>
        </p:nvSpPr>
        <p:spPr/>
        <p:txBody>
          <a:bodyPr/>
          <a:lstStyle/>
          <a:p>
            <a:fld id="{7BFF412A-7272-D747-A733-6310F09D9B5E}" type="datetimeFigureOut">
              <a:rPr lang="en-US" smtClean="0"/>
              <a:pPr/>
              <a:t>3/27/2021</a:t>
            </a:fld>
            <a:endParaRPr lang="en-US"/>
          </a:p>
        </p:txBody>
      </p:sp>
      <p:sp>
        <p:nvSpPr>
          <p:cNvPr id="8" name="Footer Placeholder 7">
            <a:extLst>
              <a:ext uri="{FF2B5EF4-FFF2-40B4-BE49-F238E27FC236}">
                <a16:creationId xmlns="" xmlns:a16="http://schemas.microsoft.com/office/drawing/2014/main" id="{623D5DDF-A4CB-1843-ACEA-06331FEB5CF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3CD11D20-6CA9-1847-97E8-57EB7A0722B7}"/>
              </a:ext>
            </a:extLst>
          </p:cNvPr>
          <p:cNvSpPr>
            <a:spLocks noGrp="1"/>
          </p:cNvSpPr>
          <p:nvPr>
            <p:ph type="sldNum" sz="quarter" idx="12"/>
          </p:nvPr>
        </p:nvSpPr>
        <p:spPr/>
        <p:txBody>
          <a:bodyPr/>
          <a:lstStyle/>
          <a:p>
            <a:fld id="{5A58DC17-117D-5B48-95E1-A098D1A84E6A}" type="slidenum">
              <a:rPr lang="en-US" smtClean="0"/>
              <a:pPr/>
              <a:t>‹#›</a:t>
            </a:fld>
            <a:endParaRPr lang="en-US"/>
          </a:p>
        </p:txBody>
      </p:sp>
    </p:spTree>
    <p:extLst>
      <p:ext uri="{BB962C8B-B14F-4D97-AF65-F5344CB8AC3E}">
        <p14:creationId xmlns="" xmlns:p14="http://schemas.microsoft.com/office/powerpoint/2010/main" val="549689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DC86F88-C8FE-774B-9760-664B7E800C5B}"/>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 xmlns:a16="http://schemas.microsoft.com/office/drawing/2014/main" id="{87F128EB-ECD5-E744-AB65-1A20F9DA921A}"/>
              </a:ext>
            </a:extLst>
          </p:cNvPr>
          <p:cNvSpPr>
            <a:spLocks noGrp="1"/>
          </p:cNvSpPr>
          <p:nvPr>
            <p:ph type="dt" sz="half" idx="10"/>
          </p:nvPr>
        </p:nvSpPr>
        <p:spPr/>
        <p:txBody>
          <a:bodyPr/>
          <a:lstStyle/>
          <a:p>
            <a:fld id="{7BFF412A-7272-D747-A733-6310F09D9B5E}" type="datetimeFigureOut">
              <a:rPr lang="en-US" smtClean="0"/>
              <a:pPr/>
              <a:t>3/27/2021</a:t>
            </a:fld>
            <a:endParaRPr lang="en-US"/>
          </a:p>
        </p:txBody>
      </p:sp>
      <p:sp>
        <p:nvSpPr>
          <p:cNvPr id="4" name="Footer Placeholder 3">
            <a:extLst>
              <a:ext uri="{FF2B5EF4-FFF2-40B4-BE49-F238E27FC236}">
                <a16:creationId xmlns="" xmlns:a16="http://schemas.microsoft.com/office/drawing/2014/main" id="{62C3A5A0-0101-DB40-B316-B27E43D84F6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A9CCFF87-C26F-3A4E-9D68-C52A39EE76D2}"/>
              </a:ext>
            </a:extLst>
          </p:cNvPr>
          <p:cNvSpPr>
            <a:spLocks noGrp="1"/>
          </p:cNvSpPr>
          <p:nvPr>
            <p:ph type="sldNum" sz="quarter" idx="12"/>
          </p:nvPr>
        </p:nvSpPr>
        <p:spPr/>
        <p:txBody>
          <a:bodyPr/>
          <a:lstStyle/>
          <a:p>
            <a:fld id="{5A58DC17-117D-5B48-95E1-A098D1A84E6A}" type="slidenum">
              <a:rPr lang="en-US" smtClean="0"/>
              <a:pPr/>
              <a:t>‹#›</a:t>
            </a:fld>
            <a:endParaRPr lang="en-US"/>
          </a:p>
        </p:txBody>
      </p:sp>
    </p:spTree>
    <p:extLst>
      <p:ext uri="{BB962C8B-B14F-4D97-AF65-F5344CB8AC3E}">
        <p14:creationId xmlns="" xmlns:p14="http://schemas.microsoft.com/office/powerpoint/2010/main" val="3699106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F5356994-B73C-5D4F-A9EF-2094487FCA80}"/>
              </a:ext>
            </a:extLst>
          </p:cNvPr>
          <p:cNvSpPr>
            <a:spLocks noGrp="1"/>
          </p:cNvSpPr>
          <p:nvPr>
            <p:ph type="dt" sz="half" idx="10"/>
          </p:nvPr>
        </p:nvSpPr>
        <p:spPr/>
        <p:txBody>
          <a:bodyPr/>
          <a:lstStyle/>
          <a:p>
            <a:fld id="{7BFF412A-7272-D747-A733-6310F09D9B5E}" type="datetimeFigureOut">
              <a:rPr lang="en-US" smtClean="0"/>
              <a:pPr/>
              <a:t>3/27/2021</a:t>
            </a:fld>
            <a:endParaRPr lang="en-US"/>
          </a:p>
        </p:txBody>
      </p:sp>
      <p:sp>
        <p:nvSpPr>
          <p:cNvPr id="3" name="Footer Placeholder 2">
            <a:extLst>
              <a:ext uri="{FF2B5EF4-FFF2-40B4-BE49-F238E27FC236}">
                <a16:creationId xmlns="" xmlns:a16="http://schemas.microsoft.com/office/drawing/2014/main" id="{C5137D90-8C1F-734A-9977-96EF8D421AE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C8F23EB6-FD91-8C4F-918D-ED6B0BE73581}"/>
              </a:ext>
            </a:extLst>
          </p:cNvPr>
          <p:cNvSpPr>
            <a:spLocks noGrp="1"/>
          </p:cNvSpPr>
          <p:nvPr>
            <p:ph type="sldNum" sz="quarter" idx="12"/>
          </p:nvPr>
        </p:nvSpPr>
        <p:spPr/>
        <p:txBody>
          <a:bodyPr/>
          <a:lstStyle/>
          <a:p>
            <a:fld id="{5A58DC17-117D-5B48-95E1-A098D1A84E6A}" type="slidenum">
              <a:rPr lang="en-US" smtClean="0"/>
              <a:pPr/>
              <a:t>‹#›</a:t>
            </a:fld>
            <a:endParaRPr lang="en-US"/>
          </a:p>
        </p:txBody>
      </p:sp>
    </p:spTree>
    <p:extLst>
      <p:ext uri="{BB962C8B-B14F-4D97-AF65-F5344CB8AC3E}">
        <p14:creationId xmlns="" xmlns:p14="http://schemas.microsoft.com/office/powerpoint/2010/main" val="150409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252D6DB-CC45-0E41-84B9-288B706F0D1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 xmlns:a16="http://schemas.microsoft.com/office/drawing/2014/main" id="{1B83CD2B-99C7-744A-8FB8-820925E396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 xmlns:a16="http://schemas.microsoft.com/office/drawing/2014/main" id="{08D3E05D-015E-9F4C-AB7F-18D2DB2676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 xmlns:a16="http://schemas.microsoft.com/office/drawing/2014/main" id="{8EADF996-647E-5C4C-8A6D-03D27DE3880C}"/>
              </a:ext>
            </a:extLst>
          </p:cNvPr>
          <p:cNvSpPr>
            <a:spLocks noGrp="1"/>
          </p:cNvSpPr>
          <p:nvPr>
            <p:ph type="dt" sz="half" idx="10"/>
          </p:nvPr>
        </p:nvSpPr>
        <p:spPr/>
        <p:txBody>
          <a:bodyPr/>
          <a:lstStyle/>
          <a:p>
            <a:fld id="{7BFF412A-7272-D747-A733-6310F09D9B5E}" type="datetimeFigureOut">
              <a:rPr lang="en-US" smtClean="0"/>
              <a:pPr/>
              <a:t>3/27/2021</a:t>
            </a:fld>
            <a:endParaRPr lang="en-US"/>
          </a:p>
        </p:txBody>
      </p:sp>
      <p:sp>
        <p:nvSpPr>
          <p:cNvPr id="6" name="Footer Placeholder 5">
            <a:extLst>
              <a:ext uri="{FF2B5EF4-FFF2-40B4-BE49-F238E27FC236}">
                <a16:creationId xmlns="" xmlns:a16="http://schemas.microsoft.com/office/drawing/2014/main" id="{2D97C6A9-9B0A-DC4D-B854-DDCD82A5BA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3782B006-7824-7149-8EBB-ACC78BAC1DF4}"/>
              </a:ext>
            </a:extLst>
          </p:cNvPr>
          <p:cNvSpPr>
            <a:spLocks noGrp="1"/>
          </p:cNvSpPr>
          <p:nvPr>
            <p:ph type="sldNum" sz="quarter" idx="12"/>
          </p:nvPr>
        </p:nvSpPr>
        <p:spPr/>
        <p:txBody>
          <a:bodyPr/>
          <a:lstStyle/>
          <a:p>
            <a:fld id="{5A58DC17-117D-5B48-95E1-A098D1A84E6A}" type="slidenum">
              <a:rPr lang="en-US" smtClean="0"/>
              <a:pPr/>
              <a:t>‹#›</a:t>
            </a:fld>
            <a:endParaRPr lang="en-US"/>
          </a:p>
        </p:txBody>
      </p:sp>
    </p:spTree>
    <p:extLst>
      <p:ext uri="{BB962C8B-B14F-4D97-AF65-F5344CB8AC3E}">
        <p14:creationId xmlns="" xmlns:p14="http://schemas.microsoft.com/office/powerpoint/2010/main" val="783573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CB2C7B2-A3D6-664F-8197-C29435C26A1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 xmlns:a16="http://schemas.microsoft.com/office/drawing/2014/main" id="{38597146-8558-AF44-ACFC-3CD15E56AD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B7AFA0B0-54E0-1B47-A58B-3B36CFEC62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 xmlns:a16="http://schemas.microsoft.com/office/drawing/2014/main" id="{363DDC39-E733-B94D-BFCE-5D33927DDA23}"/>
              </a:ext>
            </a:extLst>
          </p:cNvPr>
          <p:cNvSpPr>
            <a:spLocks noGrp="1"/>
          </p:cNvSpPr>
          <p:nvPr>
            <p:ph type="dt" sz="half" idx="10"/>
          </p:nvPr>
        </p:nvSpPr>
        <p:spPr/>
        <p:txBody>
          <a:bodyPr/>
          <a:lstStyle/>
          <a:p>
            <a:fld id="{7BFF412A-7272-D747-A733-6310F09D9B5E}" type="datetimeFigureOut">
              <a:rPr lang="en-US" smtClean="0"/>
              <a:pPr/>
              <a:t>3/27/2021</a:t>
            </a:fld>
            <a:endParaRPr lang="en-US"/>
          </a:p>
        </p:txBody>
      </p:sp>
      <p:sp>
        <p:nvSpPr>
          <p:cNvPr id="6" name="Footer Placeholder 5">
            <a:extLst>
              <a:ext uri="{FF2B5EF4-FFF2-40B4-BE49-F238E27FC236}">
                <a16:creationId xmlns="" xmlns:a16="http://schemas.microsoft.com/office/drawing/2014/main" id="{7FA67742-1E31-E346-AA11-29A511C9FC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905FEBEA-0FBC-5646-8C15-ED39736FE177}"/>
              </a:ext>
            </a:extLst>
          </p:cNvPr>
          <p:cNvSpPr>
            <a:spLocks noGrp="1"/>
          </p:cNvSpPr>
          <p:nvPr>
            <p:ph type="sldNum" sz="quarter" idx="12"/>
          </p:nvPr>
        </p:nvSpPr>
        <p:spPr/>
        <p:txBody>
          <a:bodyPr/>
          <a:lstStyle/>
          <a:p>
            <a:fld id="{5A58DC17-117D-5B48-95E1-A098D1A84E6A}" type="slidenum">
              <a:rPr lang="en-US" smtClean="0"/>
              <a:pPr/>
              <a:t>‹#›</a:t>
            </a:fld>
            <a:endParaRPr lang="en-US"/>
          </a:p>
        </p:txBody>
      </p:sp>
    </p:spTree>
    <p:extLst>
      <p:ext uri="{BB962C8B-B14F-4D97-AF65-F5344CB8AC3E}">
        <p14:creationId xmlns="" xmlns:p14="http://schemas.microsoft.com/office/powerpoint/2010/main" val="1568972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9F0CF3C8-8F44-7543-B09A-7B20A224D5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 xmlns:a16="http://schemas.microsoft.com/office/drawing/2014/main" id="{A78F4DD6-CC30-4745-BBF8-5528CD82D4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BA1494DD-D89F-D94B-94A3-4F572B2B7B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FF412A-7272-D747-A733-6310F09D9B5E}" type="datetimeFigureOut">
              <a:rPr lang="en-US" smtClean="0"/>
              <a:pPr/>
              <a:t>3/27/2021</a:t>
            </a:fld>
            <a:endParaRPr lang="en-US"/>
          </a:p>
        </p:txBody>
      </p:sp>
      <p:sp>
        <p:nvSpPr>
          <p:cNvPr id="5" name="Footer Placeholder 4">
            <a:extLst>
              <a:ext uri="{FF2B5EF4-FFF2-40B4-BE49-F238E27FC236}">
                <a16:creationId xmlns="" xmlns:a16="http://schemas.microsoft.com/office/drawing/2014/main" id="{49BB3781-7760-E443-A9DC-3CA1C18DE2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89D32217-2E1E-1040-BA4C-E837B22B40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58DC17-117D-5B48-95E1-A098D1A84E6A}" type="slidenum">
              <a:rPr lang="en-US" smtClean="0"/>
              <a:pPr/>
              <a:t>‹#›</a:t>
            </a:fld>
            <a:endParaRPr lang="en-US"/>
          </a:p>
        </p:txBody>
      </p:sp>
    </p:spTree>
    <p:extLst>
      <p:ext uri="{BB962C8B-B14F-4D97-AF65-F5344CB8AC3E}">
        <p14:creationId xmlns="" xmlns:p14="http://schemas.microsoft.com/office/powerpoint/2010/main" val="66691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0F91BD2-A0CD-FE49-B1D3-7D44523E39BB}"/>
              </a:ext>
            </a:extLst>
          </p:cNvPr>
          <p:cNvSpPr>
            <a:spLocks noGrp="1"/>
          </p:cNvSpPr>
          <p:nvPr>
            <p:ph type="ctrTitle"/>
          </p:nvPr>
        </p:nvSpPr>
        <p:spPr/>
        <p:txBody>
          <a:bodyPr/>
          <a:lstStyle/>
          <a:p>
            <a:r>
              <a:rPr lang="en-US" b="1" i="1">
                <a:solidFill>
                  <a:srgbClr val="7030A0"/>
                </a:solidFill>
              </a:rPr>
              <a:t>Leprosy</a:t>
            </a:r>
            <a:r>
              <a:rPr lang="en-US" b="1">
                <a:solidFill>
                  <a:srgbClr val="7030A0"/>
                </a:solidFill>
              </a:rPr>
              <a:t> </a:t>
            </a:r>
          </a:p>
        </p:txBody>
      </p:sp>
    </p:spTree>
    <p:extLst>
      <p:ext uri="{BB962C8B-B14F-4D97-AF65-F5344CB8AC3E}">
        <p14:creationId xmlns="" xmlns:p14="http://schemas.microsoft.com/office/powerpoint/2010/main" val="1683596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438BC98-92A3-594C-AAB5-DA3B0C8DD5C5}"/>
              </a:ext>
            </a:extLst>
          </p:cNvPr>
          <p:cNvSpPr>
            <a:spLocks noGrp="1"/>
          </p:cNvSpPr>
          <p:nvPr>
            <p:ph type="title"/>
          </p:nvPr>
        </p:nvSpPr>
        <p:spPr/>
        <p:txBody>
          <a:bodyPr/>
          <a:lstStyle/>
          <a:p>
            <a:r>
              <a:rPr lang="en-US" b="1" i="1">
                <a:solidFill>
                  <a:srgbClr val="7030A0"/>
                </a:solidFill>
              </a:rPr>
              <a:t>Transmission</a:t>
            </a:r>
            <a:r>
              <a:rPr lang="en-US" b="1">
                <a:solidFill>
                  <a:srgbClr val="7030A0"/>
                </a:solidFill>
              </a:rPr>
              <a:t> </a:t>
            </a:r>
          </a:p>
        </p:txBody>
      </p:sp>
      <p:sp>
        <p:nvSpPr>
          <p:cNvPr id="3" name="Content Placeholder 2">
            <a:extLst>
              <a:ext uri="{FF2B5EF4-FFF2-40B4-BE49-F238E27FC236}">
                <a16:creationId xmlns="" xmlns:a16="http://schemas.microsoft.com/office/drawing/2014/main" id="{390F1A32-05C9-4D4D-9DE5-945F160B1EE5}"/>
              </a:ext>
            </a:extLst>
          </p:cNvPr>
          <p:cNvSpPr>
            <a:spLocks noGrp="1"/>
          </p:cNvSpPr>
          <p:nvPr>
            <p:ph idx="1"/>
          </p:nvPr>
        </p:nvSpPr>
        <p:spPr>
          <a:xfrm>
            <a:off x="1427238" y="1825625"/>
            <a:ext cx="7281333" cy="4351338"/>
          </a:xfrm>
        </p:spPr>
        <p:txBody>
          <a:bodyPr/>
          <a:lstStyle/>
          <a:p>
            <a:r>
              <a:rPr lang="en-US" i="1"/>
              <a:t>Droplet infection : LEPROCY is believed to transmit through nasal discharge</a:t>
            </a:r>
          </a:p>
          <a:p>
            <a:r>
              <a:rPr lang="en-US" i="1"/>
              <a:t>Contact infection : studies indicate that leprosy is transmitted through direct skin contact. </a:t>
            </a:r>
          </a:p>
          <a:p>
            <a:r>
              <a:rPr lang="en-US" i="1"/>
              <a:t>Vector born infection .</a:t>
            </a:r>
          </a:p>
          <a:p>
            <a:r>
              <a:rPr lang="en-US" i="1"/>
              <a:t>Through placenta and milk. </a:t>
            </a:r>
          </a:p>
          <a:p>
            <a:endParaRPr lang="en-US" i="1"/>
          </a:p>
          <a:p>
            <a:endParaRPr lang="en-US" i="1"/>
          </a:p>
        </p:txBody>
      </p:sp>
    </p:spTree>
    <p:extLst>
      <p:ext uri="{BB962C8B-B14F-4D97-AF65-F5344CB8AC3E}">
        <p14:creationId xmlns="" xmlns:p14="http://schemas.microsoft.com/office/powerpoint/2010/main" val="3292179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CA4E5CE-9E81-B641-AAE3-5A7D94B918CC}"/>
              </a:ext>
            </a:extLst>
          </p:cNvPr>
          <p:cNvSpPr>
            <a:spLocks noGrp="1"/>
          </p:cNvSpPr>
          <p:nvPr>
            <p:ph type="title"/>
          </p:nvPr>
        </p:nvSpPr>
        <p:spPr/>
        <p:txBody>
          <a:bodyPr/>
          <a:lstStyle/>
          <a:p>
            <a:r>
              <a:rPr lang="en-US" b="1" i="1">
                <a:solidFill>
                  <a:srgbClr val="7030A0"/>
                </a:solidFill>
              </a:rPr>
              <a:t>Prevention </a:t>
            </a:r>
          </a:p>
        </p:txBody>
      </p:sp>
      <p:sp>
        <p:nvSpPr>
          <p:cNvPr id="3" name="Content Placeholder 2">
            <a:extLst>
              <a:ext uri="{FF2B5EF4-FFF2-40B4-BE49-F238E27FC236}">
                <a16:creationId xmlns="" xmlns:a16="http://schemas.microsoft.com/office/drawing/2014/main" id="{E8BED153-3D98-6045-94A9-93AAA8A8DCA0}"/>
              </a:ext>
            </a:extLst>
          </p:cNvPr>
          <p:cNvSpPr>
            <a:spLocks noGrp="1"/>
          </p:cNvSpPr>
          <p:nvPr>
            <p:ph idx="1"/>
          </p:nvPr>
        </p:nvSpPr>
        <p:spPr>
          <a:xfrm>
            <a:off x="838200" y="1825625"/>
            <a:ext cx="7495419" cy="4351338"/>
          </a:xfrm>
        </p:spPr>
        <p:txBody>
          <a:bodyPr>
            <a:normAutofit lnSpcReduction="10000"/>
          </a:bodyPr>
          <a:lstStyle/>
          <a:p>
            <a:r>
              <a:rPr lang="en-US" i="1"/>
              <a:t>Isolation of bacteriologically positive cases in endemic areas.</a:t>
            </a:r>
          </a:p>
          <a:p>
            <a:r>
              <a:rPr lang="en-US" i="1"/>
              <a:t>Avoid close physical contact with untreated patients. </a:t>
            </a:r>
          </a:p>
          <a:p>
            <a:r>
              <a:rPr lang="en-US" i="1"/>
              <a:t>Keep away from the animals which are suspected to the bacteria. </a:t>
            </a:r>
          </a:p>
          <a:p>
            <a:r>
              <a:rPr lang="en-US" i="1"/>
              <a:t>Use of mask and gloves while handling the patient. </a:t>
            </a:r>
          </a:p>
          <a:p>
            <a:r>
              <a:rPr lang="en-US" i="1"/>
              <a:t>Vaccination – BCG vaccine (at birth intramuscular, 0.05ml) </a:t>
            </a:r>
          </a:p>
          <a:p>
            <a:endParaRPr lang="en-US" i="1"/>
          </a:p>
          <a:p>
            <a:endParaRPr lang="en-US" i="1"/>
          </a:p>
          <a:p>
            <a:endParaRPr lang="en-US" i="1"/>
          </a:p>
        </p:txBody>
      </p:sp>
    </p:spTree>
    <p:extLst>
      <p:ext uri="{BB962C8B-B14F-4D97-AF65-F5344CB8AC3E}">
        <p14:creationId xmlns="" xmlns:p14="http://schemas.microsoft.com/office/powerpoint/2010/main" val="4160148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445160-AF56-114D-90A6-88BAC4F0E55D}"/>
              </a:ext>
            </a:extLst>
          </p:cNvPr>
          <p:cNvSpPr>
            <a:spLocks noGrp="1"/>
          </p:cNvSpPr>
          <p:nvPr>
            <p:ph type="title"/>
          </p:nvPr>
        </p:nvSpPr>
        <p:spPr/>
        <p:txBody>
          <a:bodyPr/>
          <a:lstStyle/>
          <a:p>
            <a:r>
              <a:rPr lang="en-US" b="1" i="1">
                <a:solidFill>
                  <a:srgbClr val="7030A0"/>
                </a:solidFill>
              </a:rPr>
              <a:t>Diagnosis</a:t>
            </a:r>
            <a:r>
              <a:rPr lang="en-US" b="1">
                <a:solidFill>
                  <a:srgbClr val="7030A0"/>
                </a:solidFill>
              </a:rPr>
              <a:t> </a:t>
            </a:r>
          </a:p>
        </p:txBody>
      </p:sp>
      <p:sp>
        <p:nvSpPr>
          <p:cNvPr id="3" name="Content Placeholder 2">
            <a:extLst>
              <a:ext uri="{FF2B5EF4-FFF2-40B4-BE49-F238E27FC236}">
                <a16:creationId xmlns="" xmlns:a16="http://schemas.microsoft.com/office/drawing/2014/main" id="{35D5DD33-00B6-B643-82E3-189C2A4D5F16}"/>
              </a:ext>
            </a:extLst>
          </p:cNvPr>
          <p:cNvSpPr>
            <a:spLocks noGrp="1"/>
          </p:cNvSpPr>
          <p:nvPr>
            <p:ph idx="1"/>
          </p:nvPr>
        </p:nvSpPr>
        <p:spPr>
          <a:xfrm>
            <a:off x="838200" y="1825625"/>
            <a:ext cx="6987419" cy="4351338"/>
          </a:xfrm>
        </p:spPr>
        <p:txBody>
          <a:bodyPr/>
          <a:lstStyle/>
          <a:p>
            <a:r>
              <a:rPr lang="en-US" i="1"/>
              <a:t>History collection </a:t>
            </a:r>
          </a:p>
          <a:p>
            <a:r>
              <a:rPr lang="en-US" i="1"/>
              <a:t>Physical examination </a:t>
            </a:r>
          </a:p>
          <a:p>
            <a:r>
              <a:rPr lang="en-US" i="1"/>
              <a:t>Bactriological examinations </a:t>
            </a:r>
          </a:p>
          <a:p>
            <a:r>
              <a:rPr lang="en-US" i="1"/>
              <a:t>Smear (scraping from lesions, nasal mucosa, nerve Biopsy etc) </a:t>
            </a:r>
          </a:p>
          <a:p>
            <a:r>
              <a:rPr lang="en-US" i="1"/>
              <a:t>Routine test CBC creatinine test </a:t>
            </a:r>
          </a:p>
          <a:p>
            <a:pPr marL="0" indent="0">
              <a:buNone/>
            </a:pPr>
            <a:endParaRPr lang="en-US" i="1"/>
          </a:p>
          <a:p>
            <a:pPr marL="0" indent="0">
              <a:buNone/>
            </a:pPr>
            <a:endParaRPr lang="en-US" i="1"/>
          </a:p>
          <a:p>
            <a:pPr marL="0" indent="0">
              <a:buNone/>
            </a:pPr>
            <a:endParaRPr lang="en-US" i="1"/>
          </a:p>
          <a:p>
            <a:endParaRPr lang="en-US" i="1"/>
          </a:p>
        </p:txBody>
      </p:sp>
    </p:spTree>
    <p:extLst>
      <p:ext uri="{BB962C8B-B14F-4D97-AF65-F5344CB8AC3E}">
        <p14:creationId xmlns="" xmlns:p14="http://schemas.microsoft.com/office/powerpoint/2010/main" val="2774526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8DAF8F0-0836-6A41-8E96-056EEFD6DE3D}"/>
              </a:ext>
            </a:extLst>
          </p:cNvPr>
          <p:cNvSpPr>
            <a:spLocks noGrp="1"/>
          </p:cNvSpPr>
          <p:nvPr>
            <p:ph type="title"/>
          </p:nvPr>
        </p:nvSpPr>
        <p:spPr/>
        <p:txBody>
          <a:bodyPr/>
          <a:lstStyle/>
          <a:p>
            <a:r>
              <a:rPr lang="en-US" b="1" i="1">
                <a:solidFill>
                  <a:srgbClr val="7030A0"/>
                </a:solidFill>
              </a:rPr>
              <a:t>Complications</a:t>
            </a:r>
            <a:r>
              <a:rPr lang="en-US">
                <a:solidFill>
                  <a:srgbClr val="7030A0"/>
                </a:solidFill>
              </a:rPr>
              <a:t> </a:t>
            </a:r>
          </a:p>
        </p:txBody>
      </p:sp>
      <p:sp>
        <p:nvSpPr>
          <p:cNvPr id="3" name="Content Placeholder 2">
            <a:extLst>
              <a:ext uri="{FF2B5EF4-FFF2-40B4-BE49-F238E27FC236}">
                <a16:creationId xmlns="" xmlns:a16="http://schemas.microsoft.com/office/drawing/2014/main" id="{65B1B65D-27EC-2A49-81C4-DC26161C8DFF}"/>
              </a:ext>
            </a:extLst>
          </p:cNvPr>
          <p:cNvSpPr>
            <a:spLocks noGrp="1"/>
          </p:cNvSpPr>
          <p:nvPr>
            <p:ph idx="1"/>
          </p:nvPr>
        </p:nvSpPr>
        <p:spPr>
          <a:xfrm>
            <a:off x="838200" y="1825625"/>
            <a:ext cx="8668657" cy="4351338"/>
          </a:xfrm>
        </p:spPr>
        <p:txBody>
          <a:bodyPr/>
          <a:lstStyle/>
          <a:p>
            <a:r>
              <a:rPr lang="en-US" i="1"/>
              <a:t>Partial or complete deformity. </a:t>
            </a:r>
          </a:p>
          <a:p>
            <a:r>
              <a:rPr lang="en-US" i="1"/>
              <a:t>Complete isolation from the society. </a:t>
            </a:r>
          </a:p>
          <a:p>
            <a:r>
              <a:rPr lang="en-US" i="1"/>
              <a:t>Social and mental tension. </a:t>
            </a:r>
          </a:p>
          <a:p>
            <a:r>
              <a:rPr lang="en-US" i="1"/>
              <a:t>Sensory loss. </a:t>
            </a:r>
          </a:p>
          <a:p>
            <a:r>
              <a:rPr lang="en-US" i="1"/>
              <a:t>Paralysis. </a:t>
            </a:r>
          </a:p>
          <a:p>
            <a:r>
              <a:rPr lang="en-US" i="1"/>
              <a:t>Muscle weakness. </a:t>
            </a:r>
          </a:p>
          <a:p>
            <a:r>
              <a:rPr lang="en-US" i="1"/>
              <a:t>Progressive disfigurement. Eg eyebrow lost, disfigurement of toes, fingers and nose. </a:t>
            </a:r>
          </a:p>
          <a:p>
            <a:endParaRPr lang="en-US" i="1"/>
          </a:p>
          <a:p>
            <a:endParaRPr lang="en-US" i="1"/>
          </a:p>
          <a:p>
            <a:endParaRPr lang="en-US" i="1"/>
          </a:p>
        </p:txBody>
      </p:sp>
    </p:spTree>
    <p:extLst>
      <p:ext uri="{BB962C8B-B14F-4D97-AF65-F5344CB8AC3E}">
        <p14:creationId xmlns="" xmlns:p14="http://schemas.microsoft.com/office/powerpoint/2010/main" val="102502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AE3C1C-0512-2649-9AC4-1FCBA1BBE593}"/>
              </a:ext>
            </a:extLst>
          </p:cNvPr>
          <p:cNvSpPr>
            <a:spLocks noGrp="1"/>
          </p:cNvSpPr>
          <p:nvPr>
            <p:ph type="title"/>
          </p:nvPr>
        </p:nvSpPr>
        <p:spPr/>
        <p:txBody>
          <a:bodyPr/>
          <a:lstStyle/>
          <a:p>
            <a:r>
              <a:rPr lang="en-US" b="1" i="1">
                <a:solidFill>
                  <a:srgbClr val="7030A0"/>
                </a:solidFill>
              </a:rPr>
              <a:t>Management</a:t>
            </a:r>
            <a:r>
              <a:rPr lang="en-US">
                <a:solidFill>
                  <a:srgbClr val="7030A0"/>
                </a:solidFill>
              </a:rPr>
              <a:t> </a:t>
            </a:r>
          </a:p>
        </p:txBody>
      </p:sp>
      <p:sp>
        <p:nvSpPr>
          <p:cNvPr id="3" name="Content Placeholder 2">
            <a:extLst>
              <a:ext uri="{FF2B5EF4-FFF2-40B4-BE49-F238E27FC236}">
                <a16:creationId xmlns="" xmlns:a16="http://schemas.microsoft.com/office/drawing/2014/main" id="{579C8871-A670-1F4B-9D2B-CA57B19EBCD1}"/>
              </a:ext>
            </a:extLst>
          </p:cNvPr>
          <p:cNvSpPr>
            <a:spLocks noGrp="1"/>
          </p:cNvSpPr>
          <p:nvPr>
            <p:ph idx="1"/>
          </p:nvPr>
        </p:nvSpPr>
        <p:spPr>
          <a:xfrm>
            <a:off x="838200" y="1825625"/>
            <a:ext cx="6999514" cy="4351338"/>
          </a:xfrm>
        </p:spPr>
        <p:txBody>
          <a:bodyPr/>
          <a:lstStyle/>
          <a:p>
            <a:r>
              <a:rPr lang="en-US" i="1"/>
              <a:t>Multidrug therapy eg : Rifampicin, dapson, clofazimine, Ethionamide, quinolones, minocycline, etc are used.</a:t>
            </a:r>
          </a:p>
          <a:p>
            <a:r>
              <a:rPr lang="en-US" i="1"/>
              <a:t>Corticosteroids :these are used to treat nerve  damage associated with leprosy. </a:t>
            </a:r>
          </a:p>
          <a:p>
            <a:r>
              <a:rPr lang="en-US" i="1"/>
              <a:t>Aspirin and thalidomide are used to control inflammation. </a:t>
            </a:r>
          </a:p>
          <a:p>
            <a:endParaRPr lang="en-US" i="1"/>
          </a:p>
          <a:p>
            <a:endParaRPr lang="en-US" i="1"/>
          </a:p>
        </p:txBody>
      </p:sp>
    </p:spTree>
    <p:extLst>
      <p:ext uri="{BB962C8B-B14F-4D97-AF65-F5344CB8AC3E}">
        <p14:creationId xmlns="" xmlns:p14="http://schemas.microsoft.com/office/powerpoint/2010/main" val="36494492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B76C39E-3787-444B-B4A5-2887BE9EAE14}"/>
              </a:ext>
            </a:extLst>
          </p:cNvPr>
          <p:cNvSpPr>
            <a:spLocks noGrp="1"/>
          </p:cNvSpPr>
          <p:nvPr>
            <p:ph type="title"/>
          </p:nvPr>
        </p:nvSpPr>
        <p:spPr/>
        <p:txBody>
          <a:bodyPr/>
          <a:lstStyle/>
          <a:p>
            <a:r>
              <a:rPr lang="en-US" b="1" i="1">
                <a:solidFill>
                  <a:srgbClr val="7030A0"/>
                </a:solidFill>
              </a:rPr>
              <a:t>Surgical management </a:t>
            </a:r>
          </a:p>
        </p:txBody>
      </p:sp>
      <p:sp>
        <p:nvSpPr>
          <p:cNvPr id="3" name="Content Placeholder 2">
            <a:extLst>
              <a:ext uri="{FF2B5EF4-FFF2-40B4-BE49-F238E27FC236}">
                <a16:creationId xmlns="" xmlns:a16="http://schemas.microsoft.com/office/drawing/2014/main" id="{ED6DC495-0E1C-0648-901A-7EB8B5413D1E}"/>
              </a:ext>
            </a:extLst>
          </p:cNvPr>
          <p:cNvSpPr>
            <a:spLocks noGrp="1"/>
          </p:cNvSpPr>
          <p:nvPr>
            <p:ph idx="1"/>
          </p:nvPr>
        </p:nvSpPr>
        <p:spPr>
          <a:xfrm>
            <a:off x="838200" y="1825625"/>
            <a:ext cx="7072086" cy="4351338"/>
          </a:xfrm>
        </p:spPr>
        <p:txBody>
          <a:bodyPr/>
          <a:lstStyle/>
          <a:p>
            <a:r>
              <a:rPr lang="en-US" i="1"/>
              <a:t>Neural surgery</a:t>
            </a:r>
          </a:p>
          <a:p>
            <a:r>
              <a:rPr lang="en-US" i="1"/>
              <a:t>Nerve grafting. </a:t>
            </a:r>
          </a:p>
          <a:p>
            <a:r>
              <a:rPr lang="en-US" i="1"/>
              <a:t> Amputation. </a:t>
            </a:r>
          </a:p>
          <a:p>
            <a:r>
              <a:rPr lang="en-US" i="1"/>
              <a:t>Cosmetic surgery </a:t>
            </a:r>
          </a:p>
          <a:p>
            <a:r>
              <a:rPr lang="en-US" i="1"/>
              <a:t>Nasal reconstruction </a:t>
            </a:r>
          </a:p>
          <a:p>
            <a:r>
              <a:rPr lang="en-US" i="1"/>
              <a:t>Replacement of eyebrows. </a:t>
            </a:r>
          </a:p>
          <a:p>
            <a:endParaRPr lang="en-US" i="1"/>
          </a:p>
        </p:txBody>
      </p:sp>
    </p:spTree>
    <p:extLst>
      <p:ext uri="{BB962C8B-B14F-4D97-AF65-F5344CB8AC3E}">
        <p14:creationId xmlns="" xmlns:p14="http://schemas.microsoft.com/office/powerpoint/2010/main" val="865930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676664B-1A79-6047-8F3D-29D96A823F45}"/>
              </a:ext>
            </a:extLst>
          </p:cNvPr>
          <p:cNvSpPr>
            <a:spLocks noGrp="1"/>
          </p:cNvSpPr>
          <p:nvPr>
            <p:ph type="title"/>
          </p:nvPr>
        </p:nvSpPr>
        <p:spPr/>
        <p:txBody>
          <a:bodyPr/>
          <a:lstStyle/>
          <a:p>
            <a:r>
              <a:rPr lang="en-US" b="1" i="1">
                <a:solidFill>
                  <a:srgbClr val="7030A0"/>
                </a:solidFill>
              </a:rPr>
              <a:t>Nursing care</a:t>
            </a:r>
            <a:r>
              <a:rPr lang="en-US" b="1">
                <a:solidFill>
                  <a:srgbClr val="7030A0"/>
                </a:solidFill>
              </a:rPr>
              <a:t> </a:t>
            </a:r>
          </a:p>
        </p:txBody>
      </p:sp>
      <p:sp>
        <p:nvSpPr>
          <p:cNvPr id="3" name="Content Placeholder 2">
            <a:extLst>
              <a:ext uri="{FF2B5EF4-FFF2-40B4-BE49-F238E27FC236}">
                <a16:creationId xmlns="" xmlns:a16="http://schemas.microsoft.com/office/drawing/2014/main" id="{0F2D3507-560B-3844-BFBC-903AEB32929D}"/>
              </a:ext>
            </a:extLst>
          </p:cNvPr>
          <p:cNvSpPr>
            <a:spLocks noGrp="1"/>
          </p:cNvSpPr>
          <p:nvPr>
            <p:ph idx="1"/>
          </p:nvPr>
        </p:nvSpPr>
        <p:spPr>
          <a:xfrm>
            <a:off x="838200" y="1825625"/>
            <a:ext cx="7398657" cy="4351338"/>
          </a:xfrm>
        </p:spPr>
        <p:txBody>
          <a:bodyPr/>
          <a:lstStyle/>
          <a:p>
            <a:r>
              <a:rPr lang="en-US" i="1"/>
              <a:t>Detect the disease in the initial stage and keep watch over other susceptible patients.</a:t>
            </a:r>
          </a:p>
          <a:p>
            <a:r>
              <a:rPr lang="en-US" i="1"/>
              <a:t>Take care of localized wounds. </a:t>
            </a:r>
          </a:p>
          <a:p>
            <a:r>
              <a:rPr lang="en-US" i="1"/>
              <a:t>Rehabilitation of cured persons.  </a:t>
            </a:r>
          </a:p>
          <a:p>
            <a:r>
              <a:rPr lang="en-US" i="1"/>
              <a:t>Provide health education. </a:t>
            </a:r>
          </a:p>
          <a:p>
            <a:r>
              <a:rPr lang="en-US" i="1"/>
              <a:t>Provide shelter and social support, moral support. </a:t>
            </a:r>
          </a:p>
          <a:p>
            <a:r>
              <a:rPr lang="en-US" i="1"/>
              <a:t>Provide follow up service. </a:t>
            </a:r>
          </a:p>
        </p:txBody>
      </p:sp>
    </p:spTree>
    <p:extLst>
      <p:ext uri="{BB962C8B-B14F-4D97-AF65-F5344CB8AC3E}">
        <p14:creationId xmlns="" xmlns:p14="http://schemas.microsoft.com/office/powerpoint/2010/main" val="840914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C5AB573-95CF-9D49-9242-8F3CA7565D9C}"/>
              </a:ext>
            </a:extLst>
          </p:cNvPr>
          <p:cNvSpPr>
            <a:spLocks noGrp="1"/>
          </p:cNvSpPr>
          <p:nvPr>
            <p:ph type="title"/>
          </p:nvPr>
        </p:nvSpPr>
        <p:spPr/>
        <p:txBody>
          <a:bodyPr/>
          <a:lstStyle/>
          <a:p>
            <a:r>
              <a:rPr lang="en-US" b="1" i="1">
                <a:solidFill>
                  <a:srgbClr val="7030A0"/>
                </a:solidFill>
              </a:rPr>
              <a:t>Introduction </a:t>
            </a:r>
          </a:p>
        </p:txBody>
      </p:sp>
      <p:sp>
        <p:nvSpPr>
          <p:cNvPr id="3" name="Content Placeholder 2">
            <a:extLst>
              <a:ext uri="{FF2B5EF4-FFF2-40B4-BE49-F238E27FC236}">
                <a16:creationId xmlns="" xmlns:a16="http://schemas.microsoft.com/office/drawing/2014/main" id="{A5AC5043-2E60-D24D-BFB6-B37DC8033AE0}"/>
              </a:ext>
            </a:extLst>
          </p:cNvPr>
          <p:cNvSpPr>
            <a:spLocks noGrp="1"/>
          </p:cNvSpPr>
          <p:nvPr>
            <p:ph idx="1"/>
          </p:nvPr>
        </p:nvSpPr>
        <p:spPr>
          <a:xfrm>
            <a:off x="838200" y="1825625"/>
            <a:ext cx="8257419" cy="4351338"/>
          </a:xfrm>
        </p:spPr>
        <p:txBody>
          <a:bodyPr/>
          <a:lstStyle/>
          <a:p>
            <a:r>
              <a:rPr lang="en-US" i="1"/>
              <a:t>Leprosy (hansons disease) is a chronic infection caused by the bacteria mycobacterium lapramatosis. Symptoms that develop include granulomas of the nerves, respiratory tract, skin and eyes. This may result in lack of ability to feel pain and thus loss of parts of extremities due to repeated injury. </a:t>
            </a:r>
          </a:p>
        </p:txBody>
      </p:sp>
    </p:spTree>
    <p:extLst>
      <p:ext uri="{BB962C8B-B14F-4D97-AF65-F5344CB8AC3E}">
        <p14:creationId xmlns="" xmlns:p14="http://schemas.microsoft.com/office/powerpoint/2010/main" val="2358666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AF06E23-03B4-5F41-83AF-841C90813F62}"/>
              </a:ext>
            </a:extLst>
          </p:cNvPr>
          <p:cNvSpPr>
            <a:spLocks noGrp="1"/>
          </p:cNvSpPr>
          <p:nvPr>
            <p:ph type="title"/>
          </p:nvPr>
        </p:nvSpPr>
        <p:spPr/>
        <p:txBody>
          <a:bodyPr/>
          <a:lstStyle/>
          <a:p>
            <a:r>
              <a:rPr lang="en-US" b="1" i="1">
                <a:solidFill>
                  <a:srgbClr val="7030A0"/>
                </a:solidFill>
              </a:rPr>
              <a:t>Definition </a:t>
            </a:r>
          </a:p>
        </p:txBody>
      </p:sp>
      <p:sp>
        <p:nvSpPr>
          <p:cNvPr id="3" name="Content Placeholder 2">
            <a:extLst>
              <a:ext uri="{FF2B5EF4-FFF2-40B4-BE49-F238E27FC236}">
                <a16:creationId xmlns="" xmlns:a16="http://schemas.microsoft.com/office/drawing/2014/main" id="{5BF4E531-D8EE-C24F-B331-6238EFCEDA4D}"/>
              </a:ext>
            </a:extLst>
          </p:cNvPr>
          <p:cNvSpPr>
            <a:spLocks noGrp="1"/>
          </p:cNvSpPr>
          <p:nvPr>
            <p:ph idx="1"/>
          </p:nvPr>
        </p:nvSpPr>
        <p:spPr>
          <a:xfrm>
            <a:off x="1644952" y="1923143"/>
            <a:ext cx="7390191" cy="4253820"/>
          </a:xfrm>
        </p:spPr>
        <p:txBody>
          <a:bodyPr/>
          <a:lstStyle/>
          <a:p>
            <a:r>
              <a:rPr lang="en-US" i="1"/>
              <a:t>Leprosy is a chronic infectious and communicable disease caused by mycobacterium laprae. It’s principal lesion occur in the cooler tissues of body, skin, superficial nerves, nose and larynx, pharynx etc. </a:t>
            </a:r>
            <a:endParaRPr lang="en-US"/>
          </a:p>
        </p:txBody>
      </p:sp>
    </p:spTree>
    <p:extLst>
      <p:ext uri="{BB962C8B-B14F-4D97-AF65-F5344CB8AC3E}">
        <p14:creationId xmlns="" xmlns:p14="http://schemas.microsoft.com/office/powerpoint/2010/main" val="161525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740A78B-30A9-A548-A363-EC055CFDC7F1}"/>
              </a:ext>
            </a:extLst>
          </p:cNvPr>
          <p:cNvSpPr>
            <a:spLocks noGrp="1"/>
          </p:cNvSpPr>
          <p:nvPr>
            <p:ph type="title"/>
          </p:nvPr>
        </p:nvSpPr>
        <p:spPr/>
        <p:txBody>
          <a:bodyPr/>
          <a:lstStyle/>
          <a:p>
            <a:r>
              <a:rPr lang="en-US" b="1" i="1">
                <a:solidFill>
                  <a:srgbClr val="7030A0"/>
                </a:solidFill>
              </a:rPr>
              <a:t>Incidence</a:t>
            </a:r>
            <a:r>
              <a:rPr lang="en-US" b="1">
                <a:solidFill>
                  <a:srgbClr val="7030A0"/>
                </a:solidFill>
              </a:rPr>
              <a:t> </a:t>
            </a:r>
          </a:p>
        </p:txBody>
      </p:sp>
      <p:sp>
        <p:nvSpPr>
          <p:cNvPr id="3" name="Content Placeholder 2">
            <a:extLst>
              <a:ext uri="{FF2B5EF4-FFF2-40B4-BE49-F238E27FC236}">
                <a16:creationId xmlns="" xmlns:a16="http://schemas.microsoft.com/office/drawing/2014/main" id="{53F79C73-C084-0840-8FAA-4F553C384637}"/>
              </a:ext>
            </a:extLst>
          </p:cNvPr>
          <p:cNvSpPr>
            <a:spLocks noGrp="1"/>
          </p:cNvSpPr>
          <p:nvPr>
            <p:ph idx="1"/>
          </p:nvPr>
        </p:nvSpPr>
        <p:spPr>
          <a:xfrm>
            <a:off x="838200" y="1825625"/>
            <a:ext cx="8209038" cy="4351338"/>
          </a:xfrm>
        </p:spPr>
        <p:txBody>
          <a:bodyPr/>
          <a:lstStyle/>
          <a:p>
            <a:r>
              <a:rPr lang="en-US" i="1"/>
              <a:t>World wide two to three million people are estimated to be parmanently disable becouse of leprosy. India has the greatest number of cases, with Brazil second and Indonesia third.</a:t>
            </a:r>
          </a:p>
          <a:p>
            <a:r>
              <a:rPr lang="en-US" i="1"/>
              <a:t>Children are more susceptible then adult. </a:t>
            </a:r>
          </a:p>
          <a:p>
            <a:r>
              <a:rPr lang="en-US" i="1"/>
              <a:t>A family history of leprosy probably means highest susceptibility to infection. </a:t>
            </a:r>
          </a:p>
          <a:p>
            <a:endParaRPr lang="en-US" i="1"/>
          </a:p>
        </p:txBody>
      </p:sp>
    </p:spTree>
    <p:extLst>
      <p:ext uri="{BB962C8B-B14F-4D97-AF65-F5344CB8AC3E}">
        <p14:creationId xmlns="" xmlns:p14="http://schemas.microsoft.com/office/powerpoint/2010/main" val="8444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9D6DA2B-5374-3F43-939C-F12E8B150BF0}"/>
              </a:ext>
            </a:extLst>
          </p:cNvPr>
          <p:cNvSpPr>
            <a:spLocks noGrp="1"/>
          </p:cNvSpPr>
          <p:nvPr>
            <p:ph type="title"/>
          </p:nvPr>
        </p:nvSpPr>
        <p:spPr/>
        <p:txBody>
          <a:bodyPr/>
          <a:lstStyle/>
          <a:p>
            <a:r>
              <a:rPr lang="en-US" b="1" i="1">
                <a:solidFill>
                  <a:srgbClr val="7030A0"/>
                </a:solidFill>
              </a:rPr>
              <a:t>Types </a:t>
            </a:r>
          </a:p>
        </p:txBody>
      </p:sp>
      <p:sp>
        <p:nvSpPr>
          <p:cNvPr id="3" name="Content Placeholder 2">
            <a:extLst>
              <a:ext uri="{FF2B5EF4-FFF2-40B4-BE49-F238E27FC236}">
                <a16:creationId xmlns="" xmlns:a16="http://schemas.microsoft.com/office/drawing/2014/main" id="{37559D66-F997-034E-BF6C-4086549BFE8F}"/>
              </a:ext>
            </a:extLst>
          </p:cNvPr>
          <p:cNvSpPr>
            <a:spLocks noGrp="1"/>
          </p:cNvSpPr>
          <p:nvPr>
            <p:ph idx="1"/>
          </p:nvPr>
        </p:nvSpPr>
        <p:spPr>
          <a:xfrm>
            <a:off x="838200" y="1825625"/>
            <a:ext cx="8450943" cy="4351338"/>
          </a:xfrm>
        </p:spPr>
        <p:txBody>
          <a:bodyPr/>
          <a:lstStyle/>
          <a:p>
            <a:r>
              <a:rPr lang="en-US" b="1" i="1"/>
              <a:t>Laromatous leprosy:</a:t>
            </a:r>
            <a:r>
              <a:rPr lang="en-US" i="1"/>
              <a:t>generalized form of disease and is found in individual with low degree of resistance. Skin lesion appear as yellow or brown infiltrated nodules that affect the mucus membrane of the eyes, nose, and throat.</a:t>
            </a:r>
          </a:p>
          <a:p>
            <a:r>
              <a:rPr lang="en-US" b="1" i="1"/>
              <a:t>Tuberculoid leprosy :</a:t>
            </a:r>
            <a:r>
              <a:rPr lang="en-US" i="1"/>
              <a:t>this is a localized form of disease and is found in patients with high degree or resistance. Skin lesions appear as light red or purplish spots. </a:t>
            </a:r>
            <a:endParaRPr lang="en-US" b="1" i="1"/>
          </a:p>
        </p:txBody>
      </p:sp>
    </p:spTree>
    <p:extLst>
      <p:ext uri="{BB962C8B-B14F-4D97-AF65-F5344CB8AC3E}">
        <p14:creationId xmlns="" xmlns:p14="http://schemas.microsoft.com/office/powerpoint/2010/main" val="1168906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C4F1B0D-60D4-0B4C-8F17-730BBE3A0F6D}"/>
              </a:ext>
            </a:extLst>
          </p:cNvPr>
          <p:cNvSpPr>
            <a:spLocks noGrp="1"/>
          </p:cNvSpPr>
          <p:nvPr>
            <p:ph type="title"/>
          </p:nvPr>
        </p:nvSpPr>
        <p:spPr/>
        <p:txBody>
          <a:bodyPr/>
          <a:lstStyle/>
          <a:p>
            <a:r>
              <a:rPr lang="en-US" b="1" i="1">
                <a:solidFill>
                  <a:srgbClr val="7030A0"/>
                </a:solidFill>
              </a:rPr>
              <a:t>Conti… … … </a:t>
            </a:r>
          </a:p>
        </p:txBody>
      </p:sp>
      <p:sp>
        <p:nvSpPr>
          <p:cNvPr id="3" name="Content Placeholder 2">
            <a:extLst>
              <a:ext uri="{FF2B5EF4-FFF2-40B4-BE49-F238E27FC236}">
                <a16:creationId xmlns="" xmlns:a16="http://schemas.microsoft.com/office/drawing/2014/main" id="{D74C58D9-5B5D-F341-B931-777FE27B30C8}"/>
              </a:ext>
            </a:extLst>
          </p:cNvPr>
          <p:cNvSpPr>
            <a:spLocks noGrp="1"/>
          </p:cNvSpPr>
          <p:nvPr>
            <p:ph idx="1"/>
          </p:nvPr>
        </p:nvSpPr>
        <p:spPr>
          <a:xfrm>
            <a:off x="838200" y="1825625"/>
            <a:ext cx="8402562" cy="4351338"/>
          </a:xfrm>
        </p:spPr>
        <p:txBody>
          <a:bodyPr/>
          <a:lstStyle/>
          <a:p>
            <a:r>
              <a:rPr lang="en-US" b="1" i="1"/>
              <a:t>Borderline type :</a:t>
            </a:r>
            <a:r>
              <a:rPr lang="en-US" i="1"/>
              <a:t>in this type of leprosy the lesions produced possess characteristics of both laromatous and tuberculoid lesions.</a:t>
            </a:r>
          </a:p>
          <a:p>
            <a:r>
              <a:rPr lang="en-US" b="1" i="1"/>
              <a:t>Indeterminate type </a:t>
            </a:r>
            <a:r>
              <a:rPr lang="en-US" i="1"/>
              <a:t>: in this type of leprosy the lesions produced often resemble maculo anesthetic patches which are neither characteristics of lepromatous nor tuberculoid type. </a:t>
            </a:r>
            <a:endParaRPr lang="en-US" b="1" i="1"/>
          </a:p>
        </p:txBody>
      </p:sp>
    </p:spTree>
    <p:extLst>
      <p:ext uri="{BB962C8B-B14F-4D97-AF65-F5344CB8AC3E}">
        <p14:creationId xmlns="" xmlns:p14="http://schemas.microsoft.com/office/powerpoint/2010/main" val="3768343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49271BC-A952-A34E-849C-B4554F783605}"/>
              </a:ext>
            </a:extLst>
          </p:cNvPr>
          <p:cNvSpPr>
            <a:spLocks noGrp="1"/>
          </p:cNvSpPr>
          <p:nvPr>
            <p:ph type="title"/>
          </p:nvPr>
        </p:nvSpPr>
        <p:spPr/>
        <p:txBody>
          <a:bodyPr/>
          <a:lstStyle/>
          <a:p>
            <a:r>
              <a:rPr lang="en-US" b="1" i="1">
                <a:solidFill>
                  <a:srgbClr val="7030A0"/>
                </a:solidFill>
              </a:rPr>
              <a:t>Causes and risk factors </a:t>
            </a:r>
          </a:p>
        </p:txBody>
      </p:sp>
      <p:sp>
        <p:nvSpPr>
          <p:cNvPr id="3" name="Content Placeholder 2">
            <a:extLst>
              <a:ext uri="{FF2B5EF4-FFF2-40B4-BE49-F238E27FC236}">
                <a16:creationId xmlns="" xmlns:a16="http://schemas.microsoft.com/office/drawing/2014/main" id="{FF164779-EDEB-224E-AB9F-8650C7D8103C}"/>
              </a:ext>
            </a:extLst>
          </p:cNvPr>
          <p:cNvSpPr>
            <a:spLocks noGrp="1"/>
          </p:cNvSpPr>
          <p:nvPr>
            <p:ph idx="1"/>
          </p:nvPr>
        </p:nvSpPr>
        <p:spPr>
          <a:xfrm>
            <a:off x="838200" y="1825625"/>
            <a:ext cx="8753324" cy="4351338"/>
          </a:xfrm>
        </p:spPr>
        <p:txBody>
          <a:bodyPr/>
          <a:lstStyle/>
          <a:p>
            <a:r>
              <a:rPr lang="en-US" i="1"/>
              <a:t>Causes : microbacterium laprae</a:t>
            </a:r>
          </a:p>
          <a:p>
            <a:r>
              <a:rPr lang="en-US" i="1"/>
              <a:t>Genetics:several genes have been associated with a susceptibility to leprosy. </a:t>
            </a:r>
          </a:p>
          <a:p>
            <a:r>
              <a:rPr lang="en-US" i="1"/>
              <a:t>Risk factors </a:t>
            </a:r>
          </a:p>
          <a:p>
            <a:r>
              <a:rPr lang="en-US" i="1"/>
              <a:t>Living in areas with polluted water and poor diet </a:t>
            </a:r>
          </a:p>
          <a:p>
            <a:r>
              <a:rPr lang="en-US" i="1"/>
              <a:t>Immunocompromised people .</a:t>
            </a:r>
          </a:p>
          <a:p>
            <a:r>
              <a:rPr lang="en-US" i="1"/>
              <a:t>Travel history. </a:t>
            </a:r>
          </a:p>
          <a:p>
            <a:r>
              <a:rPr lang="en-US" i="1"/>
              <a:t>Those who live in the areas where leprosy is endemic. </a:t>
            </a:r>
          </a:p>
          <a:p>
            <a:endParaRPr lang="en-US" i="1"/>
          </a:p>
          <a:p>
            <a:endParaRPr lang="en-US" i="1"/>
          </a:p>
          <a:p>
            <a:endParaRPr lang="en-US" i="1"/>
          </a:p>
          <a:p>
            <a:endParaRPr lang="en-US" i="1"/>
          </a:p>
          <a:p>
            <a:endParaRPr lang="en-US" i="1"/>
          </a:p>
        </p:txBody>
      </p:sp>
    </p:spTree>
    <p:extLst>
      <p:ext uri="{BB962C8B-B14F-4D97-AF65-F5344CB8AC3E}">
        <p14:creationId xmlns="" xmlns:p14="http://schemas.microsoft.com/office/powerpoint/2010/main" val="2662931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8117C2A-02D9-0542-A526-CF07299B7147}"/>
              </a:ext>
            </a:extLst>
          </p:cNvPr>
          <p:cNvSpPr>
            <a:spLocks noGrp="1"/>
          </p:cNvSpPr>
          <p:nvPr>
            <p:ph type="title"/>
          </p:nvPr>
        </p:nvSpPr>
        <p:spPr/>
        <p:txBody>
          <a:bodyPr/>
          <a:lstStyle/>
          <a:p>
            <a:r>
              <a:rPr lang="en-US" b="1" i="1">
                <a:solidFill>
                  <a:srgbClr val="7030A0"/>
                </a:solidFill>
              </a:rPr>
              <a:t>Signs and symptoms </a:t>
            </a:r>
          </a:p>
        </p:txBody>
      </p:sp>
      <p:sp>
        <p:nvSpPr>
          <p:cNvPr id="3" name="Content Placeholder 2">
            <a:extLst>
              <a:ext uri="{FF2B5EF4-FFF2-40B4-BE49-F238E27FC236}">
                <a16:creationId xmlns="" xmlns:a16="http://schemas.microsoft.com/office/drawing/2014/main" id="{044810E2-C6B4-0147-9C56-2AEBC47C726B}"/>
              </a:ext>
            </a:extLst>
          </p:cNvPr>
          <p:cNvSpPr>
            <a:spLocks noGrp="1"/>
          </p:cNvSpPr>
          <p:nvPr>
            <p:ph idx="1"/>
          </p:nvPr>
        </p:nvSpPr>
        <p:spPr>
          <a:xfrm>
            <a:off x="838200" y="1825625"/>
            <a:ext cx="7338181" cy="4351338"/>
          </a:xfrm>
        </p:spPr>
        <p:txBody>
          <a:bodyPr/>
          <a:lstStyle/>
          <a:p>
            <a:r>
              <a:rPr lang="en-US" i="1"/>
              <a:t>Numbness and loss of touch, pain,temperature sensation.</a:t>
            </a:r>
          </a:p>
          <a:p>
            <a:r>
              <a:rPr lang="en-US" i="1"/>
              <a:t>Granulomas of the nerves, respiratory tract, skin and eyes. </a:t>
            </a:r>
          </a:p>
          <a:p>
            <a:r>
              <a:rPr lang="en-US" i="1"/>
              <a:t>Painless ulcers </a:t>
            </a:r>
          </a:p>
          <a:p>
            <a:r>
              <a:rPr lang="en-US" i="1"/>
              <a:t>Skin lesions </a:t>
            </a:r>
          </a:p>
          <a:p>
            <a:r>
              <a:rPr lang="en-US" i="1"/>
              <a:t>Loss of digits </a:t>
            </a:r>
          </a:p>
          <a:p>
            <a:r>
              <a:rPr lang="en-US" i="1"/>
              <a:t>Facial disfigurement </a:t>
            </a:r>
          </a:p>
          <a:p>
            <a:endParaRPr lang="en-US" i="1"/>
          </a:p>
          <a:p>
            <a:endParaRPr lang="en-US" i="1"/>
          </a:p>
          <a:p>
            <a:endParaRPr lang="en-US" i="1"/>
          </a:p>
          <a:p>
            <a:endParaRPr lang="en-US" i="1"/>
          </a:p>
        </p:txBody>
      </p:sp>
    </p:spTree>
    <p:extLst>
      <p:ext uri="{BB962C8B-B14F-4D97-AF65-F5344CB8AC3E}">
        <p14:creationId xmlns="" xmlns:p14="http://schemas.microsoft.com/office/powerpoint/2010/main" val="1347739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D8DF2F7-8BF1-7242-95B2-AEA9C28A264E}"/>
              </a:ext>
            </a:extLst>
          </p:cNvPr>
          <p:cNvSpPr>
            <a:spLocks noGrp="1"/>
          </p:cNvSpPr>
          <p:nvPr>
            <p:ph type="title"/>
          </p:nvPr>
        </p:nvSpPr>
        <p:spPr/>
        <p:txBody>
          <a:bodyPr/>
          <a:lstStyle/>
          <a:p>
            <a:r>
              <a:rPr lang="en-US" b="1" i="1">
                <a:solidFill>
                  <a:srgbClr val="7030A0"/>
                </a:solidFill>
              </a:rPr>
              <a:t>Pathophysiology </a:t>
            </a:r>
          </a:p>
        </p:txBody>
      </p:sp>
      <p:sp>
        <p:nvSpPr>
          <p:cNvPr id="3" name="Content Placeholder 2">
            <a:extLst>
              <a:ext uri="{FF2B5EF4-FFF2-40B4-BE49-F238E27FC236}">
                <a16:creationId xmlns="" xmlns:a16="http://schemas.microsoft.com/office/drawing/2014/main" id="{67EC2DDA-34C8-EF40-BDA6-59ABEE92DFC5}"/>
              </a:ext>
            </a:extLst>
          </p:cNvPr>
          <p:cNvSpPr>
            <a:spLocks noGrp="1"/>
          </p:cNvSpPr>
          <p:nvPr>
            <p:ph idx="1"/>
          </p:nvPr>
        </p:nvSpPr>
        <p:spPr>
          <a:xfrm>
            <a:off x="1467152" y="1560096"/>
            <a:ext cx="8765420" cy="4351338"/>
          </a:xfrm>
        </p:spPr>
        <p:txBody>
          <a:bodyPr/>
          <a:lstStyle/>
          <a:p>
            <a:r>
              <a:rPr lang="en-US" i="1"/>
              <a:t>M laprae enters the body (skin, nose,)</a:t>
            </a:r>
          </a:p>
          <a:p>
            <a:r>
              <a:rPr lang="en-US" i="1"/>
              <a:t>Peripheral nerves </a:t>
            </a:r>
          </a:p>
          <a:p>
            <a:r>
              <a:rPr lang="en-US" i="1"/>
              <a:t>Bind to schwann cells of axon</a:t>
            </a:r>
          </a:p>
          <a:p>
            <a:r>
              <a:rPr lang="en-US" i="1"/>
              <a:t>Demyelination of nerve </a:t>
            </a:r>
          </a:p>
          <a:p>
            <a:r>
              <a:rPr lang="en-US" i="1"/>
              <a:t>Loss of axonal conductance </a:t>
            </a:r>
          </a:p>
          <a:p>
            <a:r>
              <a:rPr lang="en-US" i="1"/>
              <a:t>Deformity (loss of pain, temperature, touch, sensation) </a:t>
            </a:r>
          </a:p>
          <a:p>
            <a:endParaRPr lang="en-US" i="1"/>
          </a:p>
          <a:p>
            <a:endParaRPr lang="en-US" i="1"/>
          </a:p>
          <a:p>
            <a:endParaRPr lang="en-US" i="1"/>
          </a:p>
        </p:txBody>
      </p:sp>
    </p:spTree>
    <p:extLst>
      <p:ext uri="{BB962C8B-B14F-4D97-AF65-F5344CB8AC3E}">
        <p14:creationId xmlns="" xmlns:p14="http://schemas.microsoft.com/office/powerpoint/2010/main" val="641859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642</Words>
  <Application>Microsoft Office PowerPoint</Application>
  <PresentationFormat>Custom</PresentationFormat>
  <Paragraphs>90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Leprosy </vt:lpstr>
      <vt:lpstr>Introduction </vt:lpstr>
      <vt:lpstr>Definition </vt:lpstr>
      <vt:lpstr>Incidence </vt:lpstr>
      <vt:lpstr>Types </vt:lpstr>
      <vt:lpstr>Conti… … … </vt:lpstr>
      <vt:lpstr>Causes and risk factors </vt:lpstr>
      <vt:lpstr>Signs and symptoms </vt:lpstr>
      <vt:lpstr>Pathophysiology </vt:lpstr>
      <vt:lpstr>Transmission </vt:lpstr>
      <vt:lpstr>Prevention </vt:lpstr>
      <vt:lpstr>Diagnosis </vt:lpstr>
      <vt:lpstr>Complications </vt:lpstr>
      <vt:lpstr>Management </vt:lpstr>
      <vt:lpstr>Surgical management </vt:lpstr>
      <vt:lpstr>Nursing care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Leprosy</dc:title>
  <dc:creator>Unknown User</dc:creator>
  <cp:lastModifiedBy>library</cp:lastModifiedBy>
  <cp:revision>3</cp:revision>
  <dcterms:created xsi:type="dcterms:W3CDTF">2020-04-24T07:30:26Z</dcterms:created>
  <dcterms:modified xsi:type="dcterms:W3CDTF">2021-03-27T05:16:32Z</dcterms:modified>
</cp:coreProperties>
</file>