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FC9339-9236-0C4A-8547-95980C003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06AC5FA-F8D3-3E49-90AF-7C2BDA29C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671716-73F8-6543-A85A-F5BAC050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F7C2D9-6B4A-6249-BE57-8DE27C81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3D98A-EDFC-394A-8510-C88A0158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92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23751-5D5F-764E-A127-BAAF9A09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EC839A8-DBEB-8A4D-A43B-F08F36EB6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0E939B-BE98-9E4F-985A-A6C67BFCC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779621-8401-CE44-BC7E-2763119F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3514E6-8FDE-C740-AFC4-A2BA2106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59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7B4195F-0315-E740-BC87-30AA3E7C4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1D3C54B-25D4-0D49-ACC1-97DB06D61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3AA2F4-5211-054D-A4B3-471CF19F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5C6D38-9277-D948-A340-DD19D7C0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006636-D000-8C45-87DD-299C2C24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04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37AC5B-AB59-3B4D-945A-702AEA2D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72DA8D-CD76-694E-BC7A-47BA2BACF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35DE96-CC8B-394A-BF60-CED583AE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9FBFD9-E8BD-E145-984A-BFFE74476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160BB1-E79E-1E4A-8225-6C42A71A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383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6CB21D-495F-FF46-A3D8-5DD055D9F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87D39D-57A3-904A-B777-722616E50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6D51A4-FAC9-2A46-BCB0-EB703BC8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61818B-859D-2C4D-B7D9-D717D6A8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723349-D258-034C-8957-56FC780A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49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90084F-5480-9342-ACA1-A3C75B13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9FE050-A130-C04D-A0FC-B57E3B1AA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8E158EB-4C27-2F43-9A62-491317E61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B88898-B077-CC4E-85A5-1072171B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B8F88D-91FC-F548-B397-2E2F02FC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3080D1-C5E2-EE4F-A106-30776EA95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0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B730B-960E-5F4A-8E61-36846A053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0700583-5549-784E-B181-739BAF4D7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BC8511-4923-2F44-95E9-1E5EECF86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21F065-8404-E540-B728-F3EA11B88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D65AF5C-5B5E-0E40-9B1F-AD5612612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BF8FA27-EB63-BD4C-8F54-169AB828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8614170-BB00-3840-95C3-876C1143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1E1A3DF-65E9-3846-8B38-9277CF64A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025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5CEC67-D2E3-664E-8130-D4C5173F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B14E9D6-A147-DB4B-959F-5F37C566C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1BF0F00-BEF0-374D-A6B3-45EA1F2C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EE87DD4-CA53-FC44-BBBA-676CB52A5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490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1BB6B84-60DC-5246-8945-D2C46ABE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D92CA74-8084-684C-8E14-36CBEE93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FEBD49-343F-AB41-9567-6E3B44CB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682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19C6F-779A-564F-A2DE-503457A7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1AA78D-1D55-9F47-93C3-3484DF2BB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63BFCAC-EFA7-5B4C-9E4C-8527E3FA9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EC2AD8-9E32-5A44-B4DD-BF496A6B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BF9C56D-C05F-3D48-9A4D-E904F40A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1F068D-BC3A-224F-8C37-F4B3DEC2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41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C3A94D-8D6E-1C44-A317-07FD5216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B909DD5-C1AA-DD40-B134-6D5494DB3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3996504-194E-DF42-9F30-35D257F97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C4ED287-C11A-9042-974E-7AE6F2F7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8C044D-1DB1-4949-9226-2EC16484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945CB6-C0DC-D54D-BF5A-C9E69FC8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82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0721B1C-305E-4A4F-B1C8-8AD9A74D2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F324F9-4D55-7848-B0D1-AE3B0EA79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BFE0F2-FAE3-B142-87D7-2B9FC1CE7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DDE5-4B4F-764B-9754-F3523A455EBE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950093-C3C2-B641-8348-18683B2AD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4B05CF-DDED-AB4F-A3B8-C662E0AAB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54F6-5BC3-C742-8AEE-CEDD62DBF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230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60318B-A3C8-5B47-AC2A-BC28298A4D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HEPATITIS A </a:t>
            </a:r>
          </a:p>
        </p:txBody>
      </p:sp>
    </p:spTree>
    <p:extLst>
      <p:ext uri="{BB962C8B-B14F-4D97-AF65-F5344CB8AC3E}">
        <p14:creationId xmlns="" xmlns:p14="http://schemas.microsoft.com/office/powerpoint/2010/main" val="79656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A61EAA-FE8E-1A46-AE6F-8FA3424B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Surgical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6C34EF-E51B-AE47-A8EC-7CC53C645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53990" cy="4488089"/>
          </a:xfrm>
        </p:spPr>
        <p:txBody>
          <a:bodyPr/>
          <a:lstStyle/>
          <a:p>
            <a:r>
              <a:rPr lang="en-GB" i="1"/>
              <a:t>Consider patients </a:t>
            </a:r>
            <a:r>
              <a:rPr lang="en-US" i="1"/>
              <a:t>Fulminant </a:t>
            </a:r>
            <a:r>
              <a:rPr lang="en-GB" i="1"/>
              <a:t>Hepatic failure for referral for liver transplantation</a:t>
            </a:r>
            <a:r>
              <a:rPr lang="en-US" i="1"/>
              <a:t>.</a:t>
            </a:r>
          </a:p>
          <a:p>
            <a:r>
              <a:rPr lang="en-GB" i="1"/>
              <a:t>Recurrent disease after transplantation has not been </a:t>
            </a:r>
            <a:r>
              <a:rPr lang="en-US" i="1"/>
              <a:t>reported. </a:t>
            </a:r>
          </a:p>
          <a:p>
            <a:r>
              <a:rPr lang="en-GB" i="1"/>
              <a:t>Selection of patients who required transplantation may be difficult because 60% of them recover from </a:t>
            </a:r>
            <a:r>
              <a:rPr lang="en-US" i="1"/>
              <a:t>Fulminant </a:t>
            </a:r>
            <a:r>
              <a:rPr lang="en-GB" i="1"/>
              <a:t>and failure without a need for transplantation</a:t>
            </a:r>
            <a:r>
              <a:rPr lang="en-US" i="1"/>
              <a:t>. </a:t>
            </a:r>
          </a:p>
          <a:p>
            <a:r>
              <a:rPr lang="en-GB" i="1"/>
              <a:t>Late referral has ominous implications with the accompany comorbidities example renal failure</a:t>
            </a:r>
            <a:r>
              <a:rPr lang="en-US" i="1"/>
              <a:t>, </a:t>
            </a:r>
            <a:r>
              <a:rPr lang="en-GB" i="1"/>
              <a:t>coagulopathy</a:t>
            </a:r>
            <a:r>
              <a:rPr lang="en-US" i="1"/>
              <a:t>, </a:t>
            </a:r>
            <a:r>
              <a:rPr lang="en-GB" i="1"/>
              <a:t>cerebral edema and waiting Times contributing to poor outcomes</a:t>
            </a:r>
            <a:r>
              <a:rPr lang="en-US" i="1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914147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1E2BB0-22BB-324E-8FAD-7C0B431FD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Complications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D1F2D0-EBB5-4A41-A872-F1CCE6C9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88752" cy="4351338"/>
          </a:xfrm>
        </p:spPr>
        <p:txBody>
          <a:bodyPr>
            <a:normAutofit lnSpcReduction="10000"/>
          </a:bodyPr>
          <a:lstStyle/>
          <a:p>
            <a:r>
              <a:rPr lang="en-GB" i="1"/>
              <a:t>That is rare, occurring in favour than 0.2% of cases frequent in in elderly patients and in those with underlying liver diseases</a:t>
            </a:r>
            <a:r>
              <a:rPr lang="en-US" i="1"/>
              <a:t>.</a:t>
            </a:r>
          </a:p>
          <a:p>
            <a:r>
              <a:rPr lang="en-GB" i="1"/>
              <a:t>Prolonged  cholestasis characterized by a protracted period of Jaundice and resolves without intervention.</a:t>
            </a:r>
            <a:endParaRPr lang="en-US" i="1"/>
          </a:p>
          <a:p>
            <a:r>
              <a:rPr lang="en-US" i="1"/>
              <a:t>Acute renal failure </a:t>
            </a:r>
          </a:p>
          <a:p>
            <a:r>
              <a:rPr lang="en-US" i="1"/>
              <a:t>Interstitial nephritis</a:t>
            </a:r>
          </a:p>
          <a:p>
            <a:r>
              <a:rPr lang="en-US" i="1"/>
              <a:t>Pancreatitis </a:t>
            </a:r>
          </a:p>
          <a:p>
            <a:r>
              <a:rPr lang="en-US" i="1"/>
              <a:t>Acute arthritis </a:t>
            </a:r>
          </a:p>
          <a:p>
            <a:r>
              <a:rPr lang="en-US" i="1"/>
              <a:t>Autoimmune hepatitis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14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E8B924-65BD-E64E-AA6A-CEF78EAB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Hepatitis 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164C92-650E-4047-B47A-29DE8F507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378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i="1"/>
              <a:t>Hepatitis e is an acute disease caused by hepatitis e virus that usually manifest as acute jaundice.</a:t>
            </a:r>
            <a:endParaRPr lang="en-US" i="1"/>
          </a:p>
          <a:p>
            <a:r>
              <a:rPr lang="en-GB" i="1"/>
              <a:t> Previously labelled epidemic or enterically transmitted non a  non </a:t>
            </a:r>
            <a:r>
              <a:rPr lang="en-US" i="1"/>
              <a:t>b</a:t>
            </a:r>
            <a:r>
              <a:rPr lang="en-GB" i="1"/>
              <a:t> hepatitis.</a:t>
            </a:r>
            <a:endParaRPr lang="en-US" i="1"/>
          </a:p>
          <a:p>
            <a:r>
              <a:rPr lang="en-GB" i="1"/>
              <a:t> Is an enterically transmitted self Limited infection.</a:t>
            </a:r>
            <a:endParaRPr lang="en-US" i="1"/>
          </a:p>
          <a:p>
            <a:r>
              <a:rPr lang="en-GB" i="1"/>
              <a:t> Hallmarks of the disease are high attack rate in young adults and high mortality in pregnant women. </a:t>
            </a:r>
            <a:endParaRPr lang="en-US" i="1"/>
          </a:p>
          <a:p>
            <a:r>
              <a:rPr lang="en-GB" i="1"/>
              <a:t>Spread by </a:t>
            </a:r>
            <a:r>
              <a:rPr lang="en-US" i="1"/>
              <a:t>fecally </a:t>
            </a:r>
            <a:r>
              <a:rPr lang="en-GB" i="1"/>
              <a:t>contaminated water within endemic areas. </a:t>
            </a:r>
            <a:endParaRPr lang="en-US" i="1"/>
          </a:p>
          <a:p>
            <a:r>
              <a:rPr lang="en-GB" i="1"/>
              <a:t>Outbreaks can be epidemic and individual</a:t>
            </a:r>
            <a:endParaRPr lang="en-US" i="1"/>
          </a:p>
          <a:p>
            <a:r>
              <a:rPr lang="en-GB" i="1"/>
              <a:t> It has many e similarities with hepatitis A.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37676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B7681D-A1D4-F84D-84AE-7C6A7B73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Hepatitis virus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B68BDF-8AFC-DC47-A7C9-F5C8A03D7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69324" cy="4351338"/>
          </a:xfrm>
        </p:spPr>
        <p:txBody>
          <a:bodyPr/>
          <a:lstStyle/>
          <a:p>
            <a:r>
              <a:rPr lang="en-GB" i="1"/>
              <a:t>Discovered during electron microscope of fishes contaminated with enteric non a non </a:t>
            </a:r>
            <a:r>
              <a:rPr lang="en-US" i="1"/>
              <a:t>b </a:t>
            </a:r>
            <a:r>
              <a:rPr lang="en-GB" i="1"/>
              <a:t>hepatitis. </a:t>
            </a:r>
            <a:endParaRPr lang="en-US" i="1"/>
          </a:p>
          <a:p>
            <a:r>
              <a:rPr lang="en-GB" i="1"/>
              <a:t>Round non  enveloped virus 30 NM. </a:t>
            </a:r>
            <a:endParaRPr lang="en-US" i="1"/>
          </a:p>
          <a:p>
            <a:r>
              <a:rPr lang="en-GB" i="1"/>
              <a:t>The genome of the virus is is a single stranded positive  sense RNA of approximately 7.2 KB</a:t>
            </a:r>
            <a:endParaRPr lang="en-US" i="1"/>
          </a:p>
          <a:p>
            <a:r>
              <a:rPr lang="en-GB" i="1"/>
              <a:t> Consist of short 5 untranslated region followed by three partially overlapping open reading frames. </a:t>
            </a:r>
            <a:endParaRPr lang="en-US" i="1"/>
          </a:p>
          <a:p>
            <a:r>
              <a:rPr lang="en-GB" i="1"/>
              <a:t>Classified tentatively into four major genetic groups. Type 1 is further segregated into 5 </a:t>
            </a:r>
            <a:r>
              <a:rPr lang="en-US" i="1"/>
              <a:t>subgroups. </a:t>
            </a:r>
          </a:p>
        </p:txBody>
      </p:sp>
    </p:spTree>
    <p:extLst>
      <p:ext uri="{BB962C8B-B14F-4D97-AF65-F5344CB8AC3E}">
        <p14:creationId xmlns="" xmlns:p14="http://schemas.microsoft.com/office/powerpoint/2010/main" val="1973693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8FEF3A-7482-BF41-B6B1-E8E28F9CB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Symptoms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A0B453-D860-8A48-8FBE-84CFB9F1E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9757229" cy="4725534"/>
          </a:xfrm>
        </p:spPr>
        <p:txBody>
          <a:bodyPr>
            <a:normAutofit fontScale="77500" lnSpcReduction="20000"/>
          </a:bodyPr>
          <a:lstStyle/>
          <a:p>
            <a:r>
              <a:rPr lang="en-GB" i="1"/>
              <a:t>Incubation period ranges from 15 days to 60 days. </a:t>
            </a:r>
            <a:endParaRPr lang="en-US" i="1"/>
          </a:p>
          <a:p>
            <a:r>
              <a:rPr lang="en-GB" i="1"/>
              <a:t>The overall case fatality rate is 4%.</a:t>
            </a:r>
            <a:endParaRPr lang="en-US" i="1"/>
          </a:p>
          <a:p>
            <a:r>
              <a:rPr lang="en-GB" i="1"/>
              <a:t> Predominantly effects those aged 15 to 40 years </a:t>
            </a:r>
            <a:r>
              <a:rPr lang="en-US" i="1"/>
              <a:t>may </a:t>
            </a:r>
            <a:r>
              <a:rPr lang="en-GB" i="1"/>
              <a:t> effect younger age groups. </a:t>
            </a:r>
            <a:endParaRPr lang="en-US" i="1"/>
          </a:p>
          <a:p>
            <a:r>
              <a:rPr lang="en-GB" i="1"/>
              <a:t>The symptoms appear in two different phases. </a:t>
            </a:r>
            <a:endParaRPr lang="en-US" i="1"/>
          </a:p>
          <a:p>
            <a:r>
              <a:rPr lang="en-GB" i="1"/>
              <a:t>Prodromal phase</a:t>
            </a:r>
            <a:endParaRPr lang="en-US" i="1"/>
          </a:p>
          <a:p>
            <a:r>
              <a:rPr lang="en-GB" i="1"/>
              <a:t> myalgia</a:t>
            </a:r>
            <a:endParaRPr lang="en-US" i="1"/>
          </a:p>
          <a:p>
            <a:r>
              <a:rPr lang="en-GB" i="1"/>
              <a:t> arthralgia</a:t>
            </a:r>
            <a:endParaRPr lang="en-US" i="1"/>
          </a:p>
          <a:p>
            <a:r>
              <a:rPr lang="en-GB" i="1"/>
              <a:t> fever with mild temperature elevation</a:t>
            </a:r>
            <a:endParaRPr lang="en-US" i="1"/>
          </a:p>
          <a:p>
            <a:r>
              <a:rPr lang="en-GB" i="1"/>
              <a:t> anorexia</a:t>
            </a:r>
            <a:endParaRPr lang="en-US" i="1"/>
          </a:p>
          <a:p>
            <a:r>
              <a:rPr lang="en-GB" i="1"/>
              <a:t> nausea and vomiting </a:t>
            </a:r>
            <a:endParaRPr lang="en-US" i="1"/>
          </a:p>
          <a:p>
            <a:r>
              <a:rPr lang="en-GB" i="1"/>
              <a:t>weight loss</a:t>
            </a:r>
            <a:endParaRPr lang="en-US" i="1"/>
          </a:p>
          <a:p>
            <a:r>
              <a:rPr lang="en-GB" i="1"/>
              <a:t> dehydration</a:t>
            </a:r>
            <a:endParaRPr lang="en-US" i="1"/>
          </a:p>
          <a:p>
            <a:r>
              <a:rPr lang="en-GB" i="1"/>
              <a:t> right upper quadrant pain that increases with physical activity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611606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2D5C16-9160-2041-8B72-B0FAEED2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Icteric phase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325827-6B22-2F48-85CD-A2D9F5BC8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67800" cy="4351338"/>
          </a:xfrm>
        </p:spPr>
        <p:txBody>
          <a:bodyPr>
            <a:normAutofit lnSpcReduction="10000"/>
          </a:bodyPr>
          <a:lstStyle/>
          <a:p>
            <a:r>
              <a:rPr lang="en-GB" i="1"/>
              <a:t>Jaundice </a:t>
            </a:r>
            <a:endParaRPr lang="en-US" i="1"/>
          </a:p>
          <a:p>
            <a:r>
              <a:rPr lang="en-GB" i="1"/>
              <a:t>dark urine</a:t>
            </a:r>
            <a:endParaRPr lang="en-US" i="1"/>
          </a:p>
          <a:p>
            <a:r>
              <a:rPr lang="en-GB" i="1"/>
              <a:t> light coloured stools</a:t>
            </a:r>
            <a:endParaRPr lang="en-US" i="1"/>
          </a:p>
          <a:p>
            <a:r>
              <a:rPr lang="en-US" i="1"/>
              <a:t>Pruritus </a:t>
            </a:r>
          </a:p>
          <a:p>
            <a:r>
              <a:rPr lang="en-US" i="1"/>
              <a:t>Urticarial rash </a:t>
            </a:r>
          </a:p>
          <a:p>
            <a:r>
              <a:rPr lang="en-GB" i="1"/>
              <a:t> diarrhoea</a:t>
            </a:r>
            <a:endParaRPr lang="en-US" i="1"/>
          </a:p>
          <a:p>
            <a:r>
              <a:rPr lang="en-GB" i="1"/>
              <a:t> right upper quadrant tenderness</a:t>
            </a:r>
            <a:endParaRPr lang="en-US" i="1"/>
          </a:p>
          <a:p>
            <a:r>
              <a:rPr lang="en-GB" i="1"/>
              <a:t> possible enlarged liver </a:t>
            </a:r>
            <a:endParaRPr lang="en-US" i="1"/>
          </a:p>
          <a:p>
            <a:r>
              <a:rPr lang="en-GB" i="1"/>
              <a:t>splenomegaly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244485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A050C4-336C-A541-BAF5-63A9CDB41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Medical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17331C-BA7E-AB47-B1DE-AF669F95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/>
              <a:t>Predominantly preventive relying on on clean drinking water good sanitation and proper personal hygiene.</a:t>
            </a:r>
            <a:endParaRPr lang="en-US" i="1"/>
          </a:p>
          <a:p>
            <a:r>
              <a:rPr lang="en-GB" i="1"/>
              <a:t> Travels to endemic areas should avoid drinking water or or other beverages that maybe contaminated and ID should avoid eating uncooked shellfish</a:t>
            </a:r>
            <a:r>
              <a:rPr lang="en-US" i="1"/>
              <a:t>.</a:t>
            </a:r>
          </a:p>
          <a:p>
            <a:r>
              <a:rPr lang="en-GB" i="1"/>
              <a:t> Should be taken while preparing uncooked fruits or vegetables.</a:t>
            </a:r>
            <a:endParaRPr lang="en-US" i="1"/>
          </a:p>
          <a:p>
            <a:r>
              <a:rPr lang="en-GB" i="1"/>
              <a:t> Boiling water may prevent infection but the effectiveness of chlorination is unknown. </a:t>
            </a:r>
            <a:endParaRPr lang="en-US" i="1"/>
          </a:p>
          <a:p>
            <a:r>
              <a:rPr lang="en-GB" i="1"/>
              <a:t>No immunoprophylaxis is available.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384974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59B2F1-A45B-254E-B4EB-D6565F2C0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617" y="489857"/>
            <a:ext cx="9080621" cy="6146725"/>
          </a:xfrm>
        </p:spPr>
        <p:txBody>
          <a:bodyPr>
            <a:normAutofit lnSpcReduction="10000"/>
          </a:bodyPr>
          <a:lstStyle/>
          <a:p>
            <a:r>
              <a:rPr lang="en-GB" i="1"/>
              <a:t>Immunoglobulin from infected patients is not effective in preventing outbreak or </a:t>
            </a:r>
            <a:r>
              <a:rPr lang="en-US" i="1"/>
              <a:t>Sporadic </a:t>
            </a:r>
            <a:r>
              <a:rPr lang="en-GB" i="1"/>
              <a:t> cases</a:t>
            </a:r>
            <a:r>
              <a:rPr lang="en-US" i="1"/>
              <a:t>. </a:t>
            </a:r>
          </a:p>
          <a:p>
            <a:r>
              <a:rPr lang="en-GB" i="1"/>
              <a:t>Prototype vaccines are being developed using animal models. </a:t>
            </a:r>
            <a:endParaRPr lang="en-US" i="1"/>
          </a:p>
          <a:p>
            <a:r>
              <a:rPr lang="en-GB" i="1"/>
              <a:t>Once infection occurs therapy is limited to support. </a:t>
            </a:r>
            <a:endParaRPr lang="en-US" i="1"/>
          </a:p>
          <a:p>
            <a:r>
              <a:rPr lang="en-GB" i="1"/>
              <a:t>Provide patients with adequate hydration and electrolyte </a:t>
            </a:r>
            <a:r>
              <a:rPr lang="en-US" i="1"/>
              <a:t>repletion.</a:t>
            </a:r>
          </a:p>
          <a:p>
            <a:r>
              <a:rPr lang="en-GB" i="1"/>
              <a:t> Hospitalization is indicated only for patients unable to maintain oral intake. </a:t>
            </a:r>
            <a:endParaRPr lang="en-US" i="1"/>
          </a:p>
          <a:p>
            <a:r>
              <a:rPr lang="en-GB" i="1"/>
              <a:t>Neither multivitamins specific dietary requirements are required.</a:t>
            </a:r>
            <a:endParaRPr lang="en-US" i="1"/>
          </a:p>
          <a:p>
            <a:r>
              <a:rPr lang="en-GB" i="1"/>
              <a:t> Patients should attempt to </a:t>
            </a:r>
            <a:r>
              <a:rPr lang="en-US" i="1"/>
              <a:t>ingest </a:t>
            </a:r>
            <a:r>
              <a:rPr lang="en-GB" i="1"/>
              <a:t>significant calories in the morning as the improve frequent small meals maybe better tolerated.</a:t>
            </a:r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80629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F7592F-B603-DC4F-BC06-610A3E603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762"/>
            <a:ext cx="8850086" cy="5318201"/>
          </a:xfrm>
        </p:spPr>
        <p:txBody>
          <a:bodyPr>
            <a:normAutofit/>
          </a:bodyPr>
          <a:lstStyle/>
          <a:p>
            <a:r>
              <a:rPr lang="en-US" i="1"/>
              <a:t>Is an infectious disease of the liver caused by the hepatitis A virus (HAV) </a:t>
            </a:r>
          </a:p>
          <a:p>
            <a:r>
              <a:rPr lang="en-US" i="1"/>
              <a:t>Formarly known as infectious hepatitis. </a:t>
            </a:r>
          </a:p>
          <a:p>
            <a:r>
              <a:rPr lang="en-US" i="1"/>
              <a:t>Nonenveloped 27-nm, RNA virus, Hepato virus genus, picarnovirus family </a:t>
            </a:r>
          </a:p>
          <a:p>
            <a:r>
              <a:rPr lang="en-US" i="1"/>
              <a:t>Heat, acid, and ether – resistant. </a:t>
            </a:r>
          </a:p>
          <a:p>
            <a:r>
              <a:rPr lang="en-US" i="1"/>
              <a:t>Inactivation of viral activity can be achieved by </a:t>
            </a:r>
          </a:p>
          <a:p>
            <a:r>
              <a:rPr lang="en-US" i="1"/>
              <a:t>Boiling for one minute </a:t>
            </a:r>
          </a:p>
          <a:p>
            <a:r>
              <a:rPr lang="en-US" i="1"/>
              <a:t>By contact with formaldehyde and chlorine. </a:t>
            </a:r>
          </a:p>
          <a:p>
            <a:r>
              <a:rPr lang="en-US" i="1"/>
              <a:t>By ultavoilet irradiation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pPr marL="0" indent="0">
              <a:buNone/>
            </a:pPr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82719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54CB5C-2F07-604B-96E0-BEA8B7C7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810"/>
            <a:ext cx="7725229" cy="5185153"/>
          </a:xfrm>
        </p:spPr>
        <p:txBody>
          <a:bodyPr/>
          <a:lstStyle/>
          <a:p>
            <a:r>
              <a:rPr lang="en-US" i="1"/>
              <a:t>Incubation period of 4 weeks</a:t>
            </a:r>
          </a:p>
          <a:p>
            <a:r>
              <a:rPr lang="en-US" i="1"/>
              <a:t>Replication is limited to the liver </a:t>
            </a:r>
          </a:p>
          <a:p>
            <a:r>
              <a:rPr lang="en-US" i="1"/>
              <a:t>The virus is present in the liver, bile, stool during the late incubation period and acute preicteric phase of illness. </a:t>
            </a:r>
          </a:p>
          <a:p>
            <a:r>
              <a:rPr lang="en-US" i="1"/>
              <a:t>Despite persistance of virus in the liver, viral shedding in feces, viremia, and infectivity diminish rapidly once jaundice becomes apparent.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05035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453FF4-68B4-6642-9B09-C5B6EBAA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Pathogenesis</a:t>
            </a:r>
            <a:r>
              <a:rPr lang="en-US" b="1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3FA4AC-64C1-F948-A628-27D60204D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1705" cy="4351338"/>
          </a:xfrm>
        </p:spPr>
        <p:txBody>
          <a:bodyPr/>
          <a:lstStyle/>
          <a:p>
            <a:r>
              <a:rPr lang="en-US" i="1"/>
              <a:t>After ingestion, the HAV survives gastric acid, moves to the small intestine and reaches the liver via the portal vein</a:t>
            </a:r>
          </a:p>
          <a:p>
            <a:r>
              <a:rPr lang="en-US" i="1"/>
              <a:t>Replicates in hepatocytes cytoplasm</a:t>
            </a:r>
          </a:p>
          <a:p>
            <a:r>
              <a:rPr lang="en-US" i="1"/>
              <a:t>Once mature HAV travels through sinusides and enters bile canaliculi , released into the small intestine and systemic circulation, excreted in feces. </a:t>
            </a:r>
          </a:p>
        </p:txBody>
      </p:sp>
    </p:spTree>
    <p:extLst>
      <p:ext uri="{BB962C8B-B14F-4D97-AF65-F5344CB8AC3E}">
        <p14:creationId xmlns="" xmlns:p14="http://schemas.microsoft.com/office/powerpoint/2010/main" val="101951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70B306-E14B-0149-9D63-CFF1107D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Hepatitis A transmission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036154-B91D-3740-ACD9-F8AB8CD86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619"/>
            <a:ext cx="9660467" cy="4701344"/>
          </a:xfrm>
        </p:spPr>
        <p:txBody>
          <a:bodyPr>
            <a:normAutofit fontScale="92500" lnSpcReduction="20000"/>
          </a:bodyPr>
          <a:lstStyle/>
          <a:p>
            <a:r>
              <a:rPr lang="en-US" i="1"/>
              <a:t>Close personal contact</a:t>
            </a:r>
          </a:p>
          <a:p>
            <a:r>
              <a:rPr lang="en-US" i="1"/>
              <a:t>(eg household contact, sex contact, child day care centres) </a:t>
            </a:r>
          </a:p>
          <a:p>
            <a:r>
              <a:rPr lang="en-US" i="1"/>
              <a:t>Contaminated food, water eg infected food handlers </a:t>
            </a:r>
          </a:p>
          <a:p>
            <a:r>
              <a:rPr lang="en-US" i="1"/>
              <a:t>Blood exposure eg injection drug use, rarely by transfusion </a:t>
            </a:r>
          </a:p>
          <a:p>
            <a:endParaRPr lang="en-US" i="1"/>
          </a:p>
          <a:p>
            <a:r>
              <a:rPr lang="en-US" i="1"/>
              <a:t>Symtoms </a:t>
            </a:r>
          </a:p>
          <a:p>
            <a:r>
              <a:rPr lang="en-US" i="1"/>
              <a:t>Appears into deferent phases </a:t>
            </a:r>
          </a:p>
          <a:p>
            <a:r>
              <a:rPr lang="en-US" i="1"/>
              <a:t>Prodrome </a:t>
            </a:r>
          </a:p>
          <a:p>
            <a:r>
              <a:rPr lang="en-US" i="1"/>
              <a:t>Patients may have mild flu like symptoms of anorexia, Nausia and vomiting, fatigue, malaise, low grade fever, myalgia, and mild headache </a:t>
            </a:r>
          </a:p>
          <a:p>
            <a:r>
              <a:rPr lang="en-US" i="1"/>
              <a:t>Smokers often loss their taste for tobacco.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37042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3F9136-69B2-504A-9734-5E88AFFD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Icteric phase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F9790A-159F-8A42-B76F-BEA2BC688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190" y="1825625"/>
            <a:ext cx="7124096" cy="4351338"/>
          </a:xfrm>
        </p:spPr>
        <p:txBody>
          <a:bodyPr>
            <a:normAutofit lnSpcReduction="10000"/>
          </a:bodyPr>
          <a:lstStyle/>
          <a:p>
            <a:r>
              <a:rPr lang="en-US" i="1"/>
              <a:t>Dark urine appears first</a:t>
            </a:r>
          </a:p>
          <a:p>
            <a:r>
              <a:rPr lang="en-US" i="1"/>
              <a:t>Pale stools soon follows </a:t>
            </a:r>
          </a:p>
          <a:p>
            <a:r>
              <a:rPr lang="en-US" i="1"/>
              <a:t>Jaundice 70-85% adults </a:t>
            </a:r>
          </a:p>
          <a:p>
            <a:r>
              <a:rPr lang="en-US" i="1"/>
              <a:t>Abdominal pain 40%</a:t>
            </a:r>
          </a:p>
          <a:p>
            <a:r>
              <a:rPr lang="en-US" i="1"/>
              <a:t>Itch pruritus </a:t>
            </a:r>
          </a:p>
          <a:p>
            <a:r>
              <a:rPr lang="en-US" i="1"/>
              <a:t>Arthralgias and skin rash. </a:t>
            </a:r>
          </a:p>
          <a:p>
            <a:r>
              <a:rPr lang="en-US" i="1"/>
              <a:t>Hepatomegaly is common. </a:t>
            </a:r>
          </a:p>
          <a:p>
            <a:r>
              <a:rPr lang="en-US" i="1"/>
              <a:t>Joundices are sclera icterus may occur. </a:t>
            </a:r>
          </a:p>
          <a:p>
            <a:r>
              <a:rPr lang="en-US" i="1"/>
              <a:t>Fever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33372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29F09C-1E2A-E641-908D-684E599D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Lab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4EA5F8-0917-A245-9867-99A413CEE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/>
              <a:t>Anti hepatitis A virus heamoglobulin M</a:t>
            </a:r>
          </a:p>
          <a:p>
            <a:r>
              <a:rPr lang="en-US" i="1"/>
              <a:t>The diagnosis of acute HAV infection is based on selologic testing for igM antibody to HAV. </a:t>
            </a:r>
          </a:p>
          <a:p>
            <a:r>
              <a:rPr lang="en-US" i="1"/>
              <a:t>Are positive at the time of onset of symptoms and usually accompany the first rise in alanine amino transference level. </a:t>
            </a:r>
          </a:p>
          <a:p>
            <a:r>
              <a:rPr lang="en-GB" i="1"/>
              <a:t>Anti hepatitis a virus immunoglobulin </a:t>
            </a:r>
            <a:r>
              <a:rPr lang="en-US" i="1"/>
              <a:t>G </a:t>
            </a:r>
          </a:p>
          <a:p>
            <a:r>
              <a:rPr lang="en-US" i="1"/>
              <a:t>Anti HAV igG appears soon ofter igM and generally persist for many yrs. </a:t>
            </a:r>
          </a:p>
          <a:p>
            <a:r>
              <a:rPr lang="en-US" i="1"/>
              <a:t>The presence of anti HAV igG in the absence of igM indicates past infection or vaccination rather than acute infection. </a:t>
            </a:r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156135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A3422-3B06-BC4C-A76D-043664949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Liver enzymes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250922-4325-4A4C-A945-DA70E34A1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63705" cy="4351338"/>
          </a:xfrm>
        </p:spPr>
        <p:txBody>
          <a:bodyPr/>
          <a:lstStyle/>
          <a:p>
            <a:r>
              <a:rPr lang="en-US" i="1"/>
              <a:t>Rises of levels ALT and aspertate amino transferase are sensitive for this disease.</a:t>
            </a:r>
          </a:p>
          <a:p>
            <a:r>
              <a:rPr lang="en-US" i="1"/>
              <a:t>Hepatic synthetic levels : </a:t>
            </a:r>
          </a:p>
          <a:p>
            <a:r>
              <a:rPr lang="en-US" i="1"/>
              <a:t>Bilirubin level rises soon after the onset of bilirubinuria. </a:t>
            </a:r>
          </a:p>
          <a:p>
            <a:r>
              <a:rPr lang="en-US" i="1"/>
              <a:t>Prothrombin time : </a:t>
            </a:r>
          </a:p>
          <a:p>
            <a:r>
              <a:rPr lang="en-US" i="1"/>
              <a:t>Prothrombin time  usually remains within or near the reference range. </a:t>
            </a:r>
          </a:p>
          <a:p>
            <a:r>
              <a:rPr lang="en-US" i="1"/>
              <a:t>Cbc count: mild lymphocytosis  is not common. 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</p:txBody>
      </p:sp>
    </p:spTree>
    <p:extLst>
      <p:ext uri="{BB962C8B-B14F-4D97-AF65-F5344CB8AC3E}">
        <p14:creationId xmlns="" xmlns:p14="http://schemas.microsoft.com/office/powerpoint/2010/main" val="2176719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0B6DBF-2302-224E-BCE0-7B1B124F2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C00000"/>
                </a:solidFill>
              </a:rPr>
              <a:t>Medical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8B504E-CDC7-5749-98EA-3ABCB037E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8789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/>
              <a:t>For acute cases, therapy is generally supportive, with</a:t>
            </a:r>
            <a:r>
              <a:rPr lang="en-GB" i="1"/>
              <a:t> no specific treatment for acute uncomplicated cases</a:t>
            </a:r>
            <a:r>
              <a:rPr lang="en-US" i="1"/>
              <a:t>.</a:t>
            </a:r>
          </a:p>
          <a:p>
            <a:r>
              <a:rPr lang="en-GB" i="1"/>
              <a:t>Locating the primary source and preventing further outbreaks are Paramount</a:t>
            </a:r>
            <a:r>
              <a:rPr lang="en-US" i="1"/>
              <a:t>.</a:t>
            </a:r>
          </a:p>
          <a:p>
            <a:r>
              <a:rPr lang="en-GB" i="1"/>
              <a:t>Initial therapy often consists of bed rest</a:t>
            </a:r>
            <a:endParaRPr lang="en-US" i="1"/>
          </a:p>
          <a:p>
            <a:r>
              <a:rPr lang="en-GB" i="1"/>
              <a:t>Returning to work should probably be delayed for 10 days after the onset of Jaundice</a:t>
            </a:r>
            <a:r>
              <a:rPr lang="en-US" i="1"/>
              <a:t>.</a:t>
            </a:r>
          </a:p>
          <a:p>
            <a:r>
              <a:rPr lang="en-GB" i="1"/>
              <a:t>The patient should probably not working during the acute face of the the illness</a:t>
            </a:r>
            <a:r>
              <a:rPr lang="en-US" i="1"/>
              <a:t>.</a:t>
            </a:r>
          </a:p>
          <a:p>
            <a:r>
              <a:rPr lang="en-US" i="1"/>
              <a:t>Diet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77131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1036</Words>
  <Application>Microsoft Office PowerPoint</Application>
  <PresentationFormat>Custom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HEPATITIS A </vt:lpstr>
      <vt:lpstr>Slide 2</vt:lpstr>
      <vt:lpstr>Slide 3</vt:lpstr>
      <vt:lpstr>Pathogenesis </vt:lpstr>
      <vt:lpstr>Hepatitis A transmission </vt:lpstr>
      <vt:lpstr>Icteric phase </vt:lpstr>
      <vt:lpstr>Lab studies </vt:lpstr>
      <vt:lpstr>Liver enzymes </vt:lpstr>
      <vt:lpstr>Medical care </vt:lpstr>
      <vt:lpstr>Surgical care </vt:lpstr>
      <vt:lpstr>Complications </vt:lpstr>
      <vt:lpstr>Hepatitis E </vt:lpstr>
      <vt:lpstr>Hepatitis virus </vt:lpstr>
      <vt:lpstr>Symptoms </vt:lpstr>
      <vt:lpstr>Icteric phase </vt:lpstr>
      <vt:lpstr>Medical care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A</dc:title>
  <dc:creator>Unknown User</dc:creator>
  <cp:lastModifiedBy>library</cp:lastModifiedBy>
  <cp:revision>1</cp:revision>
  <dcterms:created xsi:type="dcterms:W3CDTF">2020-04-27T13:12:20Z</dcterms:created>
  <dcterms:modified xsi:type="dcterms:W3CDTF">2021-03-27T05:02:47Z</dcterms:modified>
</cp:coreProperties>
</file>