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  <p:sldId id="264" r:id="rId10"/>
    <p:sldId id="265" r:id="rId11"/>
    <p:sldId id="270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EDB296-CEFA-3D48-9696-4A08E0F089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123C18C-FA75-9B47-8CD7-9797A8DA8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BA5299-DB8B-084C-86E9-F45C10731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1200-E736-B24D-8F42-3370A98C9573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BAE035A-7C0C-8D49-945A-4B79251DB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99B321E-EE80-4447-A59B-BF87B634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274B-56C7-544B-8E5A-D27796CE0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452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54C979-0230-9C45-A42A-975B13733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B94F9C7-EC2B-154E-97A8-50B30B448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A29337-7584-DC46-91BE-EE9C36E80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1200-E736-B24D-8F42-3370A98C9573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9079447-A514-CE4C-88A5-6201A657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72E472-933E-844E-ADC9-2586AA0A2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274B-56C7-544B-8E5A-D27796CE0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676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089C4AA-FF36-1449-87EC-FCF32E061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057D139-3C81-EF46-BC0D-DF343D4A4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EC781-47CB-684E-9494-33BE669F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1200-E736-B24D-8F42-3370A98C9573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B035EF9-E9EE-9043-B822-F57E5AA7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5F390E8-95E5-914E-A83D-D0F592F1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274B-56C7-544B-8E5A-D27796CE0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993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17398D-3C12-9D47-83B2-9CF869696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761C73F-7D0D-944F-AF09-D9A53C4F3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FEB924-4AD2-5341-8003-035277A4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1200-E736-B24D-8F42-3370A98C9573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1986A9-9562-5A42-B6CB-C910459FC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AE387A-5089-1B4F-9CAD-E22B209B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274B-56C7-544B-8E5A-D27796CE0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026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54EB56-7464-4D47-B931-3519C76D1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FC83A51-621D-834F-AEAB-5AC854B44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32CFBE3-1B0F-3F4D-9B2C-8D48EF6F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1200-E736-B24D-8F42-3370A98C9573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4195DA-29BD-9B49-BEAE-194E742F9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01ABF6-610B-964A-A6E8-736C36F7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274B-56C7-544B-8E5A-D27796CE0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912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2E458-F7D6-DE4E-B9A3-F313338BF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14E201-47BE-EF4F-AE9F-F3D98C2ACF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40EE118-2704-1D49-9F13-DAE62B7AC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847765D-7E77-B144-A195-C54E7AD7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1200-E736-B24D-8F42-3370A98C9573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C912040-87C3-8148-AA28-920BF791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F7B6839-4714-9946-B529-80B5B2F1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274B-56C7-544B-8E5A-D27796CE0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821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4F787E-D513-A24A-9E3B-78999C7E6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2A2C87C-1CDA-F84C-8D0A-912E754568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3882EC5-0FE8-614F-9A3C-8A863DAFC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EB2AD83B-9CCA-AD46-BD70-239009271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555E808-A31C-9F47-8C74-AAA5CAD0C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F459B26-3592-854C-8BFD-FC821E509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1200-E736-B24D-8F42-3370A98C9573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4B4BC4C-AC3D-BA48-811A-7920ADD00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3849743-C72B-5F40-B227-BD06122D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274B-56C7-544B-8E5A-D27796CE0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422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989243-3873-3949-BAF0-BC8B1D771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EB6ACD1-1529-8241-B5D7-324258C21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1200-E736-B24D-8F42-3370A98C9573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10DEE0A-8D89-7841-A688-47109BF18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F80A1C5-CC07-C744-BA76-B77011AF3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274B-56C7-544B-8E5A-D27796CE0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3945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4A21456-F05A-4B46-9530-B7BE35E8F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1200-E736-B24D-8F42-3370A98C9573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A1DA106-13DC-7741-AD46-3A2A31839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F0B3513-6622-A64C-85F8-99F0EB438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274B-56C7-544B-8E5A-D27796CE0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101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C907F1-2F95-2442-A767-1A68829D6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9CA036-E5E8-984F-9AE0-C86995B85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C85E557-DBE8-6A45-8ABA-22D9496E1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4F48585-DAE3-0C40-A136-6404C90DC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1200-E736-B24D-8F42-3370A98C9573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C24A756-598D-9044-A45A-AD72CEAB3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0A1640F-D0CF-6441-979B-E87ED9A89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274B-56C7-544B-8E5A-D27796CE0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856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20ECF2-E6A5-0041-8F2C-6D94C024C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9C6158ED-2868-2747-9655-3D30662AAE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A67B3AD-22F1-6C4C-B376-D908FB871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D910CCE-5DFC-9942-A1A8-6894E033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81200-E736-B24D-8F42-3370A98C9573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C7156E1-EABB-534D-B525-961BBF4B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13DF1C-8BF2-E34E-A8EA-0F35BBE2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274B-56C7-544B-8E5A-D27796CE0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668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109EC06-7474-054B-89FA-7F1F90D10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C7D2CFD-D490-EA45-BF53-036B34B53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26ABC3-288A-D649-B7AB-9BED83725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81200-E736-B24D-8F42-3370A98C9573}" type="datetimeFigureOut">
              <a:rPr lang="en-US" smtClean="0"/>
              <a:pPr/>
              <a:t>3/27/2021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7D9B1B-AB38-F644-94C4-8DC79CE7E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9A353BC-77DD-4448-AD60-0F63C4552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4274B-56C7-544B-8E5A-D27796CE0F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255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B47231-BC08-234E-AEEE-E23657D538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Diphtheria </a:t>
            </a:r>
          </a:p>
        </p:txBody>
      </p:sp>
    </p:spTree>
    <p:extLst>
      <p:ext uri="{BB962C8B-B14F-4D97-AF65-F5344CB8AC3E}">
        <p14:creationId xmlns="" xmlns:p14="http://schemas.microsoft.com/office/powerpoint/2010/main" val="142757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41A315-4C53-AA43-970B-447C8BCFF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Laryngeal diphtheria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94DBAE-CDF3-0C48-9068-3B56CC94D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49419" cy="4351338"/>
          </a:xfrm>
        </p:spPr>
        <p:txBody>
          <a:bodyPr/>
          <a:lstStyle/>
          <a:p>
            <a:r>
              <a:rPr lang="en-US"/>
              <a:t>Laryngeal diphtheria can be either an extension of the pharyngeal form or only site involved.</a:t>
            </a:r>
          </a:p>
          <a:p>
            <a:r>
              <a:rPr lang="en-US"/>
              <a:t>Symptoms include mild fever dyspnoea hoarseness and barking cough. </a:t>
            </a:r>
          </a:p>
          <a:p>
            <a:pPr marL="0" indent="0">
              <a:buNone/>
            </a:pPr>
            <a:r>
              <a:rPr lang="en-US" b="1"/>
              <a:t>Cutaneous diphtheria </a:t>
            </a:r>
          </a:p>
          <a:p>
            <a:pPr marL="0" indent="0">
              <a:buNone/>
            </a:pPr>
            <a:r>
              <a:rPr lang="en-US"/>
              <a:t>Skin infection May </a:t>
            </a:r>
          </a:p>
          <a:p>
            <a:pPr marL="0" indent="0">
              <a:buNone/>
            </a:pPr>
            <a:r>
              <a:rPr lang="en-US"/>
              <a:t>Be manifested by a scaling rash or by ulcers with clearly demarcated edges and pseudo membrane. 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3252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AB7F43-4344-D043-A153-E2CE72E7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Laboratory findings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29AF5B-8940-6A41-9CDE-16CF3C462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48562" cy="4351338"/>
          </a:xfrm>
        </p:spPr>
        <p:txBody>
          <a:bodyPr/>
          <a:lstStyle/>
          <a:p>
            <a:r>
              <a:rPr lang="en-US"/>
              <a:t>Routine examination Leukocytosis</a:t>
            </a:r>
          </a:p>
          <a:p>
            <a:r>
              <a:rPr lang="en-US"/>
              <a:t>Low platelet count</a:t>
            </a:r>
          </a:p>
          <a:p>
            <a:r>
              <a:rPr lang="en-US"/>
              <a:t> bacteriological examinations </a:t>
            </a:r>
          </a:p>
          <a:p>
            <a:r>
              <a:rPr lang="en-US"/>
              <a:t>Smear and gram stain can found c diphtheriae </a:t>
            </a:r>
          </a:p>
          <a:p>
            <a:r>
              <a:rPr lang="en-US"/>
              <a:t>Fluoresent antibody Stain can found c toxicogenic diphtheria </a:t>
            </a:r>
          </a:p>
          <a:p>
            <a:r>
              <a:rPr lang="en-US"/>
              <a:t>C. Bacteria can be cultured from the swabs from nose and pharynx or other sites.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34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A43788-B98A-114E-B872-DE9F8CE7E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Treatment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8B4CBD-6E90-674A-AFAA-73CA7243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42752" cy="4351338"/>
          </a:xfrm>
        </p:spPr>
        <p:txBody>
          <a:bodyPr/>
          <a:lstStyle/>
          <a:p>
            <a:r>
              <a:rPr lang="en-US"/>
              <a:t>Treatment should be begin once appropriate swabs have been taken before waiting for microbiological confirmation.</a:t>
            </a:r>
          </a:p>
          <a:p>
            <a:r>
              <a:rPr lang="en-US"/>
              <a:t>Use antitoxin and antibiotics for neutralization of free toxins, elimination of further toxin production and to control local infection. </a:t>
            </a:r>
          </a:p>
          <a:p>
            <a:r>
              <a:rPr lang="en-US"/>
              <a:t>Diphteria antitoxin </a:t>
            </a:r>
          </a:p>
          <a:p>
            <a:r>
              <a:rPr lang="en-US"/>
              <a:t>Diphtheria antitoxin, produced by horses. </a:t>
            </a:r>
          </a:p>
          <a:p>
            <a:r>
              <a:rPr lang="en-US"/>
              <a:t>It wll not neutralize toxin that is already fixed to tissues, but will neutralize circulating toxin.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5634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AC32BA-F9E9-4B46-808E-798B56FD4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27238"/>
            <a:ext cx="8837990" cy="4749725"/>
          </a:xfrm>
        </p:spPr>
        <p:txBody>
          <a:bodyPr/>
          <a:lstStyle/>
          <a:p>
            <a:r>
              <a:rPr lang="en-US"/>
              <a:t>Antibiotics</a:t>
            </a:r>
          </a:p>
          <a:p>
            <a:r>
              <a:rPr lang="en-US"/>
              <a:t>Prevention of further toxic production. </a:t>
            </a:r>
          </a:p>
          <a:p>
            <a:r>
              <a:rPr lang="en-US"/>
              <a:t>Control local infection. </a:t>
            </a:r>
          </a:p>
          <a:p>
            <a:r>
              <a:rPr lang="en-US"/>
              <a:t>Reduction of transmission. </a:t>
            </a:r>
          </a:p>
          <a:p>
            <a:r>
              <a:rPr lang="en-US"/>
              <a:t>Penicillin (1200 MG 6 hrly) or Amoxicillin 500 MG should be administered for 2 weeks to eliminate c. Diptheriae </a:t>
            </a:r>
          </a:p>
          <a:p>
            <a:r>
              <a:rPr lang="en-US"/>
              <a:t>Erythromycin orally or by injection 40-50 mg/kg/day for 14 days.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1704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A9DABF-12E0-A443-9A07-4E2FCA2A7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Prevention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362287-FFEE-2744-9421-0C0286755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77705" cy="4351338"/>
          </a:xfrm>
        </p:spPr>
        <p:txBody>
          <a:bodyPr/>
          <a:lstStyle/>
          <a:p>
            <a:r>
              <a:rPr lang="en-US"/>
              <a:t>Active Immunization should be given to all children</a:t>
            </a:r>
          </a:p>
          <a:p>
            <a:r>
              <a:rPr lang="en-US"/>
              <a:t>If diphtheria occurs in a closed community, contacts should be given erythromycin. </a:t>
            </a:r>
          </a:p>
          <a:p>
            <a:r>
              <a:rPr lang="en-US"/>
              <a:t>All contact should also be immunised or given a booster dose of toxoid. 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557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08C9DF-2497-8943-87B8-731182DDB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Definition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6C7361-E581-0644-AA70-3CC25CD3E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2856" y="1825625"/>
            <a:ext cx="7208763" cy="4351338"/>
          </a:xfrm>
        </p:spPr>
        <p:txBody>
          <a:bodyPr/>
          <a:lstStyle/>
          <a:p>
            <a:r>
              <a:rPr lang="en-US"/>
              <a:t>Diphtheria is an acute, toxin mediated disease caused by toxigenic corynibacterium diptheriae</a:t>
            </a:r>
          </a:p>
          <a:p>
            <a:r>
              <a:rPr lang="en-US"/>
              <a:t>It is a very contagious and potentially life threatening bacterial disease. </a:t>
            </a:r>
          </a:p>
          <a:p>
            <a:r>
              <a:rPr lang="en-US"/>
              <a:t>It is a localized infectious disease, which usually attacks the throat and nose mucus membrane 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179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A58E1B-A7E1-C640-BCA7-475C31013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Causes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092A72-4E50-1D4C-965A-5A75AC54A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979" y="1563090"/>
            <a:ext cx="8456259" cy="4486275"/>
          </a:xfrm>
        </p:spPr>
        <p:txBody>
          <a:bodyPr/>
          <a:lstStyle/>
          <a:p>
            <a:r>
              <a:rPr lang="en-US"/>
              <a:t>Corynibacterium diptheriae causes diphtheria. Usually the bacteria multiply on or near the surface of the mucus membrane of the throat, where they cause inflammation.</a:t>
            </a:r>
          </a:p>
          <a:p>
            <a:endParaRPr lang="en-US"/>
          </a:p>
          <a:p>
            <a:r>
              <a:rPr lang="en-US"/>
              <a:t>The inflammation may spread to the voice box and may make your throat swell, narrowing your airway. </a:t>
            </a:r>
          </a:p>
          <a:p>
            <a:r>
              <a:rPr lang="en-US"/>
              <a:t>Disease causing strains of c. Diptheriae release a damaging substance (toxin), which can also involve the heart, brain and nerves. 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2278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8EA257-E5C0-9E46-A67D-144FFE66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Epidemiology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1E7C81-B8A5-CF40-AEFE-BBD1074DE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85705" cy="4351338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Transmission </a:t>
            </a:r>
          </a:p>
          <a:p>
            <a:r>
              <a:rPr lang="en-US"/>
              <a:t>Transmission is most often person to person spread from the respiratory tract (by small droplet when coughing or sneezing).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Rarely, transmission may occur from skin lesions or articles soiled with discharges from lesions of infected persons. </a:t>
            </a:r>
          </a:p>
        </p:txBody>
      </p:sp>
    </p:spTree>
    <p:extLst>
      <p:ext uri="{BB962C8B-B14F-4D97-AF65-F5344CB8AC3E}">
        <p14:creationId xmlns="" xmlns:p14="http://schemas.microsoft.com/office/powerpoint/2010/main" val="11522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193582-8E73-C44D-837D-5848E07AD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846667"/>
            <a:ext cx="7640562" cy="5330296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Source of infection:- </a:t>
            </a:r>
          </a:p>
          <a:p>
            <a:r>
              <a:rPr lang="en-US"/>
              <a:t>Patients and asymptomatic carriers </a:t>
            </a:r>
          </a:p>
          <a:p>
            <a:r>
              <a:rPr lang="en-US"/>
              <a:t>Patients:transmission time is variable, usually persist 12days or less, and seldom more than 4 weeks, without antibiotics. </a:t>
            </a:r>
          </a:p>
          <a:p>
            <a:r>
              <a:rPr lang="en-US"/>
              <a:t>Diphtheria occurs worldwide, but clinical cases are more prevalent in temperate zones, and in Socioeconomic conditions of poor personal hygiene, crowding and limited access to medical care. </a:t>
            </a:r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7103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296451-223B-8646-9F83-BF8DFF51D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Pathogenesis and pathology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8586DE5-DDBB-BA4F-B469-D64E8176B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72086" cy="4351338"/>
          </a:xfrm>
        </p:spPr>
        <p:txBody>
          <a:bodyPr/>
          <a:lstStyle/>
          <a:p>
            <a:r>
              <a:rPr lang="en-US"/>
              <a:t>Susceptible person may acquire toxigenic diphtheria bacilli in the Naso pharynx, skin, middle ear or anterior nares.</a:t>
            </a:r>
          </a:p>
          <a:p>
            <a:r>
              <a:rPr lang="en-US"/>
              <a:t>The organism produces a toxin that inhibits cellular protein synthesis and is responsible for local tissue destruction and pseudo membrane formation. </a:t>
            </a:r>
          </a:p>
        </p:txBody>
      </p:sp>
    </p:spTree>
    <p:extLst>
      <p:ext uri="{BB962C8B-B14F-4D97-AF65-F5344CB8AC3E}">
        <p14:creationId xmlns="" xmlns:p14="http://schemas.microsoft.com/office/powerpoint/2010/main" val="257509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776A80-53E7-6644-92C5-2D15321D5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Pathogenesis and pathology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D142EA-7BCD-374A-98F7-B8FE66700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07514" cy="4351338"/>
          </a:xfrm>
        </p:spPr>
        <p:txBody>
          <a:bodyPr/>
          <a:lstStyle/>
          <a:p>
            <a:r>
              <a:rPr lang="en-US"/>
              <a:t>The pseudo membrane consists of coagulated fibrin inflammatory cells, destructed mucus tissues and bacteria.</a:t>
            </a:r>
          </a:p>
          <a:p>
            <a:r>
              <a:rPr lang="en-US"/>
              <a:t>The pseudo membrane in larynx, trachea or bronchi may have the potential for airway obstructions. </a:t>
            </a:r>
          </a:p>
          <a:p>
            <a:r>
              <a:rPr lang="en-US"/>
              <a:t>The toxin is responsible for the major complications of myocarditis and neuritis and also causes low platelet counts and protein in the urine. 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4547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B81A9F-C3D7-7541-B1FC-4814CA8C1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Clinical features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4D6659F-C803-EA48-8AE1-B82938969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762" y="1415143"/>
            <a:ext cx="7740952" cy="476182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The average incubation period is 2-4 days. </a:t>
            </a:r>
          </a:p>
          <a:p>
            <a:r>
              <a:rPr lang="en-US"/>
              <a:t>The disease begins with insidiously with a sore throat. </a:t>
            </a:r>
          </a:p>
          <a:p>
            <a:r>
              <a:rPr lang="en-US"/>
              <a:t>Despite modest fever there is usually marked tachycardia. </a:t>
            </a:r>
          </a:p>
          <a:p>
            <a:r>
              <a:rPr lang="en-US"/>
              <a:t>There may be swelling of the neck and tender enlargement of the lymph nodes. </a:t>
            </a:r>
          </a:p>
          <a:p>
            <a:r>
              <a:rPr lang="en-US"/>
              <a:t>Pain full swallowing </a:t>
            </a:r>
          </a:p>
          <a:p>
            <a:r>
              <a:rPr lang="en-US"/>
              <a:t>A thick, gray membrane covering your throat and tonsils </a:t>
            </a:r>
          </a:p>
          <a:p>
            <a:r>
              <a:rPr lang="en-US"/>
              <a:t>Difficulty breathing </a:t>
            </a:r>
          </a:p>
          <a:p>
            <a:r>
              <a:rPr lang="en-US"/>
              <a:t>Nasal discharge </a:t>
            </a:r>
          </a:p>
          <a:p>
            <a:r>
              <a:rPr lang="en-US"/>
              <a:t>Fever and Chills </a:t>
            </a:r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5323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584BAE-CA3B-0D41-80B6-7932D27FB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rgbClr val="00B0F0"/>
                </a:solidFill>
              </a:rPr>
              <a:t>Types of diphtheria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27B468-4345-B74B-B0EC-DFA390185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9370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Pharyngeal diphtheria </a:t>
            </a:r>
          </a:p>
          <a:p>
            <a:r>
              <a:rPr lang="en-US"/>
              <a:t>Insidious onset of exudative pharyngitis. </a:t>
            </a:r>
          </a:p>
          <a:p>
            <a:r>
              <a:rPr lang="en-US"/>
              <a:t>Exudate pread to form adherent “pseudo membrane” </a:t>
            </a:r>
          </a:p>
          <a:p>
            <a:r>
              <a:rPr lang="en-US"/>
              <a:t>Can lead to respiratory obstruction and death by asphyxiation </a:t>
            </a:r>
          </a:p>
          <a:p>
            <a:r>
              <a:rPr lang="en-US"/>
              <a:t>Fever not high, but patient appear toxic. </a:t>
            </a:r>
          </a:p>
          <a:p>
            <a:pPr marL="0" indent="0">
              <a:buNone/>
            </a:pPr>
            <a:r>
              <a:rPr lang="en-US"/>
              <a:t>Complications :</a:t>
            </a:r>
          </a:p>
          <a:p>
            <a:pPr marL="0" indent="0">
              <a:buNone/>
            </a:pPr>
            <a:r>
              <a:rPr lang="en-US"/>
              <a:t>Myocarditis – Cardiac arrhythmia, sudden death </a:t>
            </a:r>
          </a:p>
          <a:p>
            <a:pPr marL="0" indent="0">
              <a:buNone/>
            </a:pPr>
            <a:r>
              <a:rPr lang="en-US"/>
              <a:t>Neuropathy :paralysis of soft palate motor neuropathy. 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8147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686</Words>
  <Application>Microsoft Office PowerPoint</Application>
  <PresentationFormat>Custom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Diphtheria </vt:lpstr>
      <vt:lpstr>Definition </vt:lpstr>
      <vt:lpstr>Causes</vt:lpstr>
      <vt:lpstr>Epidemiology </vt:lpstr>
      <vt:lpstr>Slide 5</vt:lpstr>
      <vt:lpstr>Pathogenesis and pathology </vt:lpstr>
      <vt:lpstr>Pathogenesis and pathology</vt:lpstr>
      <vt:lpstr>Clinical features </vt:lpstr>
      <vt:lpstr>Types of diphtheria </vt:lpstr>
      <vt:lpstr>Laryngeal diphtheria </vt:lpstr>
      <vt:lpstr>Laboratory findings </vt:lpstr>
      <vt:lpstr>Treatment </vt:lpstr>
      <vt:lpstr>Slide 13</vt:lpstr>
      <vt:lpstr>Prevention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Diphtheria</dc:title>
  <dc:creator>Unknown User</dc:creator>
  <cp:lastModifiedBy>library</cp:lastModifiedBy>
  <cp:revision>3</cp:revision>
  <dcterms:created xsi:type="dcterms:W3CDTF">2020-04-22T10:12:36Z</dcterms:created>
  <dcterms:modified xsi:type="dcterms:W3CDTF">2021-03-27T04:55:26Z</dcterms:modified>
</cp:coreProperties>
</file>