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344" r:id="rId3"/>
    <p:sldId id="357" r:id="rId4"/>
    <p:sldId id="358" r:id="rId5"/>
    <p:sldId id="359" r:id="rId6"/>
    <p:sldId id="360" r:id="rId7"/>
    <p:sldId id="361" r:id="rId8"/>
    <p:sldId id="314" r:id="rId9"/>
    <p:sldId id="315" r:id="rId10"/>
    <p:sldId id="330" r:id="rId11"/>
    <p:sldId id="345" r:id="rId12"/>
    <p:sldId id="267" r:id="rId13"/>
    <p:sldId id="275" r:id="rId14"/>
    <p:sldId id="351" r:id="rId15"/>
    <p:sldId id="346" r:id="rId16"/>
    <p:sldId id="279" r:id="rId17"/>
    <p:sldId id="365" r:id="rId18"/>
    <p:sldId id="362" r:id="rId19"/>
    <p:sldId id="331" r:id="rId20"/>
    <p:sldId id="332" r:id="rId21"/>
    <p:sldId id="322" r:id="rId22"/>
    <p:sldId id="366" r:id="rId23"/>
    <p:sldId id="367" r:id="rId24"/>
    <p:sldId id="316" r:id="rId25"/>
    <p:sldId id="317" r:id="rId26"/>
    <p:sldId id="318" r:id="rId27"/>
    <p:sldId id="342" r:id="rId28"/>
    <p:sldId id="320" r:id="rId29"/>
    <p:sldId id="321" r:id="rId30"/>
    <p:sldId id="290" r:id="rId31"/>
  </p:sldIdLst>
  <p:sldSz cx="10287000" cy="7772400"/>
  <p:notesSz cx="7053263" cy="9309100"/>
  <p:defaultTextStyle>
    <a:defPPr>
      <a:defRPr lang="en-US"/>
    </a:defPPr>
    <a:lvl1pPr marL="0" algn="l" defTabSz="103107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539" algn="l" defTabSz="103107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079" algn="l" defTabSz="103107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6621" algn="l" defTabSz="103107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2162" algn="l" defTabSz="103107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7701" algn="l" defTabSz="103107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3243" algn="l" defTabSz="103107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8783" algn="l" defTabSz="103107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4322" algn="l" defTabSz="103107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48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  <a:srgbClr val="FFCC99"/>
    <a:srgbClr val="FFCCFF"/>
    <a:srgbClr val="008000"/>
    <a:srgbClr val="660066"/>
    <a:srgbClr val="FF99FF"/>
    <a:srgbClr val="00FFFF"/>
    <a:srgbClr val="0066CC"/>
    <a:srgbClr val="9999FF"/>
    <a:srgbClr val="FF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>
        <p:scale>
          <a:sx n="60" d="100"/>
          <a:sy n="60" d="100"/>
        </p:scale>
        <p:origin x="-1434" y="-132"/>
      </p:cViewPr>
      <p:guideLst>
        <p:guide orient="horz" pos="2448"/>
        <p:guide pos="3240"/>
      </p:guideLst>
    </p:cSldViewPr>
  </p:slideViewPr>
  <p:outlineViewPr>
    <p:cViewPr>
      <p:scale>
        <a:sx n="33" d="100"/>
        <a:sy n="33" d="100"/>
      </p:scale>
      <p:origin x="0" y="29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-17\Work\Dir_P_Madam_JS\2017-18\2017-18_Service%20delivery%20slides\29-08-2018\HMI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2016-17\Work\A\2016-17\2019-20\All_India_OPD_etc_till_date_data\10-05-2019\All_India_Urban_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-17\Work\A\2016-17\2019-20\All_India_OPD_etc_till_date_data\10-05-2019\All_India_Urban_Data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2016-17\Work\A\2016-17\2019-20\All_India_OPD_etc_till_date_data\10-05-2019\All_India_Urban_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510%20data\NUHM\meeting\JS%20(UH)\MD%20orientation\ppt%20working_13.05.2019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510%20data\NUHM\meeting\JS%20(UH)\MD%20orientation\ppt%20working_13.05.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HR!$C$46</c:f>
              <c:strCache>
                <c:ptCount val="1"/>
                <c:pt idx="0">
                  <c:v>2014-15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Val val="1"/>
          </c:dLbls>
          <c:cat>
            <c:strRef>
              <c:f>HR!$B$47:$B$50</c:f>
              <c:strCache>
                <c:ptCount val="4"/>
                <c:pt idx="0">
                  <c:v>HR </c:v>
                </c:pt>
                <c:pt idx="1">
                  <c:v>U-PHC</c:v>
                </c:pt>
                <c:pt idx="2">
                  <c:v>ASHA</c:v>
                </c:pt>
                <c:pt idx="3">
                  <c:v>MAS</c:v>
                </c:pt>
              </c:strCache>
            </c:strRef>
          </c:cat>
          <c:val>
            <c:numRef>
              <c:f>HR!$C$47:$C$50</c:f>
              <c:numCache>
                <c:formatCode>General</c:formatCode>
                <c:ptCount val="4"/>
                <c:pt idx="0" formatCode="0%">
                  <c:v>0.24000000000000002</c:v>
                </c:pt>
                <c:pt idx="2" formatCode="0%">
                  <c:v>0.41000000000000003</c:v>
                </c:pt>
                <c:pt idx="3" formatCode="0%">
                  <c:v>0.22</c:v>
                </c:pt>
              </c:numCache>
            </c:numRef>
          </c:val>
        </c:ser>
        <c:ser>
          <c:idx val="1"/>
          <c:order val="1"/>
          <c:tx>
            <c:strRef>
              <c:f>HR!$D$46</c:f>
              <c:strCache>
                <c:ptCount val="1"/>
                <c:pt idx="0">
                  <c:v>2015-16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Val val="1"/>
          </c:dLbls>
          <c:cat>
            <c:strRef>
              <c:f>HR!$B$47:$B$50</c:f>
              <c:strCache>
                <c:ptCount val="4"/>
                <c:pt idx="0">
                  <c:v>HR </c:v>
                </c:pt>
                <c:pt idx="1">
                  <c:v>U-PHC</c:v>
                </c:pt>
                <c:pt idx="2">
                  <c:v>ASHA</c:v>
                </c:pt>
                <c:pt idx="3">
                  <c:v>MAS</c:v>
                </c:pt>
              </c:strCache>
            </c:strRef>
          </c:cat>
          <c:val>
            <c:numRef>
              <c:f>HR!$D$47:$D$50</c:f>
              <c:numCache>
                <c:formatCode>0%</c:formatCode>
                <c:ptCount val="4"/>
                <c:pt idx="0">
                  <c:v>0.52</c:v>
                </c:pt>
                <c:pt idx="1">
                  <c:v>0.72000000000000008</c:v>
                </c:pt>
                <c:pt idx="2">
                  <c:v>0.66000000000000014</c:v>
                </c:pt>
                <c:pt idx="3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HR!$E$46</c:f>
              <c:strCache>
                <c:ptCount val="1"/>
                <c:pt idx="0">
                  <c:v>2016-17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HR!$B$47:$B$50</c:f>
              <c:strCache>
                <c:ptCount val="4"/>
                <c:pt idx="0">
                  <c:v>HR </c:v>
                </c:pt>
                <c:pt idx="1">
                  <c:v>U-PHC</c:v>
                </c:pt>
                <c:pt idx="2">
                  <c:v>ASHA</c:v>
                </c:pt>
                <c:pt idx="3">
                  <c:v>MAS</c:v>
                </c:pt>
              </c:strCache>
            </c:strRef>
          </c:cat>
          <c:val>
            <c:numRef>
              <c:f>HR!$E$47:$E$50</c:f>
              <c:numCache>
                <c:formatCode>0%</c:formatCode>
                <c:ptCount val="4"/>
                <c:pt idx="0">
                  <c:v>0.66000000000000014</c:v>
                </c:pt>
                <c:pt idx="1">
                  <c:v>0.91</c:v>
                </c:pt>
                <c:pt idx="2">
                  <c:v>0.8</c:v>
                </c:pt>
                <c:pt idx="3">
                  <c:v>0.60000000000000009</c:v>
                </c:pt>
              </c:numCache>
            </c:numRef>
          </c:val>
        </c:ser>
        <c:ser>
          <c:idx val="3"/>
          <c:order val="3"/>
          <c:tx>
            <c:strRef>
              <c:f>HR!$F$46</c:f>
              <c:strCache>
                <c:ptCount val="1"/>
                <c:pt idx="0">
                  <c:v>2017-18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HR!$B$47:$B$50</c:f>
              <c:strCache>
                <c:ptCount val="4"/>
                <c:pt idx="0">
                  <c:v>HR </c:v>
                </c:pt>
                <c:pt idx="1">
                  <c:v>U-PHC</c:v>
                </c:pt>
                <c:pt idx="2">
                  <c:v>ASHA</c:v>
                </c:pt>
                <c:pt idx="3">
                  <c:v>MAS</c:v>
                </c:pt>
              </c:strCache>
            </c:strRef>
          </c:cat>
          <c:val>
            <c:numRef>
              <c:f>HR!$F$47:$F$50</c:f>
              <c:numCache>
                <c:formatCode>0%</c:formatCode>
                <c:ptCount val="4"/>
                <c:pt idx="0">
                  <c:v>0.75000000000000011</c:v>
                </c:pt>
                <c:pt idx="1">
                  <c:v>0.95000000000000007</c:v>
                </c:pt>
                <c:pt idx="2">
                  <c:v>0.88</c:v>
                </c:pt>
                <c:pt idx="3">
                  <c:v>0.82000000000000006</c:v>
                </c:pt>
              </c:numCache>
            </c:numRef>
          </c:val>
        </c:ser>
        <c:dLbls/>
        <c:axId val="88443520"/>
        <c:axId val="88461696"/>
      </c:barChart>
      <c:catAx>
        <c:axId val="88443520"/>
        <c:scaling>
          <c:orientation val="minMax"/>
        </c:scaling>
        <c:axPos val="b"/>
        <c:majorTickMark val="none"/>
        <c:tickLblPos val="nextTo"/>
        <c:crossAx val="88461696"/>
        <c:crosses val="autoZero"/>
        <c:auto val="1"/>
        <c:lblAlgn val="ctr"/>
        <c:lblOffset val="100"/>
      </c:catAx>
      <c:valAx>
        <c:axId val="88461696"/>
        <c:scaling>
          <c:orientation val="minMax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84435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800"/>
            </a:pPr>
            <a:endParaRPr lang="en-US"/>
          </a:p>
        </c:txPr>
      </c:dTable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>
      <c:tx>
        <c:rich>
          <a:bodyPr/>
          <a:lstStyle/>
          <a:p>
            <a:pPr>
              <a:defRPr sz="2000"/>
            </a:pPr>
            <a:r>
              <a:rPr lang="en-IN" sz="2000" b="1" dirty="0"/>
              <a:t>Total ANC Registration</a:t>
            </a:r>
          </a:p>
        </c:rich>
      </c:tx>
      <c:layout>
        <c:manualLayout>
          <c:xMode val="edge"/>
          <c:yMode val="edge"/>
          <c:x val="0.25209086245319129"/>
          <c:y val="0"/>
        </c:manualLayout>
      </c:layout>
      <c:spPr>
        <a:solidFill>
          <a:srgbClr val="FFFF00"/>
        </a:solidFill>
      </c:spPr>
    </c:title>
    <c:plotArea>
      <c:layout>
        <c:manualLayout>
          <c:layoutTarget val="inner"/>
          <c:xMode val="edge"/>
          <c:yMode val="edge"/>
          <c:x val="0.15270317134799857"/>
          <c:y val="0.19017388451443576"/>
          <c:w val="0.8279553610240491"/>
          <c:h val="0.6892166083406237"/>
        </c:manualLayout>
      </c:layout>
      <c:barChart>
        <c:barDir val="col"/>
        <c:grouping val="clustered"/>
        <c:dLbls/>
        <c:axId val="35745152"/>
        <c:axId val="36026240"/>
      </c:barChart>
      <c:catAx>
        <c:axId val="357451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6026240"/>
        <c:crosses val="autoZero"/>
        <c:auto val="1"/>
        <c:lblAlgn val="ctr"/>
        <c:lblOffset val="100"/>
      </c:catAx>
      <c:valAx>
        <c:axId val="36026240"/>
        <c:scaling>
          <c:orientation val="minMax"/>
          <c:min val="0"/>
        </c:scaling>
        <c:delete val="1"/>
        <c:axPos val="l"/>
        <c:numFmt formatCode="General" sourceLinked="1"/>
        <c:majorTickMark val="none"/>
        <c:tickLblPos val="none"/>
        <c:crossAx val="35745152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'upto_2016-17'!$C$1</c:f>
              <c:strCache>
                <c:ptCount val="1"/>
              </c:strCache>
            </c:strRef>
          </c:tx>
          <c:dLbls>
            <c:dLbl>
              <c:idx val="0"/>
              <c:layout>
                <c:manualLayout>
                  <c:x val="1.1214951950553895E-2"/>
                  <c:y val="-0.21960784313725518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2</a:t>
                    </a:r>
                    <a:r>
                      <a:rPr lang="en-US"/>
                      <a:t>1  Lakh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2.2429903901107801E-2"/>
                  <c:y val="-0.28627450980392188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3</a:t>
                    </a:r>
                    <a:r>
                      <a:rPr lang="en-US"/>
                      <a:t>1 Lakh 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2.2429903901107801E-2"/>
                  <c:y val="-0.30196078431372625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3</a:t>
                    </a:r>
                    <a:r>
                      <a:rPr lang="en-US"/>
                      <a:t>5  Lakh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2.2429903901107801E-2"/>
                  <c:y val="-0.36078431372549075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4</a:t>
                    </a:r>
                    <a:r>
                      <a:rPr lang="en-US"/>
                      <a:t>4  Lakh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2.2429903901107801E-2"/>
                  <c:y val="-0.39215686274509876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4</a:t>
                    </a:r>
                    <a:r>
                      <a:rPr lang="en-US"/>
                      <a:t>6  Lakh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'upto_2016-17'!$A$2:$A$6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</c:strCache>
            </c:strRef>
          </c:cat>
          <c:val>
            <c:numRef>
              <c:f>'upto_2016-17'!$C$2:$C$6</c:f>
              <c:numCache>
                <c:formatCode>#,##0;\-#,##0</c:formatCode>
                <c:ptCount val="5"/>
                <c:pt idx="0">
                  <c:v>21.29</c:v>
                </c:pt>
                <c:pt idx="1">
                  <c:v>31</c:v>
                </c:pt>
                <c:pt idx="2">
                  <c:v>35</c:v>
                </c:pt>
                <c:pt idx="3">
                  <c:v>44</c:v>
                </c:pt>
                <c:pt idx="4">
                  <c:v>46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37663872"/>
        <c:axId val="37665408"/>
        <c:axId val="0"/>
      </c:bar3DChart>
      <c:catAx>
        <c:axId val="376638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7665408"/>
        <c:crosses val="autoZero"/>
        <c:auto val="1"/>
        <c:lblAlgn val="ctr"/>
        <c:lblOffset val="100"/>
      </c:catAx>
      <c:valAx>
        <c:axId val="37665408"/>
        <c:scaling>
          <c:orientation val="minMax"/>
        </c:scaling>
        <c:delete val="1"/>
        <c:axPos val="l"/>
        <c:numFmt formatCode="#,##0;\-#,##0" sourceLinked="1"/>
        <c:majorTickMark val="none"/>
        <c:tickLblPos val="none"/>
        <c:crossAx val="37663872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>
      <c:spPr>
        <a:solidFill>
          <a:srgbClr val="FFC000"/>
        </a:solidFill>
      </c:spPr>
      <c:txPr>
        <a:bodyPr/>
        <a:lstStyle/>
        <a:p>
          <a:pPr>
            <a:defRPr sz="2000"/>
          </a:pPr>
          <a:endParaRPr lang="en-US"/>
        </a:p>
      </c:txPr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'upto_2016-17'!$D$1</c:f>
              <c:strCache>
                <c:ptCount val="1"/>
                <c:pt idx="0">
                  <c:v>Total children (9 to 11 months) Fully Immunised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3871099072391651E-2"/>
                  <c:y val="-0.23398326638007891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1</a:t>
                    </a:r>
                    <a:r>
                      <a:rPr lang="en-US"/>
                      <a:t>7  Lakh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1.9096879257913327E-2"/>
                  <c:y val="-0.30752086438524778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2</a:t>
                    </a:r>
                    <a:r>
                      <a:rPr lang="en-US"/>
                      <a:t>6 Lakh 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2.148398916515248E-2"/>
                  <c:y val="-0.31754898185695429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2</a:t>
                    </a:r>
                    <a:r>
                      <a:rPr lang="en-US"/>
                      <a:t>7  Lakh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1.4322659443435005E-2"/>
                  <c:y val="-0.37771584429927063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3</a:t>
                    </a:r>
                    <a:r>
                      <a:rPr lang="en-US"/>
                      <a:t>5  Lakh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1.1935549536195827E-2"/>
                  <c:y val="-0.36434537193469518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3</a:t>
                    </a:r>
                    <a:r>
                      <a:rPr lang="en-US"/>
                      <a:t>3 Lakh 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'upto_2016-17'!$A$2:$A$6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</c:strCache>
            </c:strRef>
          </c:cat>
          <c:val>
            <c:numRef>
              <c:f>'upto_2016-17'!$D$2:$D$6</c:f>
              <c:numCache>
                <c:formatCode>#,##0;\-#,##0</c:formatCode>
                <c:ptCount val="5"/>
                <c:pt idx="0">
                  <c:v>17</c:v>
                </c:pt>
                <c:pt idx="1">
                  <c:v>26</c:v>
                </c:pt>
                <c:pt idx="2">
                  <c:v>27</c:v>
                </c:pt>
                <c:pt idx="3">
                  <c:v>35</c:v>
                </c:pt>
                <c:pt idx="4">
                  <c:v>33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57416320"/>
        <c:axId val="37740928"/>
        <c:axId val="0"/>
      </c:bar3DChart>
      <c:catAx>
        <c:axId val="5741632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7740928"/>
        <c:crosses val="autoZero"/>
        <c:auto val="1"/>
        <c:lblAlgn val="ctr"/>
        <c:lblOffset val="100"/>
      </c:catAx>
      <c:valAx>
        <c:axId val="37740928"/>
        <c:scaling>
          <c:orientation val="minMax"/>
        </c:scaling>
        <c:delete val="1"/>
        <c:axPos val="l"/>
        <c:numFmt formatCode="#,##0;\-#,##0" sourceLinked="1"/>
        <c:majorTickMark val="none"/>
        <c:tickLblPos val="none"/>
        <c:crossAx val="57416320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/>
    <c:view3D>
      <c:rAngAx val="1"/>
    </c:view3D>
    <c:sideWall>
      <c:spPr>
        <a:noFill/>
        <a:ln w="25400">
          <a:noFill/>
        </a:ln>
      </c:spPr>
    </c:sideWall>
    <c:plotArea>
      <c:layout/>
      <c:bar3DChart>
        <c:barDir val="col"/>
        <c:grouping val="stacked"/>
        <c:ser>
          <c:idx val="0"/>
          <c:order val="0"/>
          <c:tx>
            <c:strRef>
              <c:f>'upto_2016-17'!$B$1</c:f>
              <c:strCache>
                <c:ptCount val="1"/>
              </c:strCache>
            </c:strRef>
          </c:tx>
          <c:dLbls>
            <c:dLbl>
              <c:idx val="0"/>
              <c:layout>
                <c:manualLayout>
                  <c:x val="2.2408959631406142E-2"/>
                  <c:y val="-0.17832643610027013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1</a:t>
                    </a:r>
                    <a:r>
                      <a:rPr lang="en-US"/>
                      <a:t>1.19</a:t>
                    </a:r>
                    <a:r>
                      <a:rPr lang="en-US" baseline="0"/>
                      <a:t> cr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1.3445375778843643E-2"/>
                  <c:y val="-0.26063094506962531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1</a:t>
                    </a:r>
                    <a:r>
                      <a:rPr lang="en-US"/>
                      <a:t>9.12 cr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2.0168063668265526E-2"/>
                  <c:y val="-0.32373106861279749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2</a:t>
                    </a:r>
                    <a:r>
                      <a:rPr lang="en-US"/>
                      <a:t>4 cr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2.2408959631406222E-2"/>
                  <c:y val="-0.3566528722005398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2</a:t>
                    </a:r>
                    <a:r>
                      <a:rPr lang="en-US"/>
                      <a:t>7.26 cr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2.4649855594546792E-2"/>
                  <c:y val="-0.4087790612144655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3</a:t>
                    </a:r>
                    <a:r>
                      <a:rPr lang="en-US"/>
                      <a:t>3 cr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'upto_2016-17'!$A$2:$A$6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</c:strCache>
            </c:strRef>
          </c:cat>
          <c:val>
            <c:numRef>
              <c:f>'upto_2016-17'!$B$2:$B$6</c:f>
              <c:numCache>
                <c:formatCode>#,##0;\-#,##0</c:formatCode>
                <c:ptCount val="5"/>
                <c:pt idx="0">
                  <c:v>11.19</c:v>
                </c:pt>
                <c:pt idx="1">
                  <c:v>19.12</c:v>
                </c:pt>
                <c:pt idx="2">
                  <c:v>24</c:v>
                </c:pt>
                <c:pt idx="3">
                  <c:v>27.259999999999987</c:v>
                </c:pt>
                <c:pt idx="4">
                  <c:v>33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57459456"/>
        <c:axId val="57460992"/>
        <c:axId val="0"/>
      </c:bar3DChart>
      <c:catAx>
        <c:axId val="574594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7460992"/>
        <c:crosses val="autoZero"/>
        <c:auto val="1"/>
        <c:lblAlgn val="ctr"/>
        <c:lblOffset val="100"/>
      </c:catAx>
      <c:valAx>
        <c:axId val="57460992"/>
        <c:scaling>
          <c:orientation val="minMax"/>
        </c:scaling>
        <c:delete val="1"/>
        <c:axPos val="l"/>
        <c:numFmt formatCode="#,##0;\-#,##0" sourceLinked="1"/>
        <c:majorTickMark val="none"/>
        <c:tickLblPos val="none"/>
        <c:crossAx val="57459456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plotArea>
      <c:layout/>
      <c:barChart>
        <c:barDir val="col"/>
        <c:grouping val="clustered"/>
        <c:ser>
          <c:idx val="1"/>
          <c:order val="1"/>
          <c:cat>
            <c:multiLvlStrRef>
              <c:f>Sheet1!$A$26:$C$26</c:f>
            </c:multiLvlStrRef>
          </c:cat>
          <c:val>
            <c:numRef>
              <c:f>Sheet1!$A$27:$C$27</c:f>
            </c:numRef>
          </c:val>
        </c:ser>
        <c:ser>
          <c:idx val="0"/>
          <c:order val="0"/>
          <c:dLbls>
            <c:showVal val="1"/>
          </c:dLbls>
          <c:trendline>
            <c:trendlineType val="linear"/>
          </c:trendline>
          <c:cat>
            <c:strRef>
              <c:f>'[ppt working_13.05.2019.xlsx]Sheet1'!$A$26:$C$26</c:f>
              <c:strCache>
                <c:ptCount val="3"/>
                <c:pt idx="0">
                  <c:v>Total Releases</c:v>
                </c:pt>
                <c:pt idx="1">
                  <c:v>Proportionate State Share</c:v>
                </c:pt>
                <c:pt idx="2">
                  <c:v>Total Expenditure</c:v>
                </c:pt>
              </c:strCache>
            </c:strRef>
          </c:cat>
          <c:val>
            <c:numRef>
              <c:f>'[ppt working_13.05.2019.xlsx]Sheet1'!$A$27:$C$27</c:f>
              <c:numCache>
                <c:formatCode>General</c:formatCode>
                <c:ptCount val="3"/>
                <c:pt idx="0">
                  <c:v>4764</c:v>
                </c:pt>
                <c:pt idx="1">
                  <c:v>2260</c:v>
                </c:pt>
                <c:pt idx="2">
                  <c:v>5085</c:v>
                </c:pt>
              </c:numCache>
            </c:numRef>
          </c:val>
        </c:ser>
        <c:dLbls/>
        <c:axId val="61108608"/>
        <c:axId val="61110528"/>
      </c:barChart>
      <c:catAx>
        <c:axId val="61108608"/>
        <c:scaling>
          <c:orientation val="minMax"/>
        </c:scaling>
        <c:axPos val="b"/>
        <c:tickLblPos val="nextTo"/>
        <c:crossAx val="61110528"/>
        <c:crosses val="autoZero"/>
        <c:auto val="1"/>
        <c:lblAlgn val="ctr"/>
        <c:lblOffset val="100"/>
      </c:catAx>
      <c:valAx>
        <c:axId val="61110528"/>
        <c:scaling>
          <c:orientation val="minMax"/>
        </c:scaling>
        <c:delete val="1"/>
        <c:axPos val="l"/>
        <c:numFmt formatCode="General" sourceLinked="1"/>
        <c:tickLblPos val="none"/>
        <c:crossAx val="611086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2000" b="1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autoTitleDeleted val="1"/>
    <c:plotArea>
      <c:layout/>
      <c:barChart>
        <c:barDir val="col"/>
        <c:grouping val="clustered"/>
        <c:ser>
          <c:idx val="1"/>
          <c:order val="1"/>
          <c:tx>
            <c:strRef>
              <c:f>Sheet2!$A$8</c:f>
            </c:strRef>
          </c:tx>
          <c:cat>
            <c:multiLvlStrRef>
              <c:f>Sheet2!$B$2:$F$2</c:f>
            </c:multiLvlStrRef>
          </c:cat>
          <c:val>
            <c:numRef>
              <c:f>Sheet2!$B$8:$F$8</c:f>
            </c:numRef>
          </c:val>
        </c:ser>
        <c:ser>
          <c:idx val="0"/>
          <c:order val="0"/>
          <c:tx>
            <c:strRef>
              <c:f>'[ppt working_13.05.2019.xlsx]Sheet2'!$A$8</c:f>
              <c:strCache>
                <c:ptCount val="1"/>
                <c:pt idx="0">
                  <c:v>% of utilization</c:v>
                </c:pt>
              </c:strCache>
            </c:strRef>
          </c:tx>
          <c:dLbls>
            <c:showVal val="1"/>
          </c:dLbls>
          <c:cat>
            <c:strRef>
              <c:f>'[ppt working_13.05.2019.xlsx]Sheet2'!$B$2:$G$2</c:f>
              <c:strCache>
                <c:ptCount val="6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</c:strCache>
            </c:strRef>
          </c:cat>
          <c:val>
            <c:numRef>
              <c:f>'[ppt working_13.05.2019.xlsx]Sheet2'!$B$8:$G$8</c:f>
              <c:numCache>
                <c:formatCode>0%</c:formatCode>
                <c:ptCount val="6"/>
                <c:pt idx="0">
                  <c:v>1.1543764885530983E-2</c:v>
                </c:pt>
                <c:pt idx="1">
                  <c:v>0.17</c:v>
                </c:pt>
                <c:pt idx="2">
                  <c:v>0.31000000000000028</c:v>
                </c:pt>
                <c:pt idx="3">
                  <c:v>0.51</c:v>
                </c:pt>
                <c:pt idx="4">
                  <c:v>0.66000000000000081</c:v>
                </c:pt>
                <c:pt idx="5">
                  <c:v>0.72000000000000053</c:v>
                </c:pt>
              </c:numCache>
            </c:numRef>
          </c:val>
        </c:ser>
        <c:dLbls/>
        <c:axId val="61144448"/>
        <c:axId val="61154432"/>
      </c:barChart>
      <c:catAx>
        <c:axId val="61144448"/>
        <c:scaling>
          <c:orientation val="minMax"/>
        </c:scaling>
        <c:axPos val="b"/>
        <c:tickLblPos val="nextTo"/>
        <c:crossAx val="61154432"/>
        <c:crosses val="autoZero"/>
        <c:auto val="1"/>
        <c:lblAlgn val="ctr"/>
        <c:lblOffset val="100"/>
      </c:catAx>
      <c:valAx>
        <c:axId val="61154432"/>
        <c:scaling>
          <c:orientation val="minMax"/>
        </c:scaling>
        <c:delete val="1"/>
        <c:axPos val="l"/>
        <c:numFmt formatCode="0%" sourceLinked="1"/>
        <c:tickLblPos val="none"/>
        <c:crossAx val="611444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2000" b="1"/>
      </a:pPr>
      <a:endParaRPr lang="en-US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878E2E-C164-40CB-A3C5-D3B3203C661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8D363F0-E24F-49EE-ADA5-57D0BDC5A579}">
      <dgm:prSet phldrT="[Text]" custT="1"/>
      <dgm:spPr>
        <a:solidFill>
          <a:srgbClr val="CCCCFF">
            <a:alpha val="89804"/>
          </a:srgb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000" b="0" dirty="0" smtClean="0"/>
            <a:t>Creation of new facilities</a:t>
          </a:r>
          <a:endParaRPr lang="en-IN" sz="2000" b="0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IN" sz="2000" b="0" dirty="0" smtClean="0"/>
            <a:t>Rationalization and strengthening existing urban primary health structures</a:t>
          </a:r>
          <a:endParaRPr lang="en-US" sz="2000" dirty="0"/>
        </a:p>
      </dgm:t>
    </dgm:pt>
    <dgm:pt modelId="{8030213F-281C-40F2-A615-D839E4832EC5}" type="parTrans" cxnId="{A387AA03-20F7-4354-AB52-E8C5E4EC2E4F}">
      <dgm:prSet/>
      <dgm:spPr/>
      <dgm:t>
        <a:bodyPr/>
        <a:lstStyle/>
        <a:p>
          <a:endParaRPr lang="en-US"/>
        </a:p>
      </dgm:t>
    </dgm:pt>
    <dgm:pt modelId="{8D74370A-4C41-474A-A2E7-5CE7B73F1F01}" type="sibTrans" cxnId="{A387AA03-20F7-4354-AB52-E8C5E4EC2E4F}">
      <dgm:prSet/>
      <dgm:spPr/>
      <dgm:t>
        <a:bodyPr/>
        <a:lstStyle/>
        <a:p>
          <a:endParaRPr lang="en-US"/>
        </a:p>
      </dgm:t>
    </dgm:pt>
    <dgm:pt modelId="{136E225E-3122-43EE-98CE-B5683438976F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en-US" sz="2000" b="0" dirty="0" smtClean="0"/>
            <a:t>Deployment of MOs,  Paramedical Staff at U-PHCs / U-CHCs, Engagement of ANMs</a:t>
          </a:r>
          <a:endParaRPr lang="en-US" sz="2000" dirty="0"/>
        </a:p>
      </dgm:t>
    </dgm:pt>
    <dgm:pt modelId="{5192E2C6-7C3E-44D8-AD52-672B6D35BB8C}" type="parTrans" cxnId="{CF525F12-9184-4427-98D0-6EA9E26F1839}">
      <dgm:prSet/>
      <dgm:spPr/>
      <dgm:t>
        <a:bodyPr/>
        <a:lstStyle/>
        <a:p>
          <a:endParaRPr lang="en-US"/>
        </a:p>
      </dgm:t>
    </dgm:pt>
    <dgm:pt modelId="{6B16EE05-6E51-4F5D-B10E-92AAB5A200D3}" type="sibTrans" cxnId="{CF525F12-9184-4427-98D0-6EA9E26F1839}">
      <dgm:prSet/>
      <dgm:spPr/>
      <dgm:t>
        <a:bodyPr/>
        <a:lstStyle/>
        <a:p>
          <a:endParaRPr lang="en-US"/>
        </a:p>
      </dgm:t>
    </dgm:pt>
    <dgm:pt modelId="{75D253DE-8C73-4078-8DCC-6E710145B352}">
      <dgm:prSet phldrT="[Text]" custT="1"/>
      <dgm:spPr>
        <a:solidFill>
          <a:srgbClr val="99FFCC">
            <a:alpha val="89804"/>
          </a:srgbClr>
        </a:solidFill>
      </dgm:spPr>
      <dgm:t>
        <a:bodyPr/>
        <a:lstStyle/>
        <a:p>
          <a:pPr algn="ctr"/>
          <a:r>
            <a:rPr lang="en-IN" sz="2000" b="0" dirty="0" smtClean="0"/>
            <a:t>Selection of ASHAs and Formation of MAS </a:t>
          </a:r>
          <a:endParaRPr lang="en-US" sz="2000" dirty="0"/>
        </a:p>
      </dgm:t>
    </dgm:pt>
    <dgm:pt modelId="{BA66023E-93A7-487D-847D-CEDAC57122FB}" type="parTrans" cxnId="{3CED6FAB-85C1-4220-A6E5-E91B2CD2A530}">
      <dgm:prSet/>
      <dgm:spPr/>
      <dgm:t>
        <a:bodyPr/>
        <a:lstStyle/>
        <a:p>
          <a:endParaRPr lang="en-US"/>
        </a:p>
      </dgm:t>
    </dgm:pt>
    <dgm:pt modelId="{9ECE8A06-DDA8-4279-B35D-7CABDDF8F984}" type="sibTrans" cxnId="{3CED6FAB-85C1-4220-A6E5-E91B2CD2A530}">
      <dgm:prSet/>
      <dgm:spPr/>
      <dgm:t>
        <a:bodyPr/>
        <a:lstStyle/>
        <a:p>
          <a:endParaRPr lang="en-US"/>
        </a:p>
      </dgm:t>
    </dgm:pt>
    <dgm:pt modelId="{5FA14E66-66E9-4140-BF86-0A4E05B92CB1}">
      <dgm:prSet phldrT="[Text]" custT="1"/>
      <dgm:spPr>
        <a:solidFill>
          <a:srgbClr val="66FFFF">
            <a:alpha val="89804"/>
          </a:srgbClr>
        </a:solidFill>
      </dgm:spPr>
      <dgm:t>
        <a:bodyPr/>
        <a:lstStyle/>
        <a:p>
          <a:r>
            <a:rPr lang="en-IN" sz="2000" b="0" dirty="0" smtClean="0"/>
            <a:t>Involvement of ULBs in planning, implementation and monitoring of the program</a:t>
          </a:r>
          <a:endParaRPr lang="en-US" sz="2000" dirty="0"/>
        </a:p>
      </dgm:t>
    </dgm:pt>
    <dgm:pt modelId="{87A3028D-6EE9-47DF-B249-C2E575B36B79}" type="parTrans" cxnId="{3B221444-0B5E-48BA-960B-EC9FF47AA6FC}">
      <dgm:prSet/>
      <dgm:spPr/>
      <dgm:t>
        <a:bodyPr/>
        <a:lstStyle/>
        <a:p>
          <a:endParaRPr lang="en-US"/>
        </a:p>
      </dgm:t>
    </dgm:pt>
    <dgm:pt modelId="{F1D31582-2B04-4969-A5B8-98E8558242C4}" type="sibTrans" cxnId="{3B221444-0B5E-48BA-960B-EC9FF47AA6FC}">
      <dgm:prSet/>
      <dgm:spPr/>
      <dgm:t>
        <a:bodyPr/>
        <a:lstStyle/>
        <a:p>
          <a:endParaRPr lang="en-US"/>
        </a:p>
      </dgm:t>
    </dgm:pt>
    <dgm:pt modelId="{53AEDB4B-5A29-4480-A14B-17D664CE2DC2}">
      <dgm:prSet phldrT="[Text]" custT="1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en-US" sz="2000" b="0" dirty="0" smtClean="0"/>
            <a:t>Convergence with all National Health Programs </a:t>
          </a:r>
          <a:r>
            <a:rPr lang="en-IN" sz="2000" b="0" dirty="0" smtClean="0"/>
            <a:t> and other Ministries  </a:t>
          </a:r>
          <a:endParaRPr lang="en-US" sz="2000" dirty="0"/>
        </a:p>
      </dgm:t>
    </dgm:pt>
    <dgm:pt modelId="{B7E18377-A751-48C9-A440-C3583E162503}" type="parTrans" cxnId="{2ACEB36A-2997-4D8D-9E69-A3F0BC9E6648}">
      <dgm:prSet/>
      <dgm:spPr/>
      <dgm:t>
        <a:bodyPr/>
        <a:lstStyle/>
        <a:p>
          <a:endParaRPr lang="en-US"/>
        </a:p>
      </dgm:t>
    </dgm:pt>
    <dgm:pt modelId="{3B81DBBB-BE41-46CC-9916-F5D114B17D2A}" type="sibTrans" cxnId="{2ACEB36A-2997-4D8D-9E69-A3F0BC9E6648}">
      <dgm:prSet/>
      <dgm:spPr/>
      <dgm:t>
        <a:bodyPr/>
        <a:lstStyle/>
        <a:p>
          <a:endParaRPr lang="en-US"/>
        </a:p>
      </dgm:t>
    </dgm:pt>
    <dgm:pt modelId="{B4714DF3-D553-415D-ADB4-FCE9ECE8FB12}">
      <dgm:prSet phldrT="[Text]" custT="1"/>
      <dgm:spPr>
        <a:solidFill>
          <a:srgbClr val="FFCCCC">
            <a:alpha val="89804"/>
          </a:srgbClr>
        </a:solidFill>
      </dgm:spPr>
      <dgm:t>
        <a:bodyPr/>
        <a:lstStyle/>
        <a:p>
          <a:pPr algn="ctr"/>
          <a:r>
            <a:rPr lang="en-IN" sz="2000" b="0" dirty="0" smtClean="0"/>
            <a:t>Capacity building of ULBs/ Medical and Paramedical staff/ASHA, MAS</a:t>
          </a:r>
          <a:endParaRPr lang="en-US" sz="2000" dirty="0"/>
        </a:p>
      </dgm:t>
    </dgm:pt>
    <dgm:pt modelId="{9417E9D4-FF03-406A-B472-6A741E776162}" type="parTrans" cxnId="{900ED31C-B2EB-41A0-A3B9-16503A73259E}">
      <dgm:prSet/>
      <dgm:spPr/>
      <dgm:t>
        <a:bodyPr/>
        <a:lstStyle/>
        <a:p>
          <a:endParaRPr lang="en-US"/>
        </a:p>
      </dgm:t>
    </dgm:pt>
    <dgm:pt modelId="{639BA675-C6FA-47F2-858F-0A5B8F05F61D}" type="sibTrans" cxnId="{900ED31C-B2EB-41A0-A3B9-16503A73259E}">
      <dgm:prSet/>
      <dgm:spPr/>
      <dgm:t>
        <a:bodyPr/>
        <a:lstStyle/>
        <a:p>
          <a:endParaRPr lang="en-US"/>
        </a:p>
      </dgm:t>
    </dgm:pt>
    <dgm:pt modelId="{AEBC3069-51E8-40C6-A00B-4803ADBD6A07}">
      <dgm:prSet phldrT="[Text]" custT="1"/>
      <dgm:spPr>
        <a:solidFill>
          <a:srgbClr val="FFFF99">
            <a:alpha val="90000"/>
          </a:srgbClr>
        </a:solidFill>
      </dgm:spPr>
      <dgm:t>
        <a:bodyPr/>
        <a:lstStyle/>
        <a:p>
          <a:pPr algn="ctr"/>
          <a:r>
            <a:rPr lang="en-IN" sz="2000" b="0" dirty="0" smtClean="0"/>
            <a:t>Use of ICT For better service delivery, improved surveillance and monitoring</a:t>
          </a:r>
          <a:endParaRPr lang="en-US" sz="2000" dirty="0"/>
        </a:p>
      </dgm:t>
    </dgm:pt>
    <dgm:pt modelId="{1D707A0F-29D6-45B9-BD1D-B8722BF8A700}" type="parTrans" cxnId="{ADE62722-9A95-4258-A59B-F2F8B1DBFD4C}">
      <dgm:prSet/>
      <dgm:spPr/>
      <dgm:t>
        <a:bodyPr/>
        <a:lstStyle/>
        <a:p>
          <a:endParaRPr lang="en-US"/>
        </a:p>
      </dgm:t>
    </dgm:pt>
    <dgm:pt modelId="{726713CA-157D-471F-B239-F3D4645D3843}" type="sibTrans" cxnId="{ADE62722-9A95-4258-A59B-F2F8B1DBFD4C}">
      <dgm:prSet/>
      <dgm:spPr/>
      <dgm:t>
        <a:bodyPr/>
        <a:lstStyle/>
        <a:p>
          <a:endParaRPr lang="en-US"/>
        </a:p>
      </dgm:t>
    </dgm:pt>
    <dgm:pt modelId="{898BEBFD-BBF0-4F09-AD79-681BF5AFA2A3}" type="pres">
      <dgm:prSet presAssocID="{B3878E2E-C164-40CB-A3C5-D3B3203C6613}" presName="compositeShape" presStyleCnt="0">
        <dgm:presLayoutVars>
          <dgm:dir/>
          <dgm:resizeHandles/>
        </dgm:presLayoutVars>
      </dgm:prSet>
      <dgm:spPr/>
    </dgm:pt>
    <dgm:pt modelId="{358D0DB9-0343-4973-A626-5FE41F20FA5A}" type="pres">
      <dgm:prSet presAssocID="{B3878E2E-C164-40CB-A3C5-D3B3203C6613}" presName="pyramid" presStyleLbl="node1" presStyleIdx="0" presStyleCnt="1" custLinFactNeighborX="1233" custLinFactNeighborY="-69"/>
      <dgm:spPr/>
    </dgm:pt>
    <dgm:pt modelId="{EB01C68E-DCAF-41A3-93E3-E93FB063692B}" type="pres">
      <dgm:prSet presAssocID="{B3878E2E-C164-40CB-A3C5-D3B3203C6613}" presName="theList" presStyleCnt="0"/>
      <dgm:spPr/>
    </dgm:pt>
    <dgm:pt modelId="{0AB62457-531F-429A-92DB-14278D684A0E}" type="pres">
      <dgm:prSet presAssocID="{88D363F0-E24F-49EE-ADA5-57D0BDC5A579}" presName="aNode" presStyleLbl="fgAcc1" presStyleIdx="0" presStyleCnt="7" custScaleX="285951" custScaleY="481984" custLinFactY="-5970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DB335-004C-4F2A-81BD-DE3EAAF10ACE}" type="pres">
      <dgm:prSet presAssocID="{88D363F0-E24F-49EE-ADA5-57D0BDC5A579}" presName="aSpace" presStyleCnt="0"/>
      <dgm:spPr/>
    </dgm:pt>
    <dgm:pt modelId="{2392AF6D-E9EA-41C1-8202-2198D8D6126D}" type="pres">
      <dgm:prSet presAssocID="{136E225E-3122-43EE-98CE-B5683438976F}" presName="aNode" presStyleLbl="fgAcc1" presStyleIdx="1" presStyleCnt="7" custScaleX="285951" custScaleY="297255" custLinFactY="-1314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21540-63DC-4900-9976-4DF6F81C231A}" type="pres">
      <dgm:prSet presAssocID="{136E225E-3122-43EE-98CE-B5683438976F}" presName="aSpace" presStyleCnt="0"/>
      <dgm:spPr/>
    </dgm:pt>
    <dgm:pt modelId="{9564C5B6-D5AD-4003-B3AB-FAC123291604}" type="pres">
      <dgm:prSet presAssocID="{75D253DE-8C73-4078-8DCC-6E710145B352}" presName="aNode" presStyleLbl="fgAcc1" presStyleIdx="2" presStyleCnt="7" custScaleX="286165" custScaleY="270459" custLinFactNeighborX="2457" custLinFactNeighborY="-6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91974-DF1D-4D46-B120-67E7F88ED715}" type="pres">
      <dgm:prSet presAssocID="{75D253DE-8C73-4078-8DCC-6E710145B352}" presName="aSpace" presStyleCnt="0"/>
      <dgm:spPr/>
    </dgm:pt>
    <dgm:pt modelId="{E55B3DE6-ECA4-4028-8FE8-9244FEE0BC68}" type="pres">
      <dgm:prSet presAssocID="{5FA14E66-66E9-4140-BF86-0A4E05B92CB1}" presName="aNode" presStyleLbl="fgAcc1" presStyleIdx="3" presStyleCnt="7" custScaleX="285951" custScaleY="268008" custLinFactY="1189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561C1-D598-4D0C-ADDA-A656E8BFDA68}" type="pres">
      <dgm:prSet presAssocID="{5FA14E66-66E9-4140-BF86-0A4E05B92CB1}" presName="aSpace" presStyleCnt="0"/>
      <dgm:spPr/>
    </dgm:pt>
    <dgm:pt modelId="{2B51C9D1-A0E1-482A-ACB9-3227EBCB6AF4}" type="pres">
      <dgm:prSet presAssocID="{53AEDB4B-5A29-4480-A14B-17D664CE2DC2}" presName="aNode" presStyleLbl="fgAcc1" presStyleIdx="4" presStyleCnt="7" custScaleX="286165" custScaleY="406096" custLinFactY="9452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2FF06-E817-4906-806A-3E056C076956}" type="pres">
      <dgm:prSet presAssocID="{53AEDB4B-5A29-4480-A14B-17D664CE2DC2}" presName="aSpace" presStyleCnt="0"/>
      <dgm:spPr/>
    </dgm:pt>
    <dgm:pt modelId="{54607CB0-C410-484C-A57E-92771F3A41BC}" type="pres">
      <dgm:prSet presAssocID="{B4714DF3-D553-415D-ADB4-FCE9ECE8FB12}" presName="aNode" presStyleLbl="fgAcc1" presStyleIdx="5" presStyleCnt="7" custScaleX="286164" custScaleY="340746" custLinFactY="118888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AF03B-8A9E-4503-9907-258DFF6D72DB}" type="pres">
      <dgm:prSet presAssocID="{B4714DF3-D553-415D-ADB4-FCE9ECE8FB12}" presName="aSpace" presStyleCnt="0"/>
      <dgm:spPr/>
    </dgm:pt>
    <dgm:pt modelId="{5E3BB184-59FB-456A-9F0E-CE52BBA59B86}" type="pres">
      <dgm:prSet presAssocID="{AEBC3069-51E8-40C6-A00B-4803ADBD6A07}" presName="aNode" presStyleLbl="fgAcc1" presStyleIdx="6" presStyleCnt="7" custScaleX="286164" custScaleY="362037" custLinFactY="192640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B4986-A3D5-452E-B2E5-7719739D2F37}" type="pres">
      <dgm:prSet presAssocID="{AEBC3069-51E8-40C6-A00B-4803ADBD6A07}" presName="aSpace" presStyleCnt="0"/>
      <dgm:spPr/>
    </dgm:pt>
  </dgm:ptLst>
  <dgm:cxnLst>
    <dgm:cxn modelId="{2ACEB36A-2997-4D8D-9E69-A3F0BC9E6648}" srcId="{B3878E2E-C164-40CB-A3C5-D3B3203C6613}" destId="{53AEDB4B-5A29-4480-A14B-17D664CE2DC2}" srcOrd="4" destOrd="0" parTransId="{B7E18377-A751-48C9-A440-C3583E162503}" sibTransId="{3B81DBBB-BE41-46CC-9916-F5D114B17D2A}"/>
    <dgm:cxn modelId="{B863FE4E-5C8F-47EB-81BE-164DE39C4268}" type="presOf" srcId="{88D363F0-E24F-49EE-ADA5-57D0BDC5A579}" destId="{0AB62457-531F-429A-92DB-14278D684A0E}" srcOrd="0" destOrd="0" presId="urn:microsoft.com/office/officeart/2005/8/layout/pyramid2"/>
    <dgm:cxn modelId="{F18FC8BC-9A7C-4DE2-9282-BBCAA6016FE8}" type="presOf" srcId="{5FA14E66-66E9-4140-BF86-0A4E05B92CB1}" destId="{E55B3DE6-ECA4-4028-8FE8-9244FEE0BC68}" srcOrd="0" destOrd="0" presId="urn:microsoft.com/office/officeart/2005/8/layout/pyramid2"/>
    <dgm:cxn modelId="{45B478F5-FE4A-4F20-AD15-EDE6CC3651FE}" type="presOf" srcId="{B4714DF3-D553-415D-ADB4-FCE9ECE8FB12}" destId="{54607CB0-C410-484C-A57E-92771F3A41BC}" srcOrd="0" destOrd="0" presId="urn:microsoft.com/office/officeart/2005/8/layout/pyramid2"/>
    <dgm:cxn modelId="{CF525F12-9184-4427-98D0-6EA9E26F1839}" srcId="{B3878E2E-C164-40CB-A3C5-D3B3203C6613}" destId="{136E225E-3122-43EE-98CE-B5683438976F}" srcOrd="1" destOrd="0" parTransId="{5192E2C6-7C3E-44D8-AD52-672B6D35BB8C}" sibTransId="{6B16EE05-6E51-4F5D-B10E-92AAB5A200D3}"/>
    <dgm:cxn modelId="{A387AA03-20F7-4354-AB52-E8C5E4EC2E4F}" srcId="{B3878E2E-C164-40CB-A3C5-D3B3203C6613}" destId="{88D363F0-E24F-49EE-ADA5-57D0BDC5A579}" srcOrd="0" destOrd="0" parTransId="{8030213F-281C-40F2-A615-D839E4832EC5}" sibTransId="{8D74370A-4C41-474A-A2E7-5CE7B73F1F01}"/>
    <dgm:cxn modelId="{3B221444-0B5E-48BA-960B-EC9FF47AA6FC}" srcId="{B3878E2E-C164-40CB-A3C5-D3B3203C6613}" destId="{5FA14E66-66E9-4140-BF86-0A4E05B92CB1}" srcOrd="3" destOrd="0" parTransId="{87A3028D-6EE9-47DF-B249-C2E575B36B79}" sibTransId="{F1D31582-2B04-4969-A5B8-98E8558242C4}"/>
    <dgm:cxn modelId="{900ED31C-B2EB-41A0-A3B9-16503A73259E}" srcId="{B3878E2E-C164-40CB-A3C5-D3B3203C6613}" destId="{B4714DF3-D553-415D-ADB4-FCE9ECE8FB12}" srcOrd="5" destOrd="0" parTransId="{9417E9D4-FF03-406A-B472-6A741E776162}" sibTransId="{639BA675-C6FA-47F2-858F-0A5B8F05F61D}"/>
    <dgm:cxn modelId="{CF5EF75E-2AF2-434C-94CC-20EE11149715}" type="presOf" srcId="{53AEDB4B-5A29-4480-A14B-17D664CE2DC2}" destId="{2B51C9D1-A0E1-482A-ACB9-3227EBCB6AF4}" srcOrd="0" destOrd="0" presId="urn:microsoft.com/office/officeart/2005/8/layout/pyramid2"/>
    <dgm:cxn modelId="{436FD215-E9B2-4B5D-8058-DF1B5F60C3BA}" type="presOf" srcId="{B3878E2E-C164-40CB-A3C5-D3B3203C6613}" destId="{898BEBFD-BBF0-4F09-AD79-681BF5AFA2A3}" srcOrd="0" destOrd="0" presId="urn:microsoft.com/office/officeart/2005/8/layout/pyramid2"/>
    <dgm:cxn modelId="{3CED6FAB-85C1-4220-A6E5-E91B2CD2A530}" srcId="{B3878E2E-C164-40CB-A3C5-D3B3203C6613}" destId="{75D253DE-8C73-4078-8DCC-6E710145B352}" srcOrd="2" destOrd="0" parTransId="{BA66023E-93A7-487D-847D-CEDAC57122FB}" sibTransId="{9ECE8A06-DDA8-4279-B35D-7CABDDF8F984}"/>
    <dgm:cxn modelId="{D060976B-8275-4313-892B-B1ABFC1AC7DD}" type="presOf" srcId="{75D253DE-8C73-4078-8DCC-6E710145B352}" destId="{9564C5B6-D5AD-4003-B3AB-FAC123291604}" srcOrd="0" destOrd="0" presId="urn:microsoft.com/office/officeart/2005/8/layout/pyramid2"/>
    <dgm:cxn modelId="{24C7D8E9-56D9-42BA-B68E-2ABC025B7DBD}" type="presOf" srcId="{AEBC3069-51E8-40C6-A00B-4803ADBD6A07}" destId="{5E3BB184-59FB-456A-9F0E-CE52BBA59B86}" srcOrd="0" destOrd="0" presId="urn:microsoft.com/office/officeart/2005/8/layout/pyramid2"/>
    <dgm:cxn modelId="{35C76180-26A1-49BA-BC40-287D0728283D}" type="presOf" srcId="{136E225E-3122-43EE-98CE-B5683438976F}" destId="{2392AF6D-E9EA-41C1-8202-2198D8D6126D}" srcOrd="0" destOrd="0" presId="urn:microsoft.com/office/officeart/2005/8/layout/pyramid2"/>
    <dgm:cxn modelId="{ADE62722-9A95-4258-A59B-F2F8B1DBFD4C}" srcId="{B3878E2E-C164-40CB-A3C5-D3B3203C6613}" destId="{AEBC3069-51E8-40C6-A00B-4803ADBD6A07}" srcOrd="6" destOrd="0" parTransId="{1D707A0F-29D6-45B9-BD1D-B8722BF8A700}" sibTransId="{726713CA-157D-471F-B239-F3D4645D3843}"/>
    <dgm:cxn modelId="{91C5F001-890A-4D9A-AEAC-C45300ADD17E}" type="presParOf" srcId="{898BEBFD-BBF0-4F09-AD79-681BF5AFA2A3}" destId="{358D0DB9-0343-4973-A626-5FE41F20FA5A}" srcOrd="0" destOrd="0" presId="urn:microsoft.com/office/officeart/2005/8/layout/pyramid2"/>
    <dgm:cxn modelId="{9F03DBBD-6E4E-4184-92E7-E19F58AE07F7}" type="presParOf" srcId="{898BEBFD-BBF0-4F09-AD79-681BF5AFA2A3}" destId="{EB01C68E-DCAF-41A3-93E3-E93FB063692B}" srcOrd="1" destOrd="0" presId="urn:microsoft.com/office/officeart/2005/8/layout/pyramid2"/>
    <dgm:cxn modelId="{CD6D35AE-5576-4AF3-83CC-1BEFCE0B4304}" type="presParOf" srcId="{EB01C68E-DCAF-41A3-93E3-E93FB063692B}" destId="{0AB62457-531F-429A-92DB-14278D684A0E}" srcOrd="0" destOrd="0" presId="urn:microsoft.com/office/officeart/2005/8/layout/pyramid2"/>
    <dgm:cxn modelId="{021909D5-387D-463C-BF80-D76D46A9583A}" type="presParOf" srcId="{EB01C68E-DCAF-41A3-93E3-E93FB063692B}" destId="{679DB335-004C-4F2A-81BD-DE3EAAF10ACE}" srcOrd="1" destOrd="0" presId="urn:microsoft.com/office/officeart/2005/8/layout/pyramid2"/>
    <dgm:cxn modelId="{F0DAECA0-FB5A-47A0-BDDC-9F97156A1C5A}" type="presParOf" srcId="{EB01C68E-DCAF-41A3-93E3-E93FB063692B}" destId="{2392AF6D-E9EA-41C1-8202-2198D8D6126D}" srcOrd="2" destOrd="0" presId="urn:microsoft.com/office/officeart/2005/8/layout/pyramid2"/>
    <dgm:cxn modelId="{C520E239-EB4E-4D23-B811-B7E19819FEE7}" type="presParOf" srcId="{EB01C68E-DCAF-41A3-93E3-E93FB063692B}" destId="{50221540-63DC-4900-9976-4DF6F81C231A}" srcOrd="3" destOrd="0" presId="urn:microsoft.com/office/officeart/2005/8/layout/pyramid2"/>
    <dgm:cxn modelId="{C3BED2FC-56B6-43E4-A440-D6E38E189087}" type="presParOf" srcId="{EB01C68E-DCAF-41A3-93E3-E93FB063692B}" destId="{9564C5B6-D5AD-4003-B3AB-FAC123291604}" srcOrd="4" destOrd="0" presId="urn:microsoft.com/office/officeart/2005/8/layout/pyramid2"/>
    <dgm:cxn modelId="{966B9F5F-3D19-4798-BD37-50DCBEE6990F}" type="presParOf" srcId="{EB01C68E-DCAF-41A3-93E3-E93FB063692B}" destId="{F1A91974-DF1D-4D46-B120-67E7F88ED715}" srcOrd="5" destOrd="0" presId="urn:microsoft.com/office/officeart/2005/8/layout/pyramid2"/>
    <dgm:cxn modelId="{F83C1538-299B-4A4A-9083-9B1EE80B534E}" type="presParOf" srcId="{EB01C68E-DCAF-41A3-93E3-E93FB063692B}" destId="{E55B3DE6-ECA4-4028-8FE8-9244FEE0BC68}" srcOrd="6" destOrd="0" presId="urn:microsoft.com/office/officeart/2005/8/layout/pyramid2"/>
    <dgm:cxn modelId="{5ADCEA5D-663C-4641-A553-CDAFF47DDD47}" type="presParOf" srcId="{EB01C68E-DCAF-41A3-93E3-E93FB063692B}" destId="{0F2561C1-D598-4D0C-ADDA-A656E8BFDA68}" srcOrd="7" destOrd="0" presId="urn:microsoft.com/office/officeart/2005/8/layout/pyramid2"/>
    <dgm:cxn modelId="{7F8FFEE3-C80B-4E20-9B24-41E1BF322D06}" type="presParOf" srcId="{EB01C68E-DCAF-41A3-93E3-E93FB063692B}" destId="{2B51C9D1-A0E1-482A-ACB9-3227EBCB6AF4}" srcOrd="8" destOrd="0" presId="urn:microsoft.com/office/officeart/2005/8/layout/pyramid2"/>
    <dgm:cxn modelId="{8D425118-663C-49EA-BF71-F845AC1AEB03}" type="presParOf" srcId="{EB01C68E-DCAF-41A3-93E3-E93FB063692B}" destId="{7032FF06-E817-4906-806A-3E056C076956}" srcOrd="9" destOrd="0" presId="urn:microsoft.com/office/officeart/2005/8/layout/pyramid2"/>
    <dgm:cxn modelId="{2E42FA08-3453-4504-A0C7-014EB2EEF619}" type="presParOf" srcId="{EB01C68E-DCAF-41A3-93E3-E93FB063692B}" destId="{54607CB0-C410-484C-A57E-92771F3A41BC}" srcOrd="10" destOrd="0" presId="urn:microsoft.com/office/officeart/2005/8/layout/pyramid2"/>
    <dgm:cxn modelId="{5919020B-8428-46B5-8DD4-3125E45DAFCC}" type="presParOf" srcId="{EB01C68E-DCAF-41A3-93E3-E93FB063692B}" destId="{2ECAF03B-8A9E-4503-9907-258DFF6D72DB}" srcOrd="11" destOrd="0" presId="urn:microsoft.com/office/officeart/2005/8/layout/pyramid2"/>
    <dgm:cxn modelId="{890EEA72-1F29-41BC-979F-B98A5017A6AF}" type="presParOf" srcId="{EB01C68E-DCAF-41A3-93E3-E93FB063692B}" destId="{5E3BB184-59FB-456A-9F0E-CE52BBA59B86}" srcOrd="12" destOrd="0" presId="urn:microsoft.com/office/officeart/2005/8/layout/pyramid2"/>
    <dgm:cxn modelId="{FCF9AC24-879B-4AD9-A670-D04E69B2ECE1}" type="presParOf" srcId="{EB01C68E-DCAF-41A3-93E3-E93FB063692B}" destId="{F15B4986-A3D5-452E-B2E5-7719739D2F37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83CFE7-0D48-41F0-BAB3-75CB4421C4ED}" type="doc">
      <dgm:prSet loTypeId="urn:microsoft.com/office/officeart/2005/8/layout/hList1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IN"/>
        </a:p>
      </dgm:t>
    </dgm:pt>
    <dgm:pt modelId="{FAC489F8-37B9-43FE-A79A-4A4C431BEB24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IN" sz="2400" b="1" dirty="0" smtClean="0">
              <a:latin typeface="Candara" pitchFamily="34" charset="0"/>
              <a:ea typeface="+mn-ea"/>
              <a:cs typeface="+mn-cs"/>
            </a:rPr>
            <a:t>Urban-PHC</a:t>
          </a:r>
          <a:endParaRPr lang="en-IN" sz="2400" dirty="0"/>
        </a:p>
      </dgm:t>
    </dgm:pt>
    <dgm:pt modelId="{ABD232EB-C2C7-482F-B062-1CBB0423BC8E}" type="parTrans" cxnId="{53FF299B-7953-4978-8B8E-93F73D0B63D7}">
      <dgm:prSet/>
      <dgm:spPr/>
      <dgm:t>
        <a:bodyPr/>
        <a:lstStyle/>
        <a:p>
          <a:endParaRPr lang="en-IN" sz="2000"/>
        </a:p>
      </dgm:t>
    </dgm:pt>
    <dgm:pt modelId="{6482EA8C-500A-4355-9D8C-6FDE8362C5C5}" type="sibTrans" cxnId="{53FF299B-7953-4978-8B8E-93F73D0B63D7}">
      <dgm:prSet/>
      <dgm:spPr/>
      <dgm:t>
        <a:bodyPr/>
        <a:lstStyle/>
        <a:p>
          <a:endParaRPr lang="en-IN" sz="2000"/>
        </a:p>
      </dgm:t>
    </dgm:pt>
    <dgm:pt modelId="{822727FD-DFC4-4CEF-AF93-EA9C1C5A38F1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IN" sz="2400" dirty="0" smtClean="0">
              <a:latin typeface="Candara" pitchFamily="34" charset="0"/>
              <a:ea typeface="+mn-ea"/>
              <a:cs typeface="+mn-cs"/>
            </a:rPr>
            <a:t>For every 50,000 urban population</a:t>
          </a:r>
          <a:endParaRPr lang="en-IN" sz="2400" dirty="0"/>
        </a:p>
      </dgm:t>
    </dgm:pt>
    <dgm:pt modelId="{552CAACE-8440-4189-B17D-1D26AB62C7AD}" type="parTrans" cxnId="{948A4362-A9F9-492C-BB72-5E99A7E8832C}">
      <dgm:prSet/>
      <dgm:spPr/>
      <dgm:t>
        <a:bodyPr/>
        <a:lstStyle/>
        <a:p>
          <a:endParaRPr lang="en-IN" sz="2000"/>
        </a:p>
      </dgm:t>
    </dgm:pt>
    <dgm:pt modelId="{B9D6063B-087F-4784-B484-B7BFE0391F0D}" type="sibTrans" cxnId="{948A4362-A9F9-492C-BB72-5E99A7E8832C}">
      <dgm:prSet/>
      <dgm:spPr/>
      <dgm:t>
        <a:bodyPr/>
        <a:lstStyle/>
        <a:p>
          <a:endParaRPr lang="en-IN" sz="2000"/>
        </a:p>
      </dgm:t>
    </dgm:pt>
    <dgm:pt modelId="{C4CEA8AE-1C0A-4412-97B2-E1AE899A46FD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IN" sz="2400" b="1" dirty="0" smtClean="0">
              <a:latin typeface="Candara" pitchFamily="34" charset="0"/>
              <a:ea typeface="+mn-ea"/>
              <a:cs typeface="+mn-cs"/>
            </a:rPr>
            <a:t>Outreach Sessions</a:t>
          </a:r>
          <a:endParaRPr lang="en-IN" sz="2400" dirty="0"/>
        </a:p>
      </dgm:t>
    </dgm:pt>
    <dgm:pt modelId="{29C25754-4064-4E27-A8B6-2EBDB3ED6493}" type="parTrans" cxnId="{17F024EF-6186-47B6-A65B-CC2098BAD9D6}">
      <dgm:prSet/>
      <dgm:spPr/>
      <dgm:t>
        <a:bodyPr/>
        <a:lstStyle/>
        <a:p>
          <a:endParaRPr lang="en-IN" sz="2000"/>
        </a:p>
      </dgm:t>
    </dgm:pt>
    <dgm:pt modelId="{632CBBE2-FAD4-41AC-AAE0-7865E63F5F06}" type="sibTrans" cxnId="{17F024EF-6186-47B6-A65B-CC2098BAD9D6}">
      <dgm:prSet/>
      <dgm:spPr/>
      <dgm:t>
        <a:bodyPr/>
        <a:lstStyle/>
        <a:p>
          <a:endParaRPr lang="en-IN" sz="2000"/>
        </a:p>
      </dgm:t>
    </dgm:pt>
    <dgm:pt modelId="{3E90CA78-E04A-496B-9E56-7CEECF3D5C72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IN" sz="2400" dirty="0" smtClean="0">
              <a:latin typeface="Candara" pitchFamily="34" charset="0"/>
              <a:ea typeface="+mn-ea"/>
              <a:cs typeface="+mn-cs"/>
            </a:rPr>
            <a:t>For  slum and vulnerable population,          routine UHNDs and special outreach sessions  </a:t>
          </a:r>
          <a:endParaRPr lang="en-IN" sz="2400" dirty="0"/>
        </a:p>
      </dgm:t>
    </dgm:pt>
    <dgm:pt modelId="{8F20DC3F-288D-460B-AF54-885E1116FA71}" type="parTrans" cxnId="{1F525113-48ED-4645-AFEA-32986C0C222A}">
      <dgm:prSet/>
      <dgm:spPr/>
      <dgm:t>
        <a:bodyPr/>
        <a:lstStyle/>
        <a:p>
          <a:endParaRPr lang="en-IN" sz="2000"/>
        </a:p>
      </dgm:t>
    </dgm:pt>
    <dgm:pt modelId="{7A27A84F-3790-4632-8B28-25248391B911}" type="sibTrans" cxnId="{1F525113-48ED-4645-AFEA-32986C0C222A}">
      <dgm:prSet/>
      <dgm:spPr/>
      <dgm:t>
        <a:bodyPr/>
        <a:lstStyle/>
        <a:p>
          <a:endParaRPr lang="en-IN" sz="2000"/>
        </a:p>
      </dgm:t>
    </dgm:pt>
    <dgm:pt modelId="{FAF6920C-1D6D-4F8E-852A-C30DE81A2D0A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IN" sz="2400" b="1" dirty="0" err="1" smtClean="0">
              <a:latin typeface="Candara" pitchFamily="34" charset="0"/>
              <a:ea typeface="+mn-ea"/>
              <a:cs typeface="+mn-cs"/>
            </a:rPr>
            <a:t>Mahila</a:t>
          </a:r>
          <a:r>
            <a:rPr lang="en-IN" sz="2400" b="1" dirty="0" smtClean="0">
              <a:latin typeface="Candara" pitchFamily="34" charset="0"/>
              <a:ea typeface="+mn-ea"/>
              <a:cs typeface="+mn-cs"/>
            </a:rPr>
            <a:t>  </a:t>
          </a:r>
          <a:r>
            <a:rPr lang="en-IN" sz="2400" b="1" dirty="0" err="1" smtClean="0">
              <a:latin typeface="Candara" pitchFamily="34" charset="0"/>
              <a:ea typeface="+mn-ea"/>
              <a:cs typeface="+mn-cs"/>
            </a:rPr>
            <a:t>Arogya</a:t>
          </a:r>
          <a:r>
            <a:rPr lang="en-IN" sz="2400" b="1" dirty="0" smtClean="0">
              <a:latin typeface="Candara" pitchFamily="34" charset="0"/>
              <a:ea typeface="+mn-ea"/>
              <a:cs typeface="+mn-cs"/>
            </a:rPr>
            <a:t>  </a:t>
          </a:r>
          <a:r>
            <a:rPr lang="en-IN" sz="2400" b="1" dirty="0" err="1" smtClean="0">
              <a:latin typeface="Candara" pitchFamily="34" charset="0"/>
              <a:ea typeface="+mn-ea"/>
              <a:cs typeface="+mn-cs"/>
            </a:rPr>
            <a:t>Samiti</a:t>
          </a:r>
          <a:endParaRPr lang="en-IN" sz="2400" dirty="0"/>
        </a:p>
      </dgm:t>
    </dgm:pt>
    <dgm:pt modelId="{F7CEB498-B8D2-4AAD-A775-369705DF8A88}" type="parTrans" cxnId="{716B9667-A2B1-4747-98C1-A87682628ED4}">
      <dgm:prSet/>
      <dgm:spPr/>
      <dgm:t>
        <a:bodyPr/>
        <a:lstStyle/>
        <a:p>
          <a:endParaRPr lang="en-IN" sz="2000"/>
        </a:p>
      </dgm:t>
    </dgm:pt>
    <dgm:pt modelId="{A2A2F5B9-991A-468E-A021-9E41B59262AD}" type="sibTrans" cxnId="{716B9667-A2B1-4747-98C1-A87682628ED4}">
      <dgm:prSet/>
      <dgm:spPr/>
      <dgm:t>
        <a:bodyPr/>
        <a:lstStyle/>
        <a:p>
          <a:endParaRPr lang="en-IN" sz="2000"/>
        </a:p>
      </dgm:t>
    </dgm:pt>
    <dgm:pt modelId="{85120D5F-6EE1-4EAA-A260-7CCC1DC5D822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IN" sz="2400" b="1" smtClean="0">
              <a:latin typeface="Candara" pitchFamily="34" charset="0"/>
              <a:ea typeface="+mn-ea"/>
              <a:cs typeface="+mn-cs"/>
            </a:rPr>
            <a:t>Urban-CHC</a:t>
          </a:r>
          <a:r>
            <a:rPr lang="en-IN" sz="2400" smtClean="0">
              <a:latin typeface="Candara" pitchFamily="34" charset="0"/>
              <a:ea typeface="+mn-ea"/>
              <a:cs typeface="+mn-cs"/>
            </a:rPr>
            <a:t> </a:t>
          </a:r>
          <a:endParaRPr lang="en-IN" sz="2400" dirty="0" smtClean="0">
            <a:latin typeface="Candara" pitchFamily="34" charset="0"/>
            <a:ea typeface="+mn-ea"/>
            <a:cs typeface="+mn-cs"/>
          </a:endParaRPr>
        </a:p>
      </dgm:t>
    </dgm:pt>
    <dgm:pt modelId="{B3DB3551-0510-46EA-B7BC-DBF87B0CBC58}" type="parTrans" cxnId="{02FBD81E-11F5-404D-A162-8679FD1EDDE0}">
      <dgm:prSet/>
      <dgm:spPr/>
      <dgm:t>
        <a:bodyPr/>
        <a:lstStyle/>
        <a:p>
          <a:endParaRPr lang="en-IN" sz="2000"/>
        </a:p>
      </dgm:t>
    </dgm:pt>
    <dgm:pt modelId="{6436FD1D-0DD3-414B-B675-C8348B2F1630}" type="sibTrans" cxnId="{02FBD81E-11F5-404D-A162-8679FD1EDDE0}">
      <dgm:prSet/>
      <dgm:spPr/>
      <dgm:t>
        <a:bodyPr/>
        <a:lstStyle/>
        <a:p>
          <a:endParaRPr lang="en-IN" sz="2000"/>
        </a:p>
      </dgm:t>
    </dgm:pt>
    <dgm:pt modelId="{E6882B4C-06FF-4301-92C1-EDB5749840A7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IN" sz="2400" dirty="0"/>
        </a:p>
      </dgm:t>
    </dgm:pt>
    <dgm:pt modelId="{395A0F09-25D8-4027-BAC3-05641329D849}" type="parTrans" cxnId="{5DD81246-D42D-4DD3-B287-7A83882265D7}">
      <dgm:prSet/>
      <dgm:spPr/>
      <dgm:t>
        <a:bodyPr/>
        <a:lstStyle/>
        <a:p>
          <a:endParaRPr lang="en-IN" sz="2000"/>
        </a:p>
      </dgm:t>
    </dgm:pt>
    <dgm:pt modelId="{901930E1-6CEE-4300-84DF-19ABC9F9B776}" type="sibTrans" cxnId="{5DD81246-D42D-4DD3-B287-7A83882265D7}">
      <dgm:prSet/>
      <dgm:spPr/>
      <dgm:t>
        <a:bodyPr/>
        <a:lstStyle/>
        <a:p>
          <a:endParaRPr lang="en-IN" sz="2000"/>
        </a:p>
      </dgm:t>
    </dgm:pt>
    <dgm:pt modelId="{681CCBE0-F81C-450D-8B29-11AA40A782FE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IN" sz="2400" smtClean="0">
              <a:latin typeface="Candara" pitchFamily="34" charset="0"/>
              <a:ea typeface="+mn-ea"/>
              <a:cs typeface="+mn-cs"/>
            </a:rPr>
            <a:t>30-50 bedded in cities 2.5lakh population</a:t>
          </a:r>
          <a:endParaRPr lang="en-IN" sz="2400" dirty="0">
            <a:latin typeface="Candara" pitchFamily="34" charset="0"/>
            <a:ea typeface="+mn-ea"/>
            <a:cs typeface="+mn-cs"/>
          </a:endParaRPr>
        </a:p>
      </dgm:t>
    </dgm:pt>
    <dgm:pt modelId="{C54405EE-74E2-4972-9640-A854E614D79B}" type="parTrans" cxnId="{7C99D9DB-8B6F-4E8A-9C45-04523321EEFD}">
      <dgm:prSet/>
      <dgm:spPr/>
      <dgm:t>
        <a:bodyPr/>
        <a:lstStyle/>
        <a:p>
          <a:endParaRPr lang="en-IN" sz="2000"/>
        </a:p>
      </dgm:t>
    </dgm:pt>
    <dgm:pt modelId="{2B3456D9-E0C3-4EAA-A72E-101A8D7194AD}" type="sibTrans" cxnId="{7C99D9DB-8B6F-4E8A-9C45-04523321EEFD}">
      <dgm:prSet/>
      <dgm:spPr/>
      <dgm:t>
        <a:bodyPr/>
        <a:lstStyle/>
        <a:p>
          <a:endParaRPr lang="en-IN" sz="2000"/>
        </a:p>
      </dgm:t>
    </dgm:pt>
    <dgm:pt modelId="{FED32B7A-F944-4500-859B-00792923F39C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IN" sz="2400" smtClean="0">
              <a:latin typeface="Candara" pitchFamily="34" charset="0"/>
              <a:ea typeface="+mn-ea"/>
              <a:cs typeface="+mn-cs"/>
            </a:rPr>
            <a:t>100 bedded for more than 500,000 population in metros</a:t>
          </a:r>
          <a:endParaRPr lang="en-IN" sz="2400" dirty="0">
            <a:latin typeface="Candara" pitchFamily="34" charset="0"/>
            <a:ea typeface="+mn-ea"/>
            <a:cs typeface="+mn-cs"/>
          </a:endParaRPr>
        </a:p>
      </dgm:t>
    </dgm:pt>
    <dgm:pt modelId="{18B7F09E-224A-4FC0-BDB8-5F31594E7F8E}" type="parTrans" cxnId="{50B998A6-5BC0-44B4-A3E2-9EB231BD4700}">
      <dgm:prSet/>
      <dgm:spPr/>
      <dgm:t>
        <a:bodyPr/>
        <a:lstStyle/>
        <a:p>
          <a:endParaRPr lang="en-IN" sz="2000"/>
        </a:p>
      </dgm:t>
    </dgm:pt>
    <dgm:pt modelId="{7483684E-0B06-4A6E-876F-A8C153C9A35E}" type="sibTrans" cxnId="{50B998A6-5BC0-44B4-A3E2-9EB231BD4700}">
      <dgm:prSet/>
      <dgm:spPr/>
      <dgm:t>
        <a:bodyPr/>
        <a:lstStyle/>
        <a:p>
          <a:endParaRPr lang="en-IN" sz="2000"/>
        </a:p>
      </dgm:t>
    </dgm:pt>
    <dgm:pt modelId="{8901B1AD-0390-459A-A31E-09BDCA2C21D1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IN" sz="2400" smtClean="0">
              <a:latin typeface="Candara" pitchFamily="34" charset="0"/>
              <a:ea typeface="+mn-ea"/>
              <a:cs typeface="+mn-cs"/>
            </a:rPr>
            <a:t>Comprehensive primary healthcare service</a:t>
          </a:r>
          <a:endParaRPr lang="en-IN" sz="2400" dirty="0">
            <a:latin typeface="Candara" pitchFamily="34" charset="0"/>
            <a:ea typeface="+mn-ea"/>
            <a:cs typeface="+mn-cs"/>
          </a:endParaRPr>
        </a:p>
      </dgm:t>
    </dgm:pt>
    <dgm:pt modelId="{D40169C0-DBD8-4FD9-A734-3057A710E6C8}" type="parTrans" cxnId="{A3C8D3BA-0424-4DCF-A458-09F6E1BB2B6E}">
      <dgm:prSet/>
      <dgm:spPr/>
      <dgm:t>
        <a:bodyPr/>
        <a:lstStyle/>
        <a:p>
          <a:endParaRPr lang="en-IN" sz="2000"/>
        </a:p>
      </dgm:t>
    </dgm:pt>
    <dgm:pt modelId="{D14869F7-374F-45C9-A3C9-BB25EC5EB04A}" type="sibTrans" cxnId="{A3C8D3BA-0424-4DCF-A458-09F6E1BB2B6E}">
      <dgm:prSet/>
      <dgm:spPr/>
      <dgm:t>
        <a:bodyPr/>
        <a:lstStyle/>
        <a:p>
          <a:endParaRPr lang="en-IN" sz="2000"/>
        </a:p>
      </dgm:t>
    </dgm:pt>
    <dgm:pt modelId="{1EFB42F4-5CF4-4E35-9038-4CDD02085610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IN" sz="2400" dirty="0" smtClean="0">
              <a:latin typeface="Candara" pitchFamily="34" charset="0"/>
              <a:ea typeface="+mn-ea"/>
              <a:cs typeface="+mn-cs"/>
            </a:rPr>
            <a:t>For every 50 – 100 households in slums and among vulnerable communities</a:t>
          </a:r>
          <a:endParaRPr lang="en-IN" sz="2400" dirty="0"/>
        </a:p>
      </dgm:t>
    </dgm:pt>
    <dgm:pt modelId="{4D564161-6AD7-46A0-AE23-F430F4D8AE88}" type="parTrans" cxnId="{22D5217A-52EB-4023-8F3E-7603CA56145B}">
      <dgm:prSet/>
      <dgm:spPr/>
      <dgm:t>
        <a:bodyPr/>
        <a:lstStyle/>
        <a:p>
          <a:endParaRPr lang="en-IN" sz="2000"/>
        </a:p>
      </dgm:t>
    </dgm:pt>
    <dgm:pt modelId="{F07E762B-C4C9-41FF-B1B9-831CB0610A14}" type="sibTrans" cxnId="{22D5217A-52EB-4023-8F3E-7603CA56145B}">
      <dgm:prSet/>
      <dgm:spPr/>
      <dgm:t>
        <a:bodyPr/>
        <a:lstStyle/>
        <a:p>
          <a:endParaRPr lang="en-IN" sz="2000"/>
        </a:p>
      </dgm:t>
    </dgm:pt>
    <dgm:pt modelId="{60E01CAF-8F81-4BD9-8FEE-B1A27C759E75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IN" sz="2400" smtClean="0">
              <a:latin typeface="Candara" pitchFamily="34" charset="0"/>
              <a:ea typeface="+mn-ea"/>
              <a:cs typeface="+mn-cs"/>
            </a:rPr>
            <a:t>BCC &amp; Health Promotion</a:t>
          </a:r>
          <a:endParaRPr lang="en-IN" sz="2400" dirty="0">
            <a:latin typeface="Candara" pitchFamily="34" charset="0"/>
            <a:ea typeface="+mn-ea"/>
            <a:cs typeface="+mn-cs"/>
          </a:endParaRPr>
        </a:p>
      </dgm:t>
    </dgm:pt>
    <dgm:pt modelId="{7572BEB3-92C2-425F-AFE5-C303F437C6AC}" type="parTrans" cxnId="{8E4D560B-10A1-439F-9C67-C5FE2C1BD2B0}">
      <dgm:prSet/>
      <dgm:spPr/>
      <dgm:t>
        <a:bodyPr/>
        <a:lstStyle/>
        <a:p>
          <a:endParaRPr lang="en-IN" sz="2000"/>
        </a:p>
      </dgm:t>
    </dgm:pt>
    <dgm:pt modelId="{820656E4-553A-457A-866C-8FE9AF409D1E}" type="sibTrans" cxnId="{8E4D560B-10A1-439F-9C67-C5FE2C1BD2B0}">
      <dgm:prSet/>
      <dgm:spPr/>
      <dgm:t>
        <a:bodyPr/>
        <a:lstStyle/>
        <a:p>
          <a:endParaRPr lang="en-IN" sz="2000"/>
        </a:p>
      </dgm:t>
    </dgm:pt>
    <dgm:pt modelId="{7C266417-D7C8-4A46-90A4-001806253E32}" type="pres">
      <dgm:prSet presAssocID="{3083CFE7-0D48-41F0-BAB3-75CB4421C4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65E972-9BFF-41E1-A522-EE98608E4C0C}" type="pres">
      <dgm:prSet presAssocID="{85120D5F-6EE1-4EAA-A260-7CCC1DC5D822}" presName="composite" presStyleCnt="0"/>
      <dgm:spPr/>
    </dgm:pt>
    <dgm:pt modelId="{1F059F29-1F08-44E7-B13C-9E8D9196FB7A}" type="pres">
      <dgm:prSet presAssocID="{85120D5F-6EE1-4EAA-A260-7CCC1DC5D82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F308E-EDDE-4D29-9E5E-3D8784D232BE}" type="pres">
      <dgm:prSet presAssocID="{85120D5F-6EE1-4EAA-A260-7CCC1DC5D822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07094-D6CF-4FDD-970C-CD5C69ED8819}" type="pres">
      <dgm:prSet presAssocID="{6436FD1D-0DD3-414B-B675-C8348B2F1630}" presName="space" presStyleCnt="0"/>
      <dgm:spPr/>
    </dgm:pt>
    <dgm:pt modelId="{23C56C10-BF21-4FE7-A337-541C2535580C}" type="pres">
      <dgm:prSet presAssocID="{FAC489F8-37B9-43FE-A79A-4A4C431BEB24}" presName="composite" presStyleCnt="0"/>
      <dgm:spPr/>
    </dgm:pt>
    <dgm:pt modelId="{77FF3EDC-CBE3-482E-9E15-84ED6601CE7A}" type="pres">
      <dgm:prSet presAssocID="{FAC489F8-37B9-43FE-A79A-4A4C431BEB24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BAD5ED9-0517-4AC2-AB1F-E416E6E3961B}" type="pres">
      <dgm:prSet presAssocID="{FAC489F8-37B9-43FE-A79A-4A4C431BEB24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D00D0F5-E3C6-402C-A9BF-F9C07B9C0AB6}" type="pres">
      <dgm:prSet presAssocID="{6482EA8C-500A-4355-9D8C-6FDE8362C5C5}" presName="space" presStyleCnt="0"/>
      <dgm:spPr/>
    </dgm:pt>
    <dgm:pt modelId="{442C58A3-A3F0-473E-8F7C-351409C8B674}" type="pres">
      <dgm:prSet presAssocID="{C4CEA8AE-1C0A-4412-97B2-E1AE899A46FD}" presName="composite" presStyleCnt="0"/>
      <dgm:spPr/>
    </dgm:pt>
    <dgm:pt modelId="{6B1D3E75-6913-48CE-845C-B86F813B5B8A}" type="pres">
      <dgm:prSet presAssocID="{C4CEA8AE-1C0A-4412-97B2-E1AE899A46F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3DD58FB-7F48-47A5-9027-90A7B91B9263}" type="pres">
      <dgm:prSet presAssocID="{C4CEA8AE-1C0A-4412-97B2-E1AE899A46FD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49DC176-F811-42C7-8193-1F995CCAD3E8}" type="pres">
      <dgm:prSet presAssocID="{632CBBE2-FAD4-41AC-AAE0-7865E63F5F06}" presName="space" presStyleCnt="0"/>
      <dgm:spPr/>
    </dgm:pt>
    <dgm:pt modelId="{CAED0EF0-CC31-4BED-B89F-E29282057839}" type="pres">
      <dgm:prSet presAssocID="{FAF6920C-1D6D-4F8E-852A-C30DE81A2D0A}" presName="composite" presStyleCnt="0"/>
      <dgm:spPr/>
    </dgm:pt>
    <dgm:pt modelId="{DC56BC01-3D51-417B-8C87-67A6B0C15ECE}" type="pres">
      <dgm:prSet presAssocID="{FAF6920C-1D6D-4F8E-852A-C30DE81A2D0A}" presName="parTx" presStyleLbl="alignNode1" presStyleIdx="3" presStyleCnt="4" custScaleX="1078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4C84A21-4364-4A47-BB8D-E3D6B7CC2523}" type="pres">
      <dgm:prSet presAssocID="{FAF6920C-1D6D-4F8E-852A-C30DE81A2D0A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F024EF-6186-47B6-A65B-CC2098BAD9D6}" srcId="{3083CFE7-0D48-41F0-BAB3-75CB4421C4ED}" destId="{C4CEA8AE-1C0A-4412-97B2-E1AE899A46FD}" srcOrd="2" destOrd="0" parTransId="{29C25754-4064-4E27-A8B6-2EBDB3ED6493}" sibTransId="{632CBBE2-FAD4-41AC-AAE0-7865E63F5F06}"/>
    <dgm:cxn modelId="{3C2A586E-E393-4745-BA65-91CA77819C8F}" type="presOf" srcId="{3083CFE7-0D48-41F0-BAB3-75CB4421C4ED}" destId="{7C266417-D7C8-4A46-90A4-001806253E32}" srcOrd="0" destOrd="0" presId="urn:microsoft.com/office/officeart/2005/8/layout/hList1"/>
    <dgm:cxn modelId="{50B998A6-5BC0-44B4-A3E2-9EB231BD4700}" srcId="{85120D5F-6EE1-4EAA-A260-7CCC1DC5D822}" destId="{FED32B7A-F944-4500-859B-00792923F39C}" srcOrd="2" destOrd="0" parTransId="{18B7F09E-224A-4FC0-BDB8-5F31594E7F8E}" sibTransId="{7483684E-0B06-4A6E-876F-A8C153C9A35E}"/>
    <dgm:cxn modelId="{32FF091E-8F09-4738-AA92-A9A15DA86E39}" type="presOf" srcId="{3E90CA78-E04A-496B-9E56-7CEECF3D5C72}" destId="{73DD58FB-7F48-47A5-9027-90A7B91B9263}" srcOrd="0" destOrd="0" presId="urn:microsoft.com/office/officeart/2005/8/layout/hList1"/>
    <dgm:cxn modelId="{716B9667-A2B1-4747-98C1-A87682628ED4}" srcId="{3083CFE7-0D48-41F0-BAB3-75CB4421C4ED}" destId="{FAF6920C-1D6D-4F8E-852A-C30DE81A2D0A}" srcOrd="3" destOrd="0" parTransId="{F7CEB498-B8D2-4AAD-A775-369705DF8A88}" sibTransId="{A2A2F5B9-991A-468E-A021-9E41B59262AD}"/>
    <dgm:cxn modelId="{75BC225B-6FAA-4182-A72E-4BE461F6E1B3}" type="presOf" srcId="{E6882B4C-06FF-4301-92C1-EDB5749840A7}" destId="{963F308E-EDDE-4D29-9E5E-3D8784D232BE}" srcOrd="0" destOrd="0" presId="urn:microsoft.com/office/officeart/2005/8/layout/hList1"/>
    <dgm:cxn modelId="{91BAEF77-7D57-4F30-9A0D-B2ACABFC0935}" type="presOf" srcId="{681CCBE0-F81C-450D-8B29-11AA40A782FE}" destId="{963F308E-EDDE-4D29-9E5E-3D8784D232BE}" srcOrd="0" destOrd="1" presId="urn:microsoft.com/office/officeart/2005/8/layout/hList1"/>
    <dgm:cxn modelId="{1F525113-48ED-4645-AFEA-32986C0C222A}" srcId="{C4CEA8AE-1C0A-4412-97B2-E1AE899A46FD}" destId="{3E90CA78-E04A-496B-9E56-7CEECF3D5C72}" srcOrd="0" destOrd="0" parTransId="{8F20DC3F-288D-460B-AF54-885E1116FA71}" sibTransId="{7A27A84F-3790-4632-8B28-25248391B911}"/>
    <dgm:cxn modelId="{7C99D9DB-8B6F-4E8A-9C45-04523321EEFD}" srcId="{85120D5F-6EE1-4EAA-A260-7CCC1DC5D822}" destId="{681CCBE0-F81C-450D-8B29-11AA40A782FE}" srcOrd="1" destOrd="0" parTransId="{C54405EE-74E2-4972-9640-A854E614D79B}" sibTransId="{2B3456D9-E0C3-4EAA-A72E-101A8D7194AD}"/>
    <dgm:cxn modelId="{A3C8D3BA-0424-4DCF-A458-09F6E1BB2B6E}" srcId="{FAC489F8-37B9-43FE-A79A-4A4C431BEB24}" destId="{8901B1AD-0390-459A-A31E-09BDCA2C21D1}" srcOrd="1" destOrd="0" parTransId="{D40169C0-DBD8-4FD9-A734-3057A710E6C8}" sibTransId="{D14869F7-374F-45C9-A3C9-BB25EC5EB04A}"/>
    <dgm:cxn modelId="{6853E63D-B448-4221-81E0-6251C2895CB0}" type="presOf" srcId="{1EFB42F4-5CF4-4E35-9038-4CDD02085610}" destId="{A4C84A21-4364-4A47-BB8D-E3D6B7CC2523}" srcOrd="0" destOrd="0" presId="urn:microsoft.com/office/officeart/2005/8/layout/hList1"/>
    <dgm:cxn modelId="{5B84F259-EB26-4280-99CB-E8BBF77482A3}" type="presOf" srcId="{C4CEA8AE-1C0A-4412-97B2-E1AE899A46FD}" destId="{6B1D3E75-6913-48CE-845C-B86F813B5B8A}" srcOrd="0" destOrd="0" presId="urn:microsoft.com/office/officeart/2005/8/layout/hList1"/>
    <dgm:cxn modelId="{22D5217A-52EB-4023-8F3E-7603CA56145B}" srcId="{FAF6920C-1D6D-4F8E-852A-C30DE81A2D0A}" destId="{1EFB42F4-5CF4-4E35-9038-4CDD02085610}" srcOrd="0" destOrd="0" parTransId="{4D564161-6AD7-46A0-AE23-F430F4D8AE88}" sibTransId="{F07E762B-C4C9-41FF-B1B9-831CB0610A14}"/>
    <dgm:cxn modelId="{53FF299B-7953-4978-8B8E-93F73D0B63D7}" srcId="{3083CFE7-0D48-41F0-BAB3-75CB4421C4ED}" destId="{FAC489F8-37B9-43FE-A79A-4A4C431BEB24}" srcOrd="1" destOrd="0" parTransId="{ABD232EB-C2C7-482F-B062-1CBB0423BC8E}" sibTransId="{6482EA8C-500A-4355-9D8C-6FDE8362C5C5}"/>
    <dgm:cxn modelId="{02FBD81E-11F5-404D-A162-8679FD1EDDE0}" srcId="{3083CFE7-0D48-41F0-BAB3-75CB4421C4ED}" destId="{85120D5F-6EE1-4EAA-A260-7CCC1DC5D822}" srcOrd="0" destOrd="0" parTransId="{B3DB3551-0510-46EA-B7BC-DBF87B0CBC58}" sibTransId="{6436FD1D-0DD3-414B-B675-C8348B2F1630}"/>
    <dgm:cxn modelId="{8E4D560B-10A1-439F-9C67-C5FE2C1BD2B0}" srcId="{FAF6920C-1D6D-4F8E-852A-C30DE81A2D0A}" destId="{60E01CAF-8F81-4BD9-8FEE-B1A27C759E75}" srcOrd="1" destOrd="0" parTransId="{7572BEB3-92C2-425F-AFE5-C303F437C6AC}" sibTransId="{820656E4-553A-457A-866C-8FE9AF409D1E}"/>
    <dgm:cxn modelId="{112F9ADB-463A-4801-8CF5-97EFC5AEB66F}" type="presOf" srcId="{FAF6920C-1D6D-4F8E-852A-C30DE81A2D0A}" destId="{DC56BC01-3D51-417B-8C87-67A6B0C15ECE}" srcOrd="0" destOrd="0" presId="urn:microsoft.com/office/officeart/2005/8/layout/hList1"/>
    <dgm:cxn modelId="{24853650-450F-467D-8F32-53DC5D5FDCA5}" type="presOf" srcId="{60E01CAF-8F81-4BD9-8FEE-B1A27C759E75}" destId="{A4C84A21-4364-4A47-BB8D-E3D6B7CC2523}" srcOrd="0" destOrd="1" presId="urn:microsoft.com/office/officeart/2005/8/layout/hList1"/>
    <dgm:cxn modelId="{948A4362-A9F9-492C-BB72-5E99A7E8832C}" srcId="{FAC489F8-37B9-43FE-A79A-4A4C431BEB24}" destId="{822727FD-DFC4-4CEF-AF93-EA9C1C5A38F1}" srcOrd="0" destOrd="0" parTransId="{552CAACE-8440-4189-B17D-1D26AB62C7AD}" sibTransId="{B9D6063B-087F-4784-B484-B7BFE0391F0D}"/>
    <dgm:cxn modelId="{A70A64F0-CA3E-4502-9A3D-62D603EE5147}" type="presOf" srcId="{85120D5F-6EE1-4EAA-A260-7CCC1DC5D822}" destId="{1F059F29-1F08-44E7-B13C-9E8D9196FB7A}" srcOrd="0" destOrd="0" presId="urn:microsoft.com/office/officeart/2005/8/layout/hList1"/>
    <dgm:cxn modelId="{D83B3AEF-F94A-418D-9757-87A3E9A98AC4}" type="presOf" srcId="{FAC489F8-37B9-43FE-A79A-4A4C431BEB24}" destId="{77FF3EDC-CBE3-482E-9E15-84ED6601CE7A}" srcOrd="0" destOrd="0" presId="urn:microsoft.com/office/officeart/2005/8/layout/hList1"/>
    <dgm:cxn modelId="{5DD81246-D42D-4DD3-B287-7A83882265D7}" srcId="{85120D5F-6EE1-4EAA-A260-7CCC1DC5D822}" destId="{E6882B4C-06FF-4301-92C1-EDB5749840A7}" srcOrd="0" destOrd="0" parTransId="{395A0F09-25D8-4027-BAC3-05641329D849}" sibTransId="{901930E1-6CEE-4300-84DF-19ABC9F9B776}"/>
    <dgm:cxn modelId="{4491DD99-CB3C-4CC2-A16B-738E31F986AC}" type="presOf" srcId="{FED32B7A-F944-4500-859B-00792923F39C}" destId="{963F308E-EDDE-4D29-9E5E-3D8784D232BE}" srcOrd="0" destOrd="2" presId="urn:microsoft.com/office/officeart/2005/8/layout/hList1"/>
    <dgm:cxn modelId="{A06C24D5-61C5-4A9A-B99E-401FE83BA317}" type="presOf" srcId="{8901B1AD-0390-459A-A31E-09BDCA2C21D1}" destId="{5BAD5ED9-0517-4AC2-AB1F-E416E6E3961B}" srcOrd="0" destOrd="1" presId="urn:microsoft.com/office/officeart/2005/8/layout/hList1"/>
    <dgm:cxn modelId="{0B37B880-6D58-40A9-8053-FFE615EF11BA}" type="presOf" srcId="{822727FD-DFC4-4CEF-AF93-EA9C1C5A38F1}" destId="{5BAD5ED9-0517-4AC2-AB1F-E416E6E3961B}" srcOrd="0" destOrd="0" presId="urn:microsoft.com/office/officeart/2005/8/layout/hList1"/>
    <dgm:cxn modelId="{482F461D-6D25-4043-8BF8-0634594EA0FC}" type="presParOf" srcId="{7C266417-D7C8-4A46-90A4-001806253E32}" destId="{EA65E972-9BFF-41E1-A522-EE98608E4C0C}" srcOrd="0" destOrd="0" presId="urn:microsoft.com/office/officeart/2005/8/layout/hList1"/>
    <dgm:cxn modelId="{80FC622A-2AA6-46AC-AFAD-3715FECFED87}" type="presParOf" srcId="{EA65E972-9BFF-41E1-A522-EE98608E4C0C}" destId="{1F059F29-1F08-44E7-B13C-9E8D9196FB7A}" srcOrd="0" destOrd="0" presId="urn:microsoft.com/office/officeart/2005/8/layout/hList1"/>
    <dgm:cxn modelId="{437A57E5-B6DC-4312-A64C-554C1B84554B}" type="presParOf" srcId="{EA65E972-9BFF-41E1-A522-EE98608E4C0C}" destId="{963F308E-EDDE-4D29-9E5E-3D8784D232BE}" srcOrd="1" destOrd="0" presId="urn:microsoft.com/office/officeart/2005/8/layout/hList1"/>
    <dgm:cxn modelId="{0B8ED0D6-BC98-4E21-BB3F-89862AFE7DAF}" type="presParOf" srcId="{7C266417-D7C8-4A46-90A4-001806253E32}" destId="{A3D07094-D6CF-4FDD-970C-CD5C69ED8819}" srcOrd="1" destOrd="0" presId="urn:microsoft.com/office/officeart/2005/8/layout/hList1"/>
    <dgm:cxn modelId="{FE671CD8-5895-452D-B2D2-E75B25B55E3D}" type="presParOf" srcId="{7C266417-D7C8-4A46-90A4-001806253E32}" destId="{23C56C10-BF21-4FE7-A337-541C2535580C}" srcOrd="2" destOrd="0" presId="urn:microsoft.com/office/officeart/2005/8/layout/hList1"/>
    <dgm:cxn modelId="{4B6BC96E-39AA-44A3-A500-5DD8CD4DF63A}" type="presParOf" srcId="{23C56C10-BF21-4FE7-A337-541C2535580C}" destId="{77FF3EDC-CBE3-482E-9E15-84ED6601CE7A}" srcOrd="0" destOrd="0" presId="urn:microsoft.com/office/officeart/2005/8/layout/hList1"/>
    <dgm:cxn modelId="{64D2DEFD-6195-40EF-A2E5-0E5AD800B2D0}" type="presParOf" srcId="{23C56C10-BF21-4FE7-A337-541C2535580C}" destId="{5BAD5ED9-0517-4AC2-AB1F-E416E6E3961B}" srcOrd="1" destOrd="0" presId="urn:microsoft.com/office/officeart/2005/8/layout/hList1"/>
    <dgm:cxn modelId="{EE056B0E-0429-47FF-9A69-E113415DD1C1}" type="presParOf" srcId="{7C266417-D7C8-4A46-90A4-001806253E32}" destId="{AD00D0F5-E3C6-402C-A9BF-F9C07B9C0AB6}" srcOrd="3" destOrd="0" presId="urn:microsoft.com/office/officeart/2005/8/layout/hList1"/>
    <dgm:cxn modelId="{28652E4B-4A79-4087-B38B-0769EC8D2356}" type="presParOf" srcId="{7C266417-D7C8-4A46-90A4-001806253E32}" destId="{442C58A3-A3F0-473E-8F7C-351409C8B674}" srcOrd="4" destOrd="0" presId="urn:microsoft.com/office/officeart/2005/8/layout/hList1"/>
    <dgm:cxn modelId="{66856DA5-5B73-44DE-A52C-E4A6489BD650}" type="presParOf" srcId="{442C58A3-A3F0-473E-8F7C-351409C8B674}" destId="{6B1D3E75-6913-48CE-845C-B86F813B5B8A}" srcOrd="0" destOrd="0" presId="urn:microsoft.com/office/officeart/2005/8/layout/hList1"/>
    <dgm:cxn modelId="{8EE4E3AA-BA72-45CD-8775-88EBF09C4EC5}" type="presParOf" srcId="{442C58A3-A3F0-473E-8F7C-351409C8B674}" destId="{73DD58FB-7F48-47A5-9027-90A7B91B9263}" srcOrd="1" destOrd="0" presId="urn:microsoft.com/office/officeart/2005/8/layout/hList1"/>
    <dgm:cxn modelId="{C248E08F-520C-4260-BE17-3B8FDD9167B4}" type="presParOf" srcId="{7C266417-D7C8-4A46-90A4-001806253E32}" destId="{E49DC176-F811-42C7-8193-1F995CCAD3E8}" srcOrd="5" destOrd="0" presId="urn:microsoft.com/office/officeart/2005/8/layout/hList1"/>
    <dgm:cxn modelId="{72234B0A-8C2E-4D92-B924-D4B33A8A22ED}" type="presParOf" srcId="{7C266417-D7C8-4A46-90A4-001806253E32}" destId="{CAED0EF0-CC31-4BED-B89F-E29282057839}" srcOrd="6" destOrd="0" presId="urn:microsoft.com/office/officeart/2005/8/layout/hList1"/>
    <dgm:cxn modelId="{CE59F211-430D-4B2E-A5D8-C8C007CF020E}" type="presParOf" srcId="{CAED0EF0-CC31-4BED-B89F-E29282057839}" destId="{DC56BC01-3D51-417B-8C87-67A6B0C15ECE}" srcOrd="0" destOrd="0" presId="urn:microsoft.com/office/officeart/2005/8/layout/hList1"/>
    <dgm:cxn modelId="{70991581-EC61-41FD-A46A-CC3DE4549F77}" type="presParOf" srcId="{CAED0EF0-CC31-4BED-B89F-E29282057839}" destId="{A4C84A21-4364-4A47-BB8D-E3D6B7CC252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C0AA9E-454B-4F80-B1BE-3D358A77DBD7}" type="doc">
      <dgm:prSet loTypeId="urn:microsoft.com/office/officeart/2005/8/layout/gear1" loCatId="cycle" qsTypeId="urn:microsoft.com/office/officeart/2005/8/quickstyle/simple1" qsCatId="simple" csTypeId="urn:microsoft.com/office/officeart/2005/8/colors/colorful3" csCatId="colorful" phldr="1"/>
      <dgm:spPr/>
    </dgm:pt>
    <dgm:pt modelId="{B1D49D2F-9509-42F1-BE4A-D263E61A4ED4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For the remaining cities, health department is the Primary implementation Agency for NUHM</a:t>
          </a:r>
          <a:endParaRPr lang="en-US" sz="2400" dirty="0">
            <a:solidFill>
              <a:schemeClr val="tx1"/>
            </a:solidFill>
          </a:endParaRPr>
        </a:p>
      </dgm:t>
    </dgm:pt>
    <dgm:pt modelId="{2539F8CA-408E-4BC5-845B-5364CA1A6219}" type="parTrans" cxnId="{DAAC3977-8D23-4197-9CAF-858B8069AD5A}">
      <dgm:prSet/>
      <dgm:spPr/>
      <dgm:t>
        <a:bodyPr/>
        <a:lstStyle/>
        <a:p>
          <a:endParaRPr lang="en-US"/>
        </a:p>
      </dgm:t>
    </dgm:pt>
    <dgm:pt modelId="{0C831B99-5814-4861-83AA-6A3E2387C4B5}" type="sibTrans" cxnId="{DAAC3977-8D23-4197-9CAF-858B8069AD5A}">
      <dgm:prSet/>
      <dgm:spPr/>
      <dgm:t>
        <a:bodyPr/>
        <a:lstStyle/>
        <a:p>
          <a:endParaRPr lang="en-US"/>
        </a:p>
      </dgm:t>
    </dgm:pt>
    <dgm:pt modelId="{A4F9AC38-69ED-409B-AE39-14836C836651}">
      <dgm:prSet phldrT="[Text]" custT="1"/>
      <dgm:spPr/>
      <dgm:t>
        <a:bodyPr/>
        <a:lstStyle/>
        <a:p>
          <a:r>
            <a:rPr lang="en-US" sz="2000" dirty="0" smtClean="0"/>
            <a:t>For six mega cities, namely  Mumbai, Kolkata, Chennai, </a:t>
          </a:r>
          <a:r>
            <a:rPr lang="en-US" sz="2000" dirty="0" err="1" smtClean="0"/>
            <a:t>Bengaluru</a:t>
          </a:r>
          <a:r>
            <a:rPr lang="en-US" sz="2000" dirty="0" smtClean="0"/>
            <a:t>, Hyderabad and </a:t>
          </a:r>
          <a:r>
            <a:rPr lang="en-US" sz="2000" dirty="0" err="1" smtClean="0"/>
            <a:t>Ahmedabad</a:t>
          </a:r>
          <a:r>
            <a:rPr lang="en-US" sz="2000" dirty="0" smtClean="0"/>
            <a:t>,  implementation is through respective Urban Local Bodies (ULBs), </a:t>
          </a:r>
          <a:endParaRPr lang="en-US" sz="2000" dirty="0"/>
        </a:p>
      </dgm:t>
    </dgm:pt>
    <dgm:pt modelId="{7EE6D5AC-AA22-442F-B73E-8B1112700D12}" type="parTrans" cxnId="{09709F50-B348-4004-BBEA-D54A4E3CC0F9}">
      <dgm:prSet/>
      <dgm:spPr/>
      <dgm:t>
        <a:bodyPr/>
        <a:lstStyle/>
        <a:p>
          <a:endParaRPr lang="en-US"/>
        </a:p>
      </dgm:t>
    </dgm:pt>
    <dgm:pt modelId="{093935DE-5C8B-4343-9FEB-E4341C212BE8}" type="sibTrans" cxnId="{09709F50-B348-4004-BBEA-D54A4E3CC0F9}">
      <dgm:prSet/>
      <dgm:spPr/>
      <dgm:t>
        <a:bodyPr/>
        <a:lstStyle/>
        <a:p>
          <a:endParaRPr lang="en-US"/>
        </a:p>
      </dgm:t>
    </dgm:pt>
    <dgm:pt modelId="{3EBC6445-D337-48F3-A783-D32260742409}" type="pres">
      <dgm:prSet presAssocID="{B8C0AA9E-454B-4F80-B1BE-3D358A77DBD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73F42C5-8437-4EE0-9539-D7476D34D417}" type="pres">
      <dgm:prSet presAssocID="{B1D49D2F-9509-42F1-BE4A-D263E61A4ED4}" presName="gear1" presStyleLbl="node1" presStyleIdx="0" presStyleCnt="2" custScaleX="154875" custScaleY="135049" custLinFactNeighborX="22782" custLinFactNeighborY="130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FE5F2-E973-4601-B766-4A67659221A6}" type="pres">
      <dgm:prSet presAssocID="{B1D49D2F-9509-42F1-BE4A-D263E61A4ED4}" presName="gear1srcNode" presStyleLbl="node1" presStyleIdx="0" presStyleCnt="2"/>
      <dgm:spPr/>
      <dgm:t>
        <a:bodyPr/>
        <a:lstStyle/>
        <a:p>
          <a:endParaRPr lang="en-GB"/>
        </a:p>
      </dgm:t>
    </dgm:pt>
    <dgm:pt modelId="{E3E04FA2-92C0-4020-B48E-6BA8C29C7B94}" type="pres">
      <dgm:prSet presAssocID="{B1D49D2F-9509-42F1-BE4A-D263E61A4ED4}" presName="gear1dstNode" presStyleLbl="node1" presStyleIdx="0" presStyleCnt="2"/>
      <dgm:spPr/>
      <dgm:t>
        <a:bodyPr/>
        <a:lstStyle/>
        <a:p>
          <a:endParaRPr lang="en-GB"/>
        </a:p>
      </dgm:t>
    </dgm:pt>
    <dgm:pt modelId="{2B9BE610-9784-4613-A65E-7B7BA5C1F69D}" type="pres">
      <dgm:prSet presAssocID="{A4F9AC38-69ED-409B-AE39-14836C836651}" presName="gear2" presStyleLbl="node1" presStyleIdx="1" presStyleCnt="2" custScaleX="215677" custScaleY="187590" custLinFactNeighborX="-52593" custLinFactNeighborY="-241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FCA49-2F1D-4FB5-8659-6C02ED4F512B}" type="pres">
      <dgm:prSet presAssocID="{A4F9AC38-69ED-409B-AE39-14836C836651}" presName="gear2srcNode" presStyleLbl="node1" presStyleIdx="1" presStyleCnt="2"/>
      <dgm:spPr/>
      <dgm:t>
        <a:bodyPr/>
        <a:lstStyle/>
        <a:p>
          <a:endParaRPr lang="en-GB"/>
        </a:p>
      </dgm:t>
    </dgm:pt>
    <dgm:pt modelId="{F5A4238E-4B4D-4FE7-AEA3-9EB3719B7D2B}" type="pres">
      <dgm:prSet presAssocID="{A4F9AC38-69ED-409B-AE39-14836C836651}" presName="gear2dstNode" presStyleLbl="node1" presStyleIdx="1" presStyleCnt="2"/>
      <dgm:spPr/>
      <dgm:t>
        <a:bodyPr/>
        <a:lstStyle/>
        <a:p>
          <a:endParaRPr lang="en-GB"/>
        </a:p>
      </dgm:t>
    </dgm:pt>
    <dgm:pt modelId="{27897932-A908-4468-BF9E-749133080FD6}" type="pres">
      <dgm:prSet presAssocID="{0C831B99-5814-4861-83AA-6A3E2387C4B5}" presName="connector1" presStyleLbl="sibTrans2D1" presStyleIdx="0" presStyleCnt="2" custAng="20335811" custScaleX="76664" custScaleY="42098" custLinFactNeighborX="-34039" custLinFactNeighborY="-52546"/>
      <dgm:spPr/>
      <dgm:t>
        <a:bodyPr/>
        <a:lstStyle/>
        <a:p>
          <a:endParaRPr lang="en-GB"/>
        </a:p>
      </dgm:t>
    </dgm:pt>
    <dgm:pt modelId="{1DD0BB5A-FC0F-4DB5-B08E-D0FBE539049B}" type="pres">
      <dgm:prSet presAssocID="{093935DE-5C8B-4343-9FEB-E4341C212BE8}" presName="connector2" presStyleLbl="sibTrans2D1" presStyleIdx="1" presStyleCnt="2" custAng="15779791" custScaleX="100433" custLinFactNeighborX="-3159" custLinFactNeighborY="51800"/>
      <dgm:spPr/>
      <dgm:t>
        <a:bodyPr/>
        <a:lstStyle/>
        <a:p>
          <a:endParaRPr lang="en-GB"/>
        </a:p>
      </dgm:t>
    </dgm:pt>
  </dgm:ptLst>
  <dgm:cxnLst>
    <dgm:cxn modelId="{377819AA-2DA5-446F-8924-D209EC8158BD}" type="presOf" srcId="{A4F9AC38-69ED-409B-AE39-14836C836651}" destId="{D6EFCA49-2F1D-4FB5-8659-6C02ED4F512B}" srcOrd="1" destOrd="0" presId="urn:microsoft.com/office/officeart/2005/8/layout/gear1"/>
    <dgm:cxn modelId="{AC5F45E9-3E80-4B56-B818-3C5E6188E441}" type="presOf" srcId="{B1D49D2F-9509-42F1-BE4A-D263E61A4ED4}" destId="{973F42C5-8437-4EE0-9539-D7476D34D417}" srcOrd="0" destOrd="0" presId="urn:microsoft.com/office/officeart/2005/8/layout/gear1"/>
    <dgm:cxn modelId="{BAA8A21C-2338-4E2A-8C3D-D706B008332D}" type="presOf" srcId="{B8C0AA9E-454B-4F80-B1BE-3D358A77DBD7}" destId="{3EBC6445-D337-48F3-A783-D32260742409}" srcOrd="0" destOrd="0" presId="urn:microsoft.com/office/officeart/2005/8/layout/gear1"/>
    <dgm:cxn modelId="{02E9625F-88BB-4F96-9BDA-65E82BE2B1BE}" type="presOf" srcId="{0C831B99-5814-4861-83AA-6A3E2387C4B5}" destId="{27897932-A908-4468-BF9E-749133080FD6}" srcOrd="0" destOrd="0" presId="urn:microsoft.com/office/officeart/2005/8/layout/gear1"/>
    <dgm:cxn modelId="{EA2B5513-00E6-431C-97B0-8E49B5489208}" type="presOf" srcId="{B1D49D2F-9509-42F1-BE4A-D263E61A4ED4}" destId="{B31FE5F2-E973-4601-B766-4A67659221A6}" srcOrd="1" destOrd="0" presId="urn:microsoft.com/office/officeart/2005/8/layout/gear1"/>
    <dgm:cxn modelId="{64E561B6-B075-45D8-88C3-35E13C6C6EC2}" type="presOf" srcId="{093935DE-5C8B-4343-9FEB-E4341C212BE8}" destId="{1DD0BB5A-FC0F-4DB5-B08E-D0FBE539049B}" srcOrd="0" destOrd="0" presId="urn:microsoft.com/office/officeart/2005/8/layout/gear1"/>
    <dgm:cxn modelId="{0C848BDF-8CE2-417F-9CA7-7CB1C38A3E53}" type="presOf" srcId="{B1D49D2F-9509-42F1-BE4A-D263E61A4ED4}" destId="{E3E04FA2-92C0-4020-B48E-6BA8C29C7B94}" srcOrd="2" destOrd="0" presId="urn:microsoft.com/office/officeart/2005/8/layout/gear1"/>
    <dgm:cxn modelId="{09709F50-B348-4004-BBEA-D54A4E3CC0F9}" srcId="{B8C0AA9E-454B-4F80-B1BE-3D358A77DBD7}" destId="{A4F9AC38-69ED-409B-AE39-14836C836651}" srcOrd="1" destOrd="0" parTransId="{7EE6D5AC-AA22-442F-B73E-8B1112700D12}" sibTransId="{093935DE-5C8B-4343-9FEB-E4341C212BE8}"/>
    <dgm:cxn modelId="{DAAC3977-8D23-4197-9CAF-858B8069AD5A}" srcId="{B8C0AA9E-454B-4F80-B1BE-3D358A77DBD7}" destId="{B1D49D2F-9509-42F1-BE4A-D263E61A4ED4}" srcOrd="0" destOrd="0" parTransId="{2539F8CA-408E-4BC5-845B-5364CA1A6219}" sibTransId="{0C831B99-5814-4861-83AA-6A3E2387C4B5}"/>
    <dgm:cxn modelId="{9461C901-A461-4F0A-9ACC-938D851FCAD3}" type="presOf" srcId="{A4F9AC38-69ED-409B-AE39-14836C836651}" destId="{2B9BE610-9784-4613-A65E-7B7BA5C1F69D}" srcOrd="0" destOrd="0" presId="urn:microsoft.com/office/officeart/2005/8/layout/gear1"/>
    <dgm:cxn modelId="{24D776BC-57D1-416A-9083-F55049D7C0BA}" type="presOf" srcId="{A4F9AC38-69ED-409B-AE39-14836C836651}" destId="{F5A4238E-4B4D-4FE7-AEA3-9EB3719B7D2B}" srcOrd="2" destOrd="0" presId="urn:microsoft.com/office/officeart/2005/8/layout/gear1"/>
    <dgm:cxn modelId="{90E0CCE5-43CC-428D-8572-46DE552D85E5}" type="presParOf" srcId="{3EBC6445-D337-48F3-A783-D32260742409}" destId="{973F42C5-8437-4EE0-9539-D7476D34D417}" srcOrd="0" destOrd="0" presId="urn:microsoft.com/office/officeart/2005/8/layout/gear1"/>
    <dgm:cxn modelId="{925DF6BB-5595-4452-8E65-BA61BF2949C2}" type="presParOf" srcId="{3EBC6445-D337-48F3-A783-D32260742409}" destId="{B31FE5F2-E973-4601-B766-4A67659221A6}" srcOrd="1" destOrd="0" presId="urn:microsoft.com/office/officeart/2005/8/layout/gear1"/>
    <dgm:cxn modelId="{5B6BE2C4-E96A-46B6-A682-7CCCB54E9F04}" type="presParOf" srcId="{3EBC6445-D337-48F3-A783-D32260742409}" destId="{E3E04FA2-92C0-4020-B48E-6BA8C29C7B94}" srcOrd="2" destOrd="0" presId="urn:microsoft.com/office/officeart/2005/8/layout/gear1"/>
    <dgm:cxn modelId="{24AA692D-6FDF-496E-B4BB-5431A06719D1}" type="presParOf" srcId="{3EBC6445-D337-48F3-A783-D32260742409}" destId="{2B9BE610-9784-4613-A65E-7B7BA5C1F69D}" srcOrd="3" destOrd="0" presId="urn:microsoft.com/office/officeart/2005/8/layout/gear1"/>
    <dgm:cxn modelId="{A063427B-D2F0-46B5-BE6F-FC392F0C9F15}" type="presParOf" srcId="{3EBC6445-D337-48F3-A783-D32260742409}" destId="{D6EFCA49-2F1D-4FB5-8659-6C02ED4F512B}" srcOrd="4" destOrd="0" presId="urn:microsoft.com/office/officeart/2005/8/layout/gear1"/>
    <dgm:cxn modelId="{3DB9FB3C-5DF1-4485-BF31-AAAFF7E94FEE}" type="presParOf" srcId="{3EBC6445-D337-48F3-A783-D32260742409}" destId="{F5A4238E-4B4D-4FE7-AEA3-9EB3719B7D2B}" srcOrd="5" destOrd="0" presId="urn:microsoft.com/office/officeart/2005/8/layout/gear1"/>
    <dgm:cxn modelId="{EFE34A44-CEF0-4AC6-9D9C-EE8E67495EAC}" type="presParOf" srcId="{3EBC6445-D337-48F3-A783-D32260742409}" destId="{27897932-A908-4468-BF9E-749133080FD6}" srcOrd="6" destOrd="0" presId="urn:microsoft.com/office/officeart/2005/8/layout/gear1"/>
    <dgm:cxn modelId="{A739AC7E-E45C-4720-86E2-B94C47823F31}" type="presParOf" srcId="{3EBC6445-D337-48F3-A783-D32260742409}" destId="{1DD0BB5A-FC0F-4DB5-B08E-D0FBE539049B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F37655-2108-40A3-B347-7FFCB351DD4D}" type="doc">
      <dgm:prSet loTypeId="urn:microsoft.com/office/officeart/2005/8/layout/lProcess2" loCatId="list" qsTypeId="urn:microsoft.com/office/officeart/2005/8/quickstyle/3d2" qsCatId="3D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F9135038-150B-4706-ACC7-2360CA6DF6C1}">
      <dgm:prSet phldrT="[Text]" custT="1"/>
      <dgm:spPr/>
      <dgm:t>
        <a:bodyPr/>
        <a:lstStyle/>
        <a:p>
          <a:r>
            <a:rPr lang="en-US" sz="2500" b="1" i="1" dirty="0" smtClean="0"/>
            <a:t> </a:t>
          </a:r>
          <a:r>
            <a:rPr lang="en-US" sz="2800" b="1" i="0" dirty="0" smtClean="0">
              <a:solidFill>
                <a:srgbClr val="C00000"/>
              </a:solidFill>
            </a:rPr>
            <a:t>Total Staff</a:t>
          </a:r>
          <a:endParaRPr lang="en-US" sz="2800" i="0" dirty="0">
            <a:solidFill>
              <a:srgbClr val="C00000"/>
            </a:solidFill>
          </a:endParaRPr>
        </a:p>
      </dgm:t>
    </dgm:pt>
    <dgm:pt modelId="{2B8DFB37-8228-4434-B7D9-E350E7668F47}" type="parTrans" cxnId="{4FCA2D06-B443-4A2A-9B70-EACA8851BF00}">
      <dgm:prSet/>
      <dgm:spPr/>
      <dgm:t>
        <a:bodyPr/>
        <a:lstStyle/>
        <a:p>
          <a:endParaRPr lang="en-US"/>
        </a:p>
      </dgm:t>
    </dgm:pt>
    <dgm:pt modelId="{4E39952F-E9AE-43E5-9C90-51E6385C9198}" type="sibTrans" cxnId="{4FCA2D06-B443-4A2A-9B70-EACA8851BF00}">
      <dgm:prSet/>
      <dgm:spPr/>
      <dgm:t>
        <a:bodyPr/>
        <a:lstStyle/>
        <a:p>
          <a:endParaRPr lang="en-US"/>
        </a:p>
      </dgm:t>
    </dgm:pt>
    <dgm:pt modelId="{C3C5F053-9416-417A-8A74-EE3142E9E840}">
      <dgm:prSet phldrT="[Text]"/>
      <dgm:spPr/>
      <dgm:t>
        <a:bodyPr/>
        <a:lstStyle/>
        <a:p>
          <a:r>
            <a:rPr lang="en-US" b="1" dirty="0" smtClean="0"/>
            <a:t>Approved- 37597</a:t>
          </a:r>
          <a:endParaRPr lang="en-US" b="1" dirty="0"/>
        </a:p>
      </dgm:t>
    </dgm:pt>
    <dgm:pt modelId="{55C4941A-5EB5-4835-A903-0EA4182C894B}" type="parTrans" cxnId="{956FF34E-B1A6-4DA8-9334-E5F0C846F647}">
      <dgm:prSet/>
      <dgm:spPr/>
      <dgm:t>
        <a:bodyPr/>
        <a:lstStyle/>
        <a:p>
          <a:endParaRPr lang="en-US"/>
        </a:p>
      </dgm:t>
    </dgm:pt>
    <dgm:pt modelId="{0F0DC787-4BEB-495A-A7D7-B19094F9DDAD}" type="sibTrans" cxnId="{956FF34E-B1A6-4DA8-9334-E5F0C846F647}">
      <dgm:prSet/>
      <dgm:spPr/>
      <dgm:t>
        <a:bodyPr/>
        <a:lstStyle/>
        <a:p>
          <a:endParaRPr lang="en-US"/>
        </a:p>
      </dgm:t>
    </dgm:pt>
    <dgm:pt modelId="{A69BD1E0-1614-41A0-9CBE-8CF45519C2AA}">
      <dgm:prSet phldrT="[Text]"/>
      <dgm:spPr>
        <a:solidFill>
          <a:srgbClr val="FF9966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In-position- 28008(75%)</a:t>
          </a:r>
          <a:endParaRPr lang="en-US" b="1" dirty="0">
            <a:solidFill>
              <a:schemeClr val="tx1"/>
            </a:solidFill>
          </a:endParaRPr>
        </a:p>
      </dgm:t>
    </dgm:pt>
    <dgm:pt modelId="{97D17357-AE72-45AC-B96D-59FC0ADB626E}" type="parTrans" cxnId="{635190D3-5717-4C09-B4A6-18D9D97202C3}">
      <dgm:prSet/>
      <dgm:spPr/>
      <dgm:t>
        <a:bodyPr/>
        <a:lstStyle/>
        <a:p>
          <a:endParaRPr lang="en-US"/>
        </a:p>
      </dgm:t>
    </dgm:pt>
    <dgm:pt modelId="{0364D6EF-6A7D-4933-971A-65D7758CD533}" type="sibTrans" cxnId="{635190D3-5717-4C09-B4A6-18D9D97202C3}">
      <dgm:prSet/>
      <dgm:spPr/>
      <dgm:t>
        <a:bodyPr/>
        <a:lstStyle/>
        <a:p>
          <a:endParaRPr lang="en-US"/>
        </a:p>
      </dgm:t>
    </dgm:pt>
    <dgm:pt modelId="{485D7B58-E922-43F1-938B-6CEC44530639}">
      <dgm:prSet phldrT="[Text]"/>
      <dgm:spPr/>
      <dgm:t>
        <a:bodyPr/>
        <a:lstStyle/>
        <a:p>
          <a:r>
            <a:rPr lang="en-US" b="1" i="1" dirty="0" smtClean="0"/>
            <a:t>Clinical&amp; Paramedical staff </a:t>
          </a:r>
          <a:endParaRPr lang="en-US" dirty="0"/>
        </a:p>
      </dgm:t>
    </dgm:pt>
    <dgm:pt modelId="{A1C7891A-9423-49EF-834C-05AB6F640700}" type="parTrans" cxnId="{1A7C1219-132C-480B-8CF5-2C832E9ACE0D}">
      <dgm:prSet/>
      <dgm:spPr/>
      <dgm:t>
        <a:bodyPr/>
        <a:lstStyle/>
        <a:p>
          <a:endParaRPr lang="en-US"/>
        </a:p>
      </dgm:t>
    </dgm:pt>
    <dgm:pt modelId="{2C23EF8F-B18A-4929-97FA-2288C714F2DE}" type="sibTrans" cxnId="{1A7C1219-132C-480B-8CF5-2C832E9ACE0D}">
      <dgm:prSet/>
      <dgm:spPr/>
      <dgm:t>
        <a:bodyPr/>
        <a:lstStyle/>
        <a:p>
          <a:endParaRPr lang="en-US"/>
        </a:p>
      </dgm:t>
    </dgm:pt>
    <dgm:pt modelId="{125301A1-7897-4A4B-A1E9-F46612D98EDA}">
      <dgm:prSet phldrT="[Text]"/>
      <dgm:spPr/>
      <dgm:t>
        <a:bodyPr/>
        <a:lstStyle/>
        <a:p>
          <a:r>
            <a:rPr lang="en-US" b="1" dirty="0" smtClean="0"/>
            <a:t>Approved- 36182</a:t>
          </a:r>
          <a:endParaRPr lang="en-US" b="1" dirty="0"/>
        </a:p>
      </dgm:t>
    </dgm:pt>
    <dgm:pt modelId="{CDBE1710-B090-4D83-9B6A-8F266BF7E488}" type="parTrans" cxnId="{0552E29A-CD10-4EB0-B843-4ABB7611B509}">
      <dgm:prSet/>
      <dgm:spPr/>
      <dgm:t>
        <a:bodyPr/>
        <a:lstStyle/>
        <a:p>
          <a:endParaRPr lang="en-US"/>
        </a:p>
      </dgm:t>
    </dgm:pt>
    <dgm:pt modelId="{B48C4B77-FF74-4E8C-9F70-C01CCE7DEEE1}" type="sibTrans" cxnId="{0552E29A-CD10-4EB0-B843-4ABB7611B509}">
      <dgm:prSet/>
      <dgm:spPr/>
      <dgm:t>
        <a:bodyPr/>
        <a:lstStyle/>
        <a:p>
          <a:endParaRPr lang="en-US"/>
        </a:p>
      </dgm:t>
    </dgm:pt>
    <dgm:pt modelId="{C339B3F5-ED01-404F-8122-2BDE3BFE578D}">
      <dgm:prSet phldrT="[Text]"/>
      <dgm:spPr>
        <a:solidFill>
          <a:srgbClr val="9999FF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In-position- 26829 (74%)</a:t>
          </a:r>
          <a:endParaRPr lang="en-US" b="1" dirty="0">
            <a:solidFill>
              <a:schemeClr val="tx1"/>
            </a:solidFill>
          </a:endParaRPr>
        </a:p>
      </dgm:t>
    </dgm:pt>
    <dgm:pt modelId="{122413B4-8DAB-4CDB-A5E1-24B67149EBC3}" type="parTrans" cxnId="{AFA76981-F936-423F-B77B-F786566D6F33}">
      <dgm:prSet/>
      <dgm:spPr/>
      <dgm:t>
        <a:bodyPr/>
        <a:lstStyle/>
        <a:p>
          <a:endParaRPr lang="en-US"/>
        </a:p>
      </dgm:t>
    </dgm:pt>
    <dgm:pt modelId="{81DB6070-2E4E-4659-BEBC-4C2303D8F1AF}" type="sibTrans" cxnId="{AFA76981-F936-423F-B77B-F786566D6F33}">
      <dgm:prSet/>
      <dgm:spPr/>
      <dgm:t>
        <a:bodyPr/>
        <a:lstStyle/>
        <a:p>
          <a:endParaRPr lang="en-US"/>
        </a:p>
      </dgm:t>
    </dgm:pt>
    <dgm:pt modelId="{629795B3-0E3D-41B4-8B97-9759C1C5472D}">
      <dgm:prSet phldrT="[Text]"/>
      <dgm:spPr/>
      <dgm:t>
        <a:bodyPr/>
        <a:lstStyle/>
        <a:p>
          <a:r>
            <a:rPr lang="en-US" b="1" i="1" dirty="0" smtClean="0"/>
            <a:t>Program management staff  </a:t>
          </a:r>
          <a:endParaRPr lang="en-US" dirty="0"/>
        </a:p>
      </dgm:t>
    </dgm:pt>
    <dgm:pt modelId="{54CCD12A-01EA-4056-9B19-21B10F66CAC0}" type="parTrans" cxnId="{745FCDC5-1ACD-4BF7-B968-63DFF0451369}">
      <dgm:prSet/>
      <dgm:spPr/>
      <dgm:t>
        <a:bodyPr/>
        <a:lstStyle/>
        <a:p>
          <a:endParaRPr lang="en-US"/>
        </a:p>
      </dgm:t>
    </dgm:pt>
    <dgm:pt modelId="{3E0AEE39-A75C-4936-B127-9A6C0808358D}" type="sibTrans" cxnId="{745FCDC5-1ACD-4BF7-B968-63DFF0451369}">
      <dgm:prSet/>
      <dgm:spPr/>
      <dgm:t>
        <a:bodyPr/>
        <a:lstStyle/>
        <a:p>
          <a:endParaRPr lang="en-US"/>
        </a:p>
      </dgm:t>
    </dgm:pt>
    <dgm:pt modelId="{243C9784-053A-4C14-8C36-7943BCBBA2C9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dirty="0" smtClean="0"/>
            <a:t>Approved- 1415</a:t>
          </a:r>
          <a:endParaRPr lang="en-US" b="1" dirty="0"/>
        </a:p>
      </dgm:t>
    </dgm:pt>
    <dgm:pt modelId="{29E57B5F-5C56-401D-B645-5EC2B6CEE6A4}" type="parTrans" cxnId="{6A17E149-9E1C-499A-9F04-BAB545D84FA9}">
      <dgm:prSet/>
      <dgm:spPr/>
      <dgm:t>
        <a:bodyPr/>
        <a:lstStyle/>
        <a:p>
          <a:endParaRPr lang="en-US"/>
        </a:p>
      </dgm:t>
    </dgm:pt>
    <dgm:pt modelId="{F482F604-B139-42D0-9B85-258823811B6A}" type="sibTrans" cxnId="{6A17E149-9E1C-499A-9F04-BAB545D84FA9}">
      <dgm:prSet/>
      <dgm:spPr/>
      <dgm:t>
        <a:bodyPr/>
        <a:lstStyle/>
        <a:p>
          <a:endParaRPr lang="en-US"/>
        </a:p>
      </dgm:t>
    </dgm:pt>
    <dgm:pt modelId="{2C7F43E9-A66A-4A00-A622-28F653161CAC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In-position- 1179 (83%)</a:t>
          </a:r>
          <a:endParaRPr lang="en-US" b="1" dirty="0">
            <a:solidFill>
              <a:schemeClr val="tx1"/>
            </a:solidFill>
          </a:endParaRPr>
        </a:p>
      </dgm:t>
    </dgm:pt>
    <dgm:pt modelId="{B219A150-9D85-462B-A9C7-8C800AFF21C5}" type="parTrans" cxnId="{09927EC3-EA6D-400D-8A8A-14692111667D}">
      <dgm:prSet/>
      <dgm:spPr/>
      <dgm:t>
        <a:bodyPr/>
        <a:lstStyle/>
        <a:p>
          <a:endParaRPr lang="en-US"/>
        </a:p>
      </dgm:t>
    </dgm:pt>
    <dgm:pt modelId="{4A64EA48-B4A8-48A5-A4D8-30B63BD4486A}" type="sibTrans" cxnId="{09927EC3-EA6D-400D-8A8A-14692111667D}">
      <dgm:prSet/>
      <dgm:spPr/>
      <dgm:t>
        <a:bodyPr/>
        <a:lstStyle/>
        <a:p>
          <a:endParaRPr lang="en-US"/>
        </a:p>
      </dgm:t>
    </dgm:pt>
    <dgm:pt modelId="{D8117A32-39A0-4EBD-BD7B-1888078A595E}" type="pres">
      <dgm:prSet presAssocID="{58F37655-2108-40A3-B347-7FFCB351DD4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39364BF-F981-404B-B898-20E29839C76A}" type="pres">
      <dgm:prSet presAssocID="{F9135038-150B-4706-ACC7-2360CA6DF6C1}" presName="compNode" presStyleCnt="0"/>
      <dgm:spPr/>
    </dgm:pt>
    <dgm:pt modelId="{09FE7F5F-2381-4A34-A434-2BF6BB71BE7B}" type="pres">
      <dgm:prSet presAssocID="{F9135038-150B-4706-ACC7-2360CA6DF6C1}" presName="aNode" presStyleLbl="bgShp" presStyleIdx="0" presStyleCnt="3"/>
      <dgm:spPr/>
      <dgm:t>
        <a:bodyPr/>
        <a:lstStyle/>
        <a:p>
          <a:endParaRPr lang="en-US"/>
        </a:p>
      </dgm:t>
    </dgm:pt>
    <dgm:pt modelId="{A744AD13-00F7-4D95-B175-EDBD11444EC8}" type="pres">
      <dgm:prSet presAssocID="{F9135038-150B-4706-ACC7-2360CA6DF6C1}" presName="textNode" presStyleLbl="bgShp" presStyleIdx="0" presStyleCnt="3"/>
      <dgm:spPr/>
      <dgm:t>
        <a:bodyPr/>
        <a:lstStyle/>
        <a:p>
          <a:endParaRPr lang="en-US"/>
        </a:p>
      </dgm:t>
    </dgm:pt>
    <dgm:pt modelId="{BC905DD8-AE3B-4FDA-9175-7320545044C4}" type="pres">
      <dgm:prSet presAssocID="{F9135038-150B-4706-ACC7-2360CA6DF6C1}" presName="compChildNode" presStyleCnt="0"/>
      <dgm:spPr/>
    </dgm:pt>
    <dgm:pt modelId="{331745F1-0FBA-4C09-A47D-5B18B1BC793A}" type="pres">
      <dgm:prSet presAssocID="{F9135038-150B-4706-ACC7-2360CA6DF6C1}" presName="theInnerList" presStyleCnt="0"/>
      <dgm:spPr/>
    </dgm:pt>
    <dgm:pt modelId="{52E9EC2F-53E7-46A4-A3C4-B533BF861960}" type="pres">
      <dgm:prSet presAssocID="{C3C5F053-9416-417A-8A74-EE3142E9E840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1EE4A-26E6-4E96-906C-BD81EAC7C4A3}" type="pres">
      <dgm:prSet presAssocID="{C3C5F053-9416-417A-8A74-EE3142E9E840}" presName="aSpace2" presStyleCnt="0"/>
      <dgm:spPr/>
    </dgm:pt>
    <dgm:pt modelId="{870AED10-2687-44E1-9484-ED3701348FC5}" type="pres">
      <dgm:prSet presAssocID="{A69BD1E0-1614-41A0-9CBE-8CF45519C2AA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2226A-CF7D-4EFE-BD7A-687F4E80334E}" type="pres">
      <dgm:prSet presAssocID="{F9135038-150B-4706-ACC7-2360CA6DF6C1}" presName="aSpace" presStyleCnt="0"/>
      <dgm:spPr/>
    </dgm:pt>
    <dgm:pt modelId="{49D2B497-7829-45D7-B4AE-EB41DA0D22CD}" type="pres">
      <dgm:prSet presAssocID="{485D7B58-E922-43F1-938B-6CEC44530639}" presName="compNode" presStyleCnt="0"/>
      <dgm:spPr/>
    </dgm:pt>
    <dgm:pt modelId="{7AB606CD-2A87-412B-86C1-82FEC9A5F1E6}" type="pres">
      <dgm:prSet presAssocID="{485D7B58-E922-43F1-938B-6CEC44530639}" presName="aNode" presStyleLbl="bgShp" presStyleIdx="1" presStyleCnt="3"/>
      <dgm:spPr/>
      <dgm:t>
        <a:bodyPr/>
        <a:lstStyle/>
        <a:p>
          <a:endParaRPr lang="en-US"/>
        </a:p>
      </dgm:t>
    </dgm:pt>
    <dgm:pt modelId="{D13416FC-ACD3-4F2D-BB6A-B1C4FFB3CE97}" type="pres">
      <dgm:prSet presAssocID="{485D7B58-E922-43F1-938B-6CEC44530639}" presName="textNode" presStyleLbl="bgShp" presStyleIdx="1" presStyleCnt="3"/>
      <dgm:spPr/>
      <dgm:t>
        <a:bodyPr/>
        <a:lstStyle/>
        <a:p>
          <a:endParaRPr lang="en-US"/>
        </a:p>
      </dgm:t>
    </dgm:pt>
    <dgm:pt modelId="{3528B190-B62C-4029-A27E-1D30C5BB8C56}" type="pres">
      <dgm:prSet presAssocID="{485D7B58-E922-43F1-938B-6CEC44530639}" presName="compChildNode" presStyleCnt="0"/>
      <dgm:spPr/>
    </dgm:pt>
    <dgm:pt modelId="{59F03FC5-7741-4A05-A507-B4D4EE17B98D}" type="pres">
      <dgm:prSet presAssocID="{485D7B58-E922-43F1-938B-6CEC44530639}" presName="theInnerList" presStyleCnt="0"/>
      <dgm:spPr/>
    </dgm:pt>
    <dgm:pt modelId="{6D5C8BAE-07B9-49BB-9D2B-5C1ABDC9E9FC}" type="pres">
      <dgm:prSet presAssocID="{125301A1-7897-4A4B-A1E9-F46612D98EDA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8DBF7-9D32-4444-B87D-85125F70C470}" type="pres">
      <dgm:prSet presAssocID="{125301A1-7897-4A4B-A1E9-F46612D98EDA}" presName="aSpace2" presStyleCnt="0"/>
      <dgm:spPr/>
    </dgm:pt>
    <dgm:pt modelId="{FA3F2B35-146D-46CE-B1D8-DE6B27674A7F}" type="pres">
      <dgm:prSet presAssocID="{C339B3F5-ED01-404F-8122-2BDE3BFE578D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ADB23-5B9A-406D-AB2A-77B6B0A7C5A4}" type="pres">
      <dgm:prSet presAssocID="{485D7B58-E922-43F1-938B-6CEC44530639}" presName="aSpace" presStyleCnt="0"/>
      <dgm:spPr/>
    </dgm:pt>
    <dgm:pt modelId="{94B94FDC-54C7-4620-8B43-8535118948A6}" type="pres">
      <dgm:prSet presAssocID="{629795B3-0E3D-41B4-8B97-9759C1C5472D}" presName="compNode" presStyleCnt="0"/>
      <dgm:spPr/>
    </dgm:pt>
    <dgm:pt modelId="{0AC02C68-EC96-4E8D-AD6C-D529BD10C70D}" type="pres">
      <dgm:prSet presAssocID="{629795B3-0E3D-41B4-8B97-9759C1C5472D}" presName="aNode" presStyleLbl="bgShp" presStyleIdx="2" presStyleCnt="3"/>
      <dgm:spPr/>
      <dgm:t>
        <a:bodyPr/>
        <a:lstStyle/>
        <a:p>
          <a:endParaRPr lang="en-US"/>
        </a:p>
      </dgm:t>
    </dgm:pt>
    <dgm:pt modelId="{493468E8-296D-4029-80B8-A6F79CFF2321}" type="pres">
      <dgm:prSet presAssocID="{629795B3-0E3D-41B4-8B97-9759C1C5472D}" presName="textNode" presStyleLbl="bgShp" presStyleIdx="2" presStyleCnt="3"/>
      <dgm:spPr/>
      <dgm:t>
        <a:bodyPr/>
        <a:lstStyle/>
        <a:p>
          <a:endParaRPr lang="en-US"/>
        </a:p>
      </dgm:t>
    </dgm:pt>
    <dgm:pt modelId="{D852919C-01C7-4BC8-9964-7E54A0C1CE9D}" type="pres">
      <dgm:prSet presAssocID="{629795B3-0E3D-41B4-8B97-9759C1C5472D}" presName="compChildNode" presStyleCnt="0"/>
      <dgm:spPr/>
    </dgm:pt>
    <dgm:pt modelId="{43DB4F70-F56D-451D-9158-C7D74AA15CEF}" type="pres">
      <dgm:prSet presAssocID="{629795B3-0E3D-41B4-8B97-9759C1C5472D}" presName="theInnerList" presStyleCnt="0"/>
      <dgm:spPr/>
    </dgm:pt>
    <dgm:pt modelId="{F76CA2CE-0C44-475D-B4F3-68B5F2814CBE}" type="pres">
      <dgm:prSet presAssocID="{243C9784-053A-4C14-8C36-7943BCBBA2C9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AFF17-8122-4460-A4CF-27E900D82955}" type="pres">
      <dgm:prSet presAssocID="{243C9784-053A-4C14-8C36-7943BCBBA2C9}" presName="aSpace2" presStyleCnt="0"/>
      <dgm:spPr/>
    </dgm:pt>
    <dgm:pt modelId="{DDE8CF85-D478-4343-ABE1-EA44848ACF5B}" type="pres">
      <dgm:prSet presAssocID="{2C7F43E9-A66A-4A00-A622-28F653161CAC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DCC74D-5134-45B6-931F-E60E8E350E68}" type="presOf" srcId="{A69BD1E0-1614-41A0-9CBE-8CF45519C2AA}" destId="{870AED10-2687-44E1-9484-ED3701348FC5}" srcOrd="0" destOrd="0" presId="urn:microsoft.com/office/officeart/2005/8/layout/lProcess2"/>
    <dgm:cxn modelId="{A02A4E77-228D-44AB-AB88-FDAC7FD741DC}" type="presOf" srcId="{F9135038-150B-4706-ACC7-2360CA6DF6C1}" destId="{09FE7F5F-2381-4A34-A434-2BF6BB71BE7B}" srcOrd="0" destOrd="0" presId="urn:microsoft.com/office/officeart/2005/8/layout/lProcess2"/>
    <dgm:cxn modelId="{0552E29A-CD10-4EB0-B843-4ABB7611B509}" srcId="{485D7B58-E922-43F1-938B-6CEC44530639}" destId="{125301A1-7897-4A4B-A1E9-F46612D98EDA}" srcOrd="0" destOrd="0" parTransId="{CDBE1710-B090-4D83-9B6A-8F266BF7E488}" sibTransId="{B48C4B77-FF74-4E8C-9F70-C01CCE7DEEE1}"/>
    <dgm:cxn modelId="{1035C1AB-B01B-4CCC-A4E8-100E185A0C13}" type="presOf" srcId="{C339B3F5-ED01-404F-8122-2BDE3BFE578D}" destId="{FA3F2B35-146D-46CE-B1D8-DE6B27674A7F}" srcOrd="0" destOrd="0" presId="urn:microsoft.com/office/officeart/2005/8/layout/lProcess2"/>
    <dgm:cxn modelId="{6AEE1ED2-3AC2-403A-801B-E655340A7EE3}" type="presOf" srcId="{485D7B58-E922-43F1-938B-6CEC44530639}" destId="{D13416FC-ACD3-4F2D-BB6A-B1C4FFB3CE97}" srcOrd="1" destOrd="0" presId="urn:microsoft.com/office/officeart/2005/8/layout/lProcess2"/>
    <dgm:cxn modelId="{09927EC3-EA6D-400D-8A8A-14692111667D}" srcId="{629795B3-0E3D-41B4-8B97-9759C1C5472D}" destId="{2C7F43E9-A66A-4A00-A622-28F653161CAC}" srcOrd="1" destOrd="0" parTransId="{B219A150-9D85-462B-A9C7-8C800AFF21C5}" sibTransId="{4A64EA48-B4A8-48A5-A4D8-30B63BD4486A}"/>
    <dgm:cxn modelId="{6D70E087-DABE-4D10-B84F-F52265F08594}" type="presOf" srcId="{2C7F43E9-A66A-4A00-A622-28F653161CAC}" destId="{DDE8CF85-D478-4343-ABE1-EA44848ACF5B}" srcOrd="0" destOrd="0" presId="urn:microsoft.com/office/officeart/2005/8/layout/lProcess2"/>
    <dgm:cxn modelId="{D333DA54-BC9E-4126-91F7-E992D05C7967}" type="presOf" srcId="{629795B3-0E3D-41B4-8B97-9759C1C5472D}" destId="{493468E8-296D-4029-80B8-A6F79CFF2321}" srcOrd="1" destOrd="0" presId="urn:microsoft.com/office/officeart/2005/8/layout/lProcess2"/>
    <dgm:cxn modelId="{635190D3-5717-4C09-B4A6-18D9D97202C3}" srcId="{F9135038-150B-4706-ACC7-2360CA6DF6C1}" destId="{A69BD1E0-1614-41A0-9CBE-8CF45519C2AA}" srcOrd="1" destOrd="0" parTransId="{97D17357-AE72-45AC-B96D-59FC0ADB626E}" sibTransId="{0364D6EF-6A7D-4933-971A-65D7758CD533}"/>
    <dgm:cxn modelId="{6A17E149-9E1C-499A-9F04-BAB545D84FA9}" srcId="{629795B3-0E3D-41B4-8B97-9759C1C5472D}" destId="{243C9784-053A-4C14-8C36-7943BCBBA2C9}" srcOrd="0" destOrd="0" parTransId="{29E57B5F-5C56-401D-B645-5EC2B6CEE6A4}" sibTransId="{F482F604-B139-42D0-9B85-258823811B6A}"/>
    <dgm:cxn modelId="{D03E23AA-2172-41F8-A7EC-18B99755F10D}" type="presOf" srcId="{243C9784-053A-4C14-8C36-7943BCBBA2C9}" destId="{F76CA2CE-0C44-475D-B4F3-68B5F2814CBE}" srcOrd="0" destOrd="0" presId="urn:microsoft.com/office/officeart/2005/8/layout/lProcess2"/>
    <dgm:cxn modelId="{AA70AFED-FFCC-4FB1-8E3A-5FAF876AB551}" type="presOf" srcId="{F9135038-150B-4706-ACC7-2360CA6DF6C1}" destId="{A744AD13-00F7-4D95-B175-EDBD11444EC8}" srcOrd="1" destOrd="0" presId="urn:microsoft.com/office/officeart/2005/8/layout/lProcess2"/>
    <dgm:cxn modelId="{1DA53D3B-2F25-4279-A4DB-173B4445A958}" type="presOf" srcId="{58F37655-2108-40A3-B347-7FFCB351DD4D}" destId="{D8117A32-39A0-4EBD-BD7B-1888078A595E}" srcOrd="0" destOrd="0" presId="urn:microsoft.com/office/officeart/2005/8/layout/lProcess2"/>
    <dgm:cxn modelId="{729328A3-E7F7-4EBF-8687-53B31CE61F7E}" type="presOf" srcId="{C3C5F053-9416-417A-8A74-EE3142E9E840}" destId="{52E9EC2F-53E7-46A4-A3C4-B533BF861960}" srcOrd="0" destOrd="0" presId="urn:microsoft.com/office/officeart/2005/8/layout/lProcess2"/>
    <dgm:cxn modelId="{956FF34E-B1A6-4DA8-9334-E5F0C846F647}" srcId="{F9135038-150B-4706-ACC7-2360CA6DF6C1}" destId="{C3C5F053-9416-417A-8A74-EE3142E9E840}" srcOrd="0" destOrd="0" parTransId="{55C4941A-5EB5-4835-A903-0EA4182C894B}" sibTransId="{0F0DC787-4BEB-495A-A7D7-B19094F9DDAD}"/>
    <dgm:cxn modelId="{1A7C1219-132C-480B-8CF5-2C832E9ACE0D}" srcId="{58F37655-2108-40A3-B347-7FFCB351DD4D}" destId="{485D7B58-E922-43F1-938B-6CEC44530639}" srcOrd="1" destOrd="0" parTransId="{A1C7891A-9423-49EF-834C-05AB6F640700}" sibTransId="{2C23EF8F-B18A-4929-97FA-2288C714F2DE}"/>
    <dgm:cxn modelId="{4FCA2D06-B443-4A2A-9B70-EACA8851BF00}" srcId="{58F37655-2108-40A3-B347-7FFCB351DD4D}" destId="{F9135038-150B-4706-ACC7-2360CA6DF6C1}" srcOrd="0" destOrd="0" parTransId="{2B8DFB37-8228-4434-B7D9-E350E7668F47}" sibTransId="{4E39952F-E9AE-43E5-9C90-51E6385C9198}"/>
    <dgm:cxn modelId="{745FCDC5-1ACD-4BF7-B968-63DFF0451369}" srcId="{58F37655-2108-40A3-B347-7FFCB351DD4D}" destId="{629795B3-0E3D-41B4-8B97-9759C1C5472D}" srcOrd="2" destOrd="0" parTransId="{54CCD12A-01EA-4056-9B19-21B10F66CAC0}" sibTransId="{3E0AEE39-A75C-4936-B127-9A6C0808358D}"/>
    <dgm:cxn modelId="{76500914-9CEB-49D6-A2FF-D90EAA109B00}" type="presOf" srcId="{629795B3-0E3D-41B4-8B97-9759C1C5472D}" destId="{0AC02C68-EC96-4E8D-AD6C-D529BD10C70D}" srcOrd="0" destOrd="0" presId="urn:microsoft.com/office/officeart/2005/8/layout/lProcess2"/>
    <dgm:cxn modelId="{8B710C43-D447-46CF-B98C-DB3C4A8EC822}" type="presOf" srcId="{125301A1-7897-4A4B-A1E9-F46612D98EDA}" destId="{6D5C8BAE-07B9-49BB-9D2B-5C1ABDC9E9FC}" srcOrd="0" destOrd="0" presId="urn:microsoft.com/office/officeart/2005/8/layout/lProcess2"/>
    <dgm:cxn modelId="{AFA76981-F936-423F-B77B-F786566D6F33}" srcId="{485D7B58-E922-43F1-938B-6CEC44530639}" destId="{C339B3F5-ED01-404F-8122-2BDE3BFE578D}" srcOrd="1" destOrd="0" parTransId="{122413B4-8DAB-4CDB-A5E1-24B67149EBC3}" sibTransId="{81DB6070-2E4E-4659-BEBC-4C2303D8F1AF}"/>
    <dgm:cxn modelId="{15F6890E-3DD4-4F28-9D04-CBE6FC0E5DD2}" type="presOf" srcId="{485D7B58-E922-43F1-938B-6CEC44530639}" destId="{7AB606CD-2A87-412B-86C1-82FEC9A5F1E6}" srcOrd="0" destOrd="0" presId="urn:microsoft.com/office/officeart/2005/8/layout/lProcess2"/>
    <dgm:cxn modelId="{675AB06C-329F-4AAC-82DA-C57E6FAB9EE3}" type="presParOf" srcId="{D8117A32-39A0-4EBD-BD7B-1888078A595E}" destId="{339364BF-F981-404B-B898-20E29839C76A}" srcOrd="0" destOrd="0" presId="urn:microsoft.com/office/officeart/2005/8/layout/lProcess2"/>
    <dgm:cxn modelId="{E5A81697-A596-4A6B-934A-81DCCA426656}" type="presParOf" srcId="{339364BF-F981-404B-B898-20E29839C76A}" destId="{09FE7F5F-2381-4A34-A434-2BF6BB71BE7B}" srcOrd="0" destOrd="0" presId="urn:microsoft.com/office/officeart/2005/8/layout/lProcess2"/>
    <dgm:cxn modelId="{4FC4F3AF-0582-4E72-9A31-A889ED7082EE}" type="presParOf" srcId="{339364BF-F981-404B-B898-20E29839C76A}" destId="{A744AD13-00F7-4D95-B175-EDBD11444EC8}" srcOrd="1" destOrd="0" presId="urn:microsoft.com/office/officeart/2005/8/layout/lProcess2"/>
    <dgm:cxn modelId="{E9EA1151-7D98-456E-86CE-A923BDABB2ED}" type="presParOf" srcId="{339364BF-F981-404B-B898-20E29839C76A}" destId="{BC905DD8-AE3B-4FDA-9175-7320545044C4}" srcOrd="2" destOrd="0" presId="urn:microsoft.com/office/officeart/2005/8/layout/lProcess2"/>
    <dgm:cxn modelId="{02D54C70-333D-4E60-810E-9F738D57A165}" type="presParOf" srcId="{BC905DD8-AE3B-4FDA-9175-7320545044C4}" destId="{331745F1-0FBA-4C09-A47D-5B18B1BC793A}" srcOrd="0" destOrd="0" presId="urn:microsoft.com/office/officeart/2005/8/layout/lProcess2"/>
    <dgm:cxn modelId="{50D3476C-AB34-43B4-A97B-A08650A6A807}" type="presParOf" srcId="{331745F1-0FBA-4C09-A47D-5B18B1BC793A}" destId="{52E9EC2F-53E7-46A4-A3C4-B533BF861960}" srcOrd="0" destOrd="0" presId="urn:microsoft.com/office/officeart/2005/8/layout/lProcess2"/>
    <dgm:cxn modelId="{16A9E7ED-7935-4ABB-84C3-F679E4D7F8F7}" type="presParOf" srcId="{331745F1-0FBA-4C09-A47D-5B18B1BC793A}" destId="{94D1EE4A-26E6-4E96-906C-BD81EAC7C4A3}" srcOrd="1" destOrd="0" presId="urn:microsoft.com/office/officeart/2005/8/layout/lProcess2"/>
    <dgm:cxn modelId="{0D77064D-2BAC-477B-B78B-58D4E1C35CDA}" type="presParOf" srcId="{331745F1-0FBA-4C09-A47D-5B18B1BC793A}" destId="{870AED10-2687-44E1-9484-ED3701348FC5}" srcOrd="2" destOrd="0" presId="urn:microsoft.com/office/officeart/2005/8/layout/lProcess2"/>
    <dgm:cxn modelId="{3CBDAC5B-1F6E-446F-9A1A-96FBEA012D79}" type="presParOf" srcId="{D8117A32-39A0-4EBD-BD7B-1888078A595E}" destId="{4BC2226A-CF7D-4EFE-BD7A-687F4E80334E}" srcOrd="1" destOrd="0" presId="urn:microsoft.com/office/officeart/2005/8/layout/lProcess2"/>
    <dgm:cxn modelId="{3DF8E93A-A40B-47F1-BCCD-022E14F6F45E}" type="presParOf" srcId="{D8117A32-39A0-4EBD-BD7B-1888078A595E}" destId="{49D2B497-7829-45D7-B4AE-EB41DA0D22CD}" srcOrd="2" destOrd="0" presId="urn:microsoft.com/office/officeart/2005/8/layout/lProcess2"/>
    <dgm:cxn modelId="{6F086337-9937-4F41-8D9C-7780FB43B7DF}" type="presParOf" srcId="{49D2B497-7829-45D7-B4AE-EB41DA0D22CD}" destId="{7AB606CD-2A87-412B-86C1-82FEC9A5F1E6}" srcOrd="0" destOrd="0" presId="urn:microsoft.com/office/officeart/2005/8/layout/lProcess2"/>
    <dgm:cxn modelId="{DF8879C1-6F5D-4C7C-87B3-7403480B7217}" type="presParOf" srcId="{49D2B497-7829-45D7-B4AE-EB41DA0D22CD}" destId="{D13416FC-ACD3-4F2D-BB6A-B1C4FFB3CE97}" srcOrd="1" destOrd="0" presId="urn:microsoft.com/office/officeart/2005/8/layout/lProcess2"/>
    <dgm:cxn modelId="{C2F69DF5-6D06-402E-A23E-07A0F23C9D28}" type="presParOf" srcId="{49D2B497-7829-45D7-B4AE-EB41DA0D22CD}" destId="{3528B190-B62C-4029-A27E-1D30C5BB8C56}" srcOrd="2" destOrd="0" presId="urn:microsoft.com/office/officeart/2005/8/layout/lProcess2"/>
    <dgm:cxn modelId="{F037E92C-FA91-49B2-9E88-05F6BAC79BE4}" type="presParOf" srcId="{3528B190-B62C-4029-A27E-1D30C5BB8C56}" destId="{59F03FC5-7741-4A05-A507-B4D4EE17B98D}" srcOrd="0" destOrd="0" presId="urn:microsoft.com/office/officeart/2005/8/layout/lProcess2"/>
    <dgm:cxn modelId="{D9C3A6FE-1370-4275-B645-68480C80E66C}" type="presParOf" srcId="{59F03FC5-7741-4A05-A507-B4D4EE17B98D}" destId="{6D5C8BAE-07B9-49BB-9D2B-5C1ABDC9E9FC}" srcOrd="0" destOrd="0" presId="urn:microsoft.com/office/officeart/2005/8/layout/lProcess2"/>
    <dgm:cxn modelId="{04ECA7BF-232E-4C72-8F3C-47AE892FD56E}" type="presParOf" srcId="{59F03FC5-7741-4A05-A507-B4D4EE17B98D}" destId="{7A28DBF7-9D32-4444-B87D-85125F70C470}" srcOrd="1" destOrd="0" presId="urn:microsoft.com/office/officeart/2005/8/layout/lProcess2"/>
    <dgm:cxn modelId="{B82435BF-27F8-4F5F-8D07-6E89DE207572}" type="presParOf" srcId="{59F03FC5-7741-4A05-A507-B4D4EE17B98D}" destId="{FA3F2B35-146D-46CE-B1D8-DE6B27674A7F}" srcOrd="2" destOrd="0" presId="urn:microsoft.com/office/officeart/2005/8/layout/lProcess2"/>
    <dgm:cxn modelId="{79E9301F-7CED-4C94-AA4E-49B3FFAA566B}" type="presParOf" srcId="{D8117A32-39A0-4EBD-BD7B-1888078A595E}" destId="{A30ADB23-5B9A-406D-AB2A-77B6B0A7C5A4}" srcOrd="3" destOrd="0" presId="urn:microsoft.com/office/officeart/2005/8/layout/lProcess2"/>
    <dgm:cxn modelId="{91FD0713-7FBF-4F2E-A92B-A52166D2E7E0}" type="presParOf" srcId="{D8117A32-39A0-4EBD-BD7B-1888078A595E}" destId="{94B94FDC-54C7-4620-8B43-8535118948A6}" srcOrd="4" destOrd="0" presId="urn:microsoft.com/office/officeart/2005/8/layout/lProcess2"/>
    <dgm:cxn modelId="{960CDF89-474A-49E5-9456-97101CD944F8}" type="presParOf" srcId="{94B94FDC-54C7-4620-8B43-8535118948A6}" destId="{0AC02C68-EC96-4E8D-AD6C-D529BD10C70D}" srcOrd="0" destOrd="0" presId="urn:microsoft.com/office/officeart/2005/8/layout/lProcess2"/>
    <dgm:cxn modelId="{C2DC0486-2E46-49D8-872C-40C9D0EDF02F}" type="presParOf" srcId="{94B94FDC-54C7-4620-8B43-8535118948A6}" destId="{493468E8-296D-4029-80B8-A6F79CFF2321}" srcOrd="1" destOrd="0" presId="urn:microsoft.com/office/officeart/2005/8/layout/lProcess2"/>
    <dgm:cxn modelId="{6A8F74C4-B73D-4954-917C-C4E8835A4CF1}" type="presParOf" srcId="{94B94FDC-54C7-4620-8B43-8535118948A6}" destId="{D852919C-01C7-4BC8-9964-7E54A0C1CE9D}" srcOrd="2" destOrd="0" presId="urn:microsoft.com/office/officeart/2005/8/layout/lProcess2"/>
    <dgm:cxn modelId="{94F31987-92F7-40A4-BC33-9D4027A18F5A}" type="presParOf" srcId="{D852919C-01C7-4BC8-9964-7E54A0C1CE9D}" destId="{43DB4F70-F56D-451D-9158-C7D74AA15CEF}" srcOrd="0" destOrd="0" presId="urn:microsoft.com/office/officeart/2005/8/layout/lProcess2"/>
    <dgm:cxn modelId="{9DF4C19C-0468-42F2-8713-7B863EE6E218}" type="presParOf" srcId="{43DB4F70-F56D-451D-9158-C7D74AA15CEF}" destId="{F76CA2CE-0C44-475D-B4F3-68B5F2814CBE}" srcOrd="0" destOrd="0" presId="urn:microsoft.com/office/officeart/2005/8/layout/lProcess2"/>
    <dgm:cxn modelId="{AB4CFC15-DAF4-460A-862C-9ABB1A6EB5E4}" type="presParOf" srcId="{43DB4F70-F56D-451D-9158-C7D74AA15CEF}" destId="{0FFAFF17-8122-4460-A4CF-27E900D82955}" srcOrd="1" destOrd="0" presId="urn:microsoft.com/office/officeart/2005/8/layout/lProcess2"/>
    <dgm:cxn modelId="{D30BC0C6-B7DD-4CF2-A5E8-D16CBA4B4F97}" type="presParOf" srcId="{43DB4F70-F56D-451D-9158-C7D74AA15CEF}" destId="{DDE8CF85-D478-4343-ABE1-EA44848ACF5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D0DB9-0343-4973-A626-5FE41F20FA5A}">
      <dsp:nvSpPr>
        <dsp:cNvPr id="0" name=""/>
        <dsp:cNvSpPr/>
      </dsp:nvSpPr>
      <dsp:spPr>
        <a:xfrm>
          <a:off x="283716" y="0"/>
          <a:ext cx="5537200" cy="55372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62457-531F-429A-92DB-14278D684A0E}">
      <dsp:nvSpPr>
        <dsp:cNvPr id="0" name=""/>
        <dsp:cNvSpPr/>
      </dsp:nvSpPr>
      <dsp:spPr>
        <a:xfrm>
          <a:off x="-362312" y="431248"/>
          <a:ext cx="10291893" cy="847519"/>
        </a:xfrm>
        <a:prstGeom prst="roundRect">
          <a:avLst/>
        </a:prstGeom>
        <a:solidFill>
          <a:srgbClr val="CCCCFF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0" kern="1200" dirty="0" smtClean="0"/>
            <a:t>Creation of new facilities</a:t>
          </a:r>
          <a:endParaRPr lang="en-IN" sz="2000" b="0" kern="1200" dirty="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IN" sz="2000" b="0" kern="1200" dirty="0" smtClean="0"/>
            <a:t>Rationalization and strengthening existing urban primary health structures</a:t>
          </a:r>
          <a:endParaRPr lang="en-US" sz="2000" kern="1200" dirty="0"/>
        </a:p>
      </dsp:txBody>
      <dsp:txXfrm>
        <a:off x="-320940" y="472620"/>
        <a:ext cx="10209149" cy="764775"/>
      </dsp:txXfrm>
    </dsp:sp>
    <dsp:sp modelId="{2392AF6D-E9EA-41C1-8202-2198D8D6126D}">
      <dsp:nvSpPr>
        <dsp:cNvPr id="0" name=""/>
        <dsp:cNvSpPr/>
      </dsp:nvSpPr>
      <dsp:spPr>
        <a:xfrm>
          <a:off x="-362312" y="1382618"/>
          <a:ext cx="10291893" cy="522692"/>
        </a:xfrm>
        <a:prstGeom prst="round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Deployment of MOs,  Paramedical Staff at U-PHCs / U-CHCs, Engagement of ANMs</a:t>
          </a:r>
          <a:endParaRPr lang="en-US" sz="2000" kern="1200" dirty="0"/>
        </a:p>
      </dsp:txBody>
      <dsp:txXfrm>
        <a:off x="-336796" y="1408134"/>
        <a:ext cx="10240861" cy="471660"/>
      </dsp:txXfrm>
    </dsp:sp>
    <dsp:sp modelId="{9564C5B6-D5AD-4003-B3AB-FAC123291604}">
      <dsp:nvSpPr>
        <dsp:cNvPr id="0" name=""/>
        <dsp:cNvSpPr/>
      </dsp:nvSpPr>
      <dsp:spPr>
        <a:xfrm>
          <a:off x="-366163" y="1970981"/>
          <a:ext cx="10299595" cy="475574"/>
        </a:xfrm>
        <a:prstGeom prst="roundRect">
          <a:avLst/>
        </a:prstGeom>
        <a:solidFill>
          <a:srgbClr val="99FFCC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0" kern="1200" dirty="0" smtClean="0"/>
            <a:t>Selection of ASHAs and Formation of MAS </a:t>
          </a:r>
          <a:endParaRPr lang="en-US" sz="2000" kern="1200" dirty="0"/>
        </a:p>
      </dsp:txBody>
      <dsp:txXfrm>
        <a:off x="-342947" y="1994197"/>
        <a:ext cx="10253163" cy="429142"/>
      </dsp:txXfrm>
    </dsp:sp>
    <dsp:sp modelId="{E55B3DE6-ECA4-4028-8FE8-9244FEE0BC68}">
      <dsp:nvSpPr>
        <dsp:cNvPr id="0" name=""/>
        <dsp:cNvSpPr/>
      </dsp:nvSpPr>
      <dsp:spPr>
        <a:xfrm>
          <a:off x="-362312" y="2512846"/>
          <a:ext cx="10291893" cy="471264"/>
        </a:xfrm>
        <a:prstGeom prst="roundRect">
          <a:avLst/>
        </a:prstGeom>
        <a:solidFill>
          <a:srgbClr val="66FFFF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0" kern="1200" dirty="0" smtClean="0"/>
            <a:t>Involvement of ULBs in planning, implementation and monitoring of the program</a:t>
          </a:r>
          <a:endParaRPr lang="en-US" sz="2000" kern="1200" dirty="0"/>
        </a:p>
      </dsp:txBody>
      <dsp:txXfrm>
        <a:off x="-339307" y="2535851"/>
        <a:ext cx="10245883" cy="425254"/>
      </dsp:txXfrm>
    </dsp:sp>
    <dsp:sp modelId="{2B51C9D1-A0E1-482A-ACB9-3227EBCB6AF4}">
      <dsp:nvSpPr>
        <dsp:cNvPr id="0" name=""/>
        <dsp:cNvSpPr/>
      </dsp:nvSpPr>
      <dsp:spPr>
        <a:xfrm>
          <a:off x="-366163" y="3151378"/>
          <a:ext cx="10299595" cy="714078"/>
        </a:xfrm>
        <a:prstGeom prst="roundRect">
          <a:avLst/>
        </a:prstGeom>
        <a:solidFill>
          <a:srgbClr val="FFFF99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Convergence with all National Health Programs </a:t>
          </a:r>
          <a:r>
            <a:rPr lang="en-IN" sz="2000" b="0" kern="1200" dirty="0" smtClean="0"/>
            <a:t> and other Ministries  </a:t>
          </a:r>
          <a:endParaRPr lang="en-US" sz="2000" kern="1200" dirty="0"/>
        </a:p>
      </dsp:txBody>
      <dsp:txXfrm>
        <a:off x="-331305" y="3186236"/>
        <a:ext cx="10229879" cy="644362"/>
      </dsp:txXfrm>
    </dsp:sp>
    <dsp:sp modelId="{54607CB0-C410-484C-A57E-92771F3A41BC}">
      <dsp:nvSpPr>
        <dsp:cNvPr id="0" name=""/>
        <dsp:cNvSpPr/>
      </dsp:nvSpPr>
      <dsp:spPr>
        <a:xfrm>
          <a:off x="-366145" y="3952261"/>
          <a:ext cx="10299559" cy="599166"/>
        </a:xfrm>
        <a:prstGeom prst="roundRect">
          <a:avLst/>
        </a:prstGeom>
        <a:solidFill>
          <a:srgbClr val="FFCCCC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0" kern="1200" dirty="0" smtClean="0"/>
            <a:t>Capacity building of ULBs/ Medical and Paramedical staff/ASHA, MAS</a:t>
          </a:r>
          <a:endParaRPr lang="en-US" sz="2000" kern="1200" dirty="0"/>
        </a:p>
      </dsp:txBody>
      <dsp:txXfrm>
        <a:off x="-336896" y="3981510"/>
        <a:ext cx="10241061" cy="540668"/>
      </dsp:txXfrm>
    </dsp:sp>
    <dsp:sp modelId="{5E3BB184-59FB-456A-9F0E-CE52BBA59B86}">
      <dsp:nvSpPr>
        <dsp:cNvPr id="0" name=""/>
        <dsp:cNvSpPr/>
      </dsp:nvSpPr>
      <dsp:spPr>
        <a:xfrm>
          <a:off x="-366145" y="4703093"/>
          <a:ext cx="10299559" cy="636604"/>
        </a:xfrm>
        <a:prstGeom prst="roundRect">
          <a:avLst/>
        </a:prstGeom>
        <a:solidFill>
          <a:srgbClr val="FFFF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0" kern="1200" dirty="0" smtClean="0"/>
            <a:t>Use of ICT For better service delivery, improved surveillance and monitoring</a:t>
          </a:r>
          <a:endParaRPr lang="en-US" sz="2000" kern="1200" dirty="0"/>
        </a:p>
      </dsp:txBody>
      <dsp:txXfrm>
        <a:off x="-335069" y="4734169"/>
        <a:ext cx="10237407" cy="574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59F29-1F08-44E7-B13C-9E8D9196FB7A}">
      <dsp:nvSpPr>
        <dsp:cNvPr id="0" name=""/>
        <dsp:cNvSpPr/>
      </dsp:nvSpPr>
      <dsp:spPr>
        <a:xfrm>
          <a:off x="10849" y="204292"/>
          <a:ext cx="2123562" cy="8502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smtClean="0">
              <a:latin typeface="Candara" pitchFamily="34" charset="0"/>
              <a:ea typeface="+mn-ea"/>
              <a:cs typeface="+mn-cs"/>
            </a:rPr>
            <a:t>Urban-CHC</a:t>
          </a:r>
          <a:r>
            <a:rPr lang="en-IN" sz="2400" kern="1200" smtClean="0">
              <a:latin typeface="Candara" pitchFamily="34" charset="0"/>
              <a:ea typeface="+mn-ea"/>
              <a:cs typeface="+mn-cs"/>
            </a:rPr>
            <a:t> </a:t>
          </a:r>
          <a:endParaRPr lang="en-IN" sz="2400" kern="1200" dirty="0" smtClean="0">
            <a:latin typeface="Candara" pitchFamily="34" charset="0"/>
            <a:ea typeface="+mn-ea"/>
            <a:cs typeface="+mn-cs"/>
          </a:endParaRPr>
        </a:p>
      </dsp:txBody>
      <dsp:txXfrm>
        <a:off x="10849" y="204292"/>
        <a:ext cx="2123562" cy="850255"/>
      </dsp:txXfrm>
    </dsp:sp>
    <dsp:sp modelId="{963F308E-EDDE-4D29-9E5E-3D8784D232BE}">
      <dsp:nvSpPr>
        <dsp:cNvPr id="0" name=""/>
        <dsp:cNvSpPr/>
      </dsp:nvSpPr>
      <dsp:spPr>
        <a:xfrm>
          <a:off x="10849" y="1054547"/>
          <a:ext cx="2123562" cy="45017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smtClean="0">
              <a:latin typeface="Candara" pitchFamily="34" charset="0"/>
              <a:ea typeface="+mn-ea"/>
              <a:cs typeface="+mn-cs"/>
            </a:rPr>
            <a:t>30-50 bedded in cities 2.5lakh population</a:t>
          </a:r>
          <a:endParaRPr lang="en-IN" sz="2400" kern="1200" dirty="0">
            <a:latin typeface="Candara" pitchFamily="34" charset="0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smtClean="0">
              <a:latin typeface="Candara" pitchFamily="34" charset="0"/>
              <a:ea typeface="+mn-ea"/>
              <a:cs typeface="+mn-cs"/>
            </a:rPr>
            <a:t>100 bedded for more than 500,000 population in metros</a:t>
          </a:r>
          <a:endParaRPr lang="en-IN" sz="2400" kern="1200" dirty="0">
            <a:latin typeface="Candara" pitchFamily="34" charset="0"/>
            <a:ea typeface="+mn-ea"/>
            <a:cs typeface="+mn-cs"/>
          </a:endParaRPr>
        </a:p>
      </dsp:txBody>
      <dsp:txXfrm>
        <a:off x="10849" y="1054547"/>
        <a:ext cx="2123562" cy="4501799"/>
      </dsp:txXfrm>
    </dsp:sp>
    <dsp:sp modelId="{77FF3EDC-CBE3-482E-9E15-84ED6601CE7A}">
      <dsp:nvSpPr>
        <dsp:cNvPr id="0" name=""/>
        <dsp:cNvSpPr/>
      </dsp:nvSpPr>
      <dsp:spPr>
        <a:xfrm>
          <a:off x="2431711" y="204292"/>
          <a:ext cx="2123562" cy="8502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>
              <a:latin typeface="Candara" pitchFamily="34" charset="0"/>
              <a:ea typeface="+mn-ea"/>
              <a:cs typeface="+mn-cs"/>
            </a:rPr>
            <a:t>Urban-PHC</a:t>
          </a:r>
          <a:endParaRPr lang="en-IN" sz="2400" kern="1200" dirty="0"/>
        </a:p>
      </dsp:txBody>
      <dsp:txXfrm>
        <a:off x="2431711" y="204292"/>
        <a:ext cx="2123562" cy="850255"/>
      </dsp:txXfrm>
    </dsp:sp>
    <dsp:sp modelId="{5BAD5ED9-0517-4AC2-AB1F-E416E6E3961B}">
      <dsp:nvSpPr>
        <dsp:cNvPr id="0" name=""/>
        <dsp:cNvSpPr/>
      </dsp:nvSpPr>
      <dsp:spPr>
        <a:xfrm>
          <a:off x="2431711" y="1054547"/>
          <a:ext cx="2123562" cy="45017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 smtClean="0">
              <a:latin typeface="Candara" pitchFamily="34" charset="0"/>
              <a:ea typeface="+mn-ea"/>
              <a:cs typeface="+mn-cs"/>
            </a:rPr>
            <a:t>For every 50,000 urban population</a:t>
          </a:r>
          <a:endParaRPr lang="en-IN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smtClean="0">
              <a:latin typeface="Candara" pitchFamily="34" charset="0"/>
              <a:ea typeface="+mn-ea"/>
              <a:cs typeface="+mn-cs"/>
            </a:rPr>
            <a:t>Comprehensive primary healthcare service</a:t>
          </a:r>
          <a:endParaRPr lang="en-IN" sz="2400" kern="1200" dirty="0">
            <a:latin typeface="Candara" pitchFamily="34" charset="0"/>
            <a:ea typeface="+mn-ea"/>
            <a:cs typeface="+mn-cs"/>
          </a:endParaRPr>
        </a:p>
      </dsp:txBody>
      <dsp:txXfrm>
        <a:off x="2431711" y="1054547"/>
        <a:ext cx="2123562" cy="4501799"/>
      </dsp:txXfrm>
    </dsp:sp>
    <dsp:sp modelId="{6B1D3E75-6913-48CE-845C-B86F813B5B8A}">
      <dsp:nvSpPr>
        <dsp:cNvPr id="0" name=""/>
        <dsp:cNvSpPr/>
      </dsp:nvSpPr>
      <dsp:spPr>
        <a:xfrm>
          <a:off x="4852573" y="204292"/>
          <a:ext cx="2123562" cy="85025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>
              <a:latin typeface="Candara" pitchFamily="34" charset="0"/>
              <a:ea typeface="+mn-ea"/>
              <a:cs typeface="+mn-cs"/>
            </a:rPr>
            <a:t>Outreach Sessions</a:t>
          </a:r>
          <a:endParaRPr lang="en-IN" sz="2400" kern="1200" dirty="0"/>
        </a:p>
      </dsp:txBody>
      <dsp:txXfrm>
        <a:off x="4852573" y="204292"/>
        <a:ext cx="2123562" cy="850255"/>
      </dsp:txXfrm>
    </dsp:sp>
    <dsp:sp modelId="{73DD58FB-7F48-47A5-9027-90A7B91B9263}">
      <dsp:nvSpPr>
        <dsp:cNvPr id="0" name=""/>
        <dsp:cNvSpPr/>
      </dsp:nvSpPr>
      <dsp:spPr>
        <a:xfrm>
          <a:off x="4852573" y="1054547"/>
          <a:ext cx="2123562" cy="45017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 smtClean="0">
              <a:latin typeface="Candara" pitchFamily="34" charset="0"/>
              <a:ea typeface="+mn-ea"/>
              <a:cs typeface="+mn-cs"/>
            </a:rPr>
            <a:t>For  slum and vulnerable population,          routine UHNDs and special outreach sessions  </a:t>
          </a:r>
          <a:endParaRPr lang="en-IN" sz="2400" kern="1200" dirty="0"/>
        </a:p>
      </dsp:txBody>
      <dsp:txXfrm>
        <a:off x="4852573" y="1054547"/>
        <a:ext cx="2123562" cy="4501799"/>
      </dsp:txXfrm>
    </dsp:sp>
    <dsp:sp modelId="{DC56BC01-3D51-417B-8C87-67A6B0C15ECE}">
      <dsp:nvSpPr>
        <dsp:cNvPr id="0" name=""/>
        <dsp:cNvSpPr/>
      </dsp:nvSpPr>
      <dsp:spPr>
        <a:xfrm>
          <a:off x="7273435" y="204292"/>
          <a:ext cx="2292777" cy="8502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err="1" smtClean="0">
              <a:latin typeface="Candara" pitchFamily="34" charset="0"/>
              <a:ea typeface="+mn-ea"/>
              <a:cs typeface="+mn-cs"/>
            </a:rPr>
            <a:t>Mahila</a:t>
          </a:r>
          <a:r>
            <a:rPr lang="en-IN" sz="2400" b="1" kern="1200" dirty="0" smtClean="0">
              <a:latin typeface="Candara" pitchFamily="34" charset="0"/>
              <a:ea typeface="+mn-ea"/>
              <a:cs typeface="+mn-cs"/>
            </a:rPr>
            <a:t>  </a:t>
          </a:r>
          <a:r>
            <a:rPr lang="en-IN" sz="2400" b="1" kern="1200" dirty="0" err="1" smtClean="0">
              <a:latin typeface="Candara" pitchFamily="34" charset="0"/>
              <a:ea typeface="+mn-ea"/>
              <a:cs typeface="+mn-cs"/>
            </a:rPr>
            <a:t>Arogya</a:t>
          </a:r>
          <a:r>
            <a:rPr lang="en-IN" sz="2400" b="1" kern="1200" dirty="0" smtClean="0">
              <a:latin typeface="Candara" pitchFamily="34" charset="0"/>
              <a:ea typeface="+mn-ea"/>
              <a:cs typeface="+mn-cs"/>
            </a:rPr>
            <a:t>  </a:t>
          </a:r>
          <a:r>
            <a:rPr lang="en-IN" sz="2400" b="1" kern="1200" dirty="0" err="1" smtClean="0">
              <a:latin typeface="Candara" pitchFamily="34" charset="0"/>
              <a:ea typeface="+mn-ea"/>
              <a:cs typeface="+mn-cs"/>
            </a:rPr>
            <a:t>Samiti</a:t>
          </a:r>
          <a:endParaRPr lang="en-IN" sz="2400" kern="1200" dirty="0"/>
        </a:p>
      </dsp:txBody>
      <dsp:txXfrm>
        <a:off x="7273435" y="204292"/>
        <a:ext cx="2292777" cy="850255"/>
      </dsp:txXfrm>
    </dsp:sp>
    <dsp:sp modelId="{A4C84A21-4364-4A47-BB8D-E3D6B7CC2523}">
      <dsp:nvSpPr>
        <dsp:cNvPr id="0" name=""/>
        <dsp:cNvSpPr/>
      </dsp:nvSpPr>
      <dsp:spPr>
        <a:xfrm>
          <a:off x="7357004" y="1054547"/>
          <a:ext cx="2125638" cy="45017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 smtClean="0">
              <a:latin typeface="Candara" pitchFamily="34" charset="0"/>
              <a:ea typeface="+mn-ea"/>
              <a:cs typeface="+mn-cs"/>
            </a:rPr>
            <a:t>For every 50 – 100 households in slums and among vulnerable communities</a:t>
          </a:r>
          <a:endParaRPr lang="en-IN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smtClean="0">
              <a:latin typeface="Candara" pitchFamily="34" charset="0"/>
              <a:ea typeface="+mn-ea"/>
              <a:cs typeface="+mn-cs"/>
            </a:rPr>
            <a:t>BCC &amp; Health Promotion</a:t>
          </a:r>
          <a:endParaRPr lang="en-IN" sz="2400" kern="1200" dirty="0">
            <a:latin typeface="Candara" pitchFamily="34" charset="0"/>
            <a:ea typeface="+mn-ea"/>
            <a:cs typeface="+mn-cs"/>
          </a:endParaRPr>
        </a:p>
      </dsp:txBody>
      <dsp:txXfrm>
        <a:off x="7357004" y="1054547"/>
        <a:ext cx="2125638" cy="4501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F42C5-8437-4EE0-9539-D7476D34D417}">
      <dsp:nvSpPr>
        <dsp:cNvPr id="0" name=""/>
        <dsp:cNvSpPr/>
      </dsp:nvSpPr>
      <dsp:spPr>
        <a:xfrm>
          <a:off x="4080574" y="1537380"/>
          <a:ext cx="5090997" cy="4439283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For the remaining cities, health department is the Primary implementation Agency for NUHM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055382" y="2577261"/>
        <a:ext cx="3141381" cy="2281883"/>
      </dsp:txXfrm>
    </dsp:sp>
    <dsp:sp modelId="{2B9BE610-9784-4613-A65E-7B7BA5C1F69D}">
      <dsp:nvSpPr>
        <dsp:cNvPr id="0" name=""/>
        <dsp:cNvSpPr/>
      </dsp:nvSpPr>
      <dsp:spPr>
        <a:xfrm>
          <a:off x="0" y="0"/>
          <a:ext cx="5156115" cy="4484649"/>
        </a:xfrm>
        <a:prstGeom prst="gear6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For six mega cities, namely  Mumbai, Kolkata, Chennai, </a:t>
          </a:r>
          <a:r>
            <a:rPr lang="en-US" sz="2000" kern="1200" dirty="0" err="1" smtClean="0"/>
            <a:t>Bengaluru</a:t>
          </a:r>
          <a:r>
            <a:rPr lang="en-US" sz="2000" kern="1200" dirty="0" smtClean="0"/>
            <a:t>, Hyderabad and </a:t>
          </a:r>
          <a:r>
            <a:rPr lang="en-US" sz="2000" kern="1200" dirty="0" err="1" smtClean="0"/>
            <a:t>Ahmedabad</a:t>
          </a:r>
          <a:r>
            <a:rPr lang="en-US" sz="2000" kern="1200" dirty="0" smtClean="0"/>
            <a:t>,  implementation is through respective Urban Local Bodies (ULBs), </a:t>
          </a:r>
          <a:endParaRPr lang="en-US" sz="2000" kern="1200" dirty="0"/>
        </a:p>
      </dsp:txBody>
      <dsp:txXfrm>
        <a:off x="1226629" y="1135848"/>
        <a:ext cx="2702857" cy="2212953"/>
      </dsp:txXfrm>
    </dsp:sp>
    <dsp:sp modelId="{27897932-A908-4468-BF9E-749133080FD6}">
      <dsp:nvSpPr>
        <dsp:cNvPr id="0" name=""/>
        <dsp:cNvSpPr/>
      </dsp:nvSpPr>
      <dsp:spPr>
        <a:xfrm rot="20335811">
          <a:off x="3538730" y="424123"/>
          <a:ext cx="3099688" cy="1702111"/>
        </a:xfrm>
        <a:prstGeom prst="circularArrow">
          <a:avLst>
            <a:gd name="adj1" fmla="val 4878"/>
            <a:gd name="adj2" fmla="val 312630"/>
            <a:gd name="adj3" fmla="val 3255611"/>
            <a:gd name="adj4" fmla="val 15074211"/>
            <a:gd name="adj5" fmla="val 569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0BB5A-FC0F-4DB5-B08E-D0FBE539049B}">
      <dsp:nvSpPr>
        <dsp:cNvPr id="0" name=""/>
        <dsp:cNvSpPr/>
      </dsp:nvSpPr>
      <dsp:spPr>
        <a:xfrm rot="15779791">
          <a:off x="1794502" y="2238678"/>
          <a:ext cx="3070300" cy="305706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E7F5F-2381-4A34-A434-2BF6BB71BE7B}">
      <dsp:nvSpPr>
        <dsp:cNvPr id="0" name=""/>
        <dsp:cNvSpPr/>
      </dsp:nvSpPr>
      <dsp:spPr>
        <a:xfrm>
          <a:off x="817" y="0"/>
          <a:ext cx="2125431" cy="4211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i="1" kern="1200" dirty="0" smtClean="0"/>
            <a:t> </a:t>
          </a:r>
          <a:r>
            <a:rPr lang="en-US" sz="2800" b="1" i="0" kern="1200" dirty="0" smtClean="0">
              <a:solidFill>
                <a:srgbClr val="C00000"/>
              </a:solidFill>
            </a:rPr>
            <a:t>Total Staff</a:t>
          </a:r>
          <a:endParaRPr lang="en-US" sz="2800" i="0" kern="1200" dirty="0">
            <a:solidFill>
              <a:srgbClr val="C00000"/>
            </a:solidFill>
          </a:endParaRPr>
        </a:p>
      </dsp:txBody>
      <dsp:txXfrm>
        <a:off x="817" y="0"/>
        <a:ext cx="2125431" cy="1263588"/>
      </dsp:txXfrm>
    </dsp:sp>
    <dsp:sp modelId="{52E9EC2F-53E7-46A4-A3C4-B533BF861960}">
      <dsp:nvSpPr>
        <dsp:cNvPr id="0" name=""/>
        <dsp:cNvSpPr/>
      </dsp:nvSpPr>
      <dsp:spPr>
        <a:xfrm>
          <a:off x="213360" y="1264821"/>
          <a:ext cx="1700345" cy="1269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Approved- 37597</a:t>
          </a:r>
          <a:endParaRPr lang="en-US" sz="2400" b="1" kern="1200" dirty="0"/>
        </a:p>
      </dsp:txBody>
      <dsp:txXfrm>
        <a:off x="250556" y="1302017"/>
        <a:ext cx="1625953" cy="1195571"/>
      </dsp:txXfrm>
    </dsp:sp>
    <dsp:sp modelId="{870AED10-2687-44E1-9484-ED3701348FC5}">
      <dsp:nvSpPr>
        <dsp:cNvPr id="0" name=""/>
        <dsp:cNvSpPr/>
      </dsp:nvSpPr>
      <dsp:spPr>
        <a:xfrm>
          <a:off x="213360" y="2730164"/>
          <a:ext cx="1700345" cy="1269963"/>
        </a:xfrm>
        <a:prstGeom prst="roundRect">
          <a:avLst>
            <a:gd name="adj" fmla="val 10000"/>
          </a:avLst>
        </a:prstGeom>
        <a:solidFill>
          <a:srgbClr val="FF99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In-position- 28008(75%)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50556" y="2767360"/>
        <a:ext cx="1625953" cy="1195571"/>
      </dsp:txXfrm>
    </dsp:sp>
    <dsp:sp modelId="{7AB606CD-2A87-412B-86C1-82FEC9A5F1E6}">
      <dsp:nvSpPr>
        <dsp:cNvPr id="0" name=""/>
        <dsp:cNvSpPr/>
      </dsp:nvSpPr>
      <dsp:spPr>
        <a:xfrm>
          <a:off x="2285656" y="0"/>
          <a:ext cx="2125431" cy="4211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i="1" kern="1200" dirty="0" smtClean="0"/>
            <a:t>Clinical&amp; Paramedical staff </a:t>
          </a:r>
          <a:endParaRPr lang="en-US" sz="2500" kern="1200" dirty="0"/>
        </a:p>
      </dsp:txBody>
      <dsp:txXfrm>
        <a:off x="2285656" y="0"/>
        <a:ext cx="2125431" cy="1263588"/>
      </dsp:txXfrm>
    </dsp:sp>
    <dsp:sp modelId="{6D5C8BAE-07B9-49BB-9D2B-5C1ABDC9E9FC}">
      <dsp:nvSpPr>
        <dsp:cNvPr id="0" name=""/>
        <dsp:cNvSpPr/>
      </dsp:nvSpPr>
      <dsp:spPr>
        <a:xfrm>
          <a:off x="2498199" y="1264821"/>
          <a:ext cx="1700345" cy="1269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Approved- 36182</a:t>
          </a:r>
          <a:endParaRPr lang="en-US" sz="2400" b="1" kern="1200" dirty="0"/>
        </a:p>
      </dsp:txBody>
      <dsp:txXfrm>
        <a:off x="2535395" y="1302017"/>
        <a:ext cx="1625953" cy="1195571"/>
      </dsp:txXfrm>
    </dsp:sp>
    <dsp:sp modelId="{FA3F2B35-146D-46CE-B1D8-DE6B27674A7F}">
      <dsp:nvSpPr>
        <dsp:cNvPr id="0" name=""/>
        <dsp:cNvSpPr/>
      </dsp:nvSpPr>
      <dsp:spPr>
        <a:xfrm>
          <a:off x="2498199" y="2730164"/>
          <a:ext cx="1700345" cy="1269963"/>
        </a:xfrm>
        <a:prstGeom prst="roundRect">
          <a:avLst>
            <a:gd name="adj" fmla="val 10000"/>
          </a:avLst>
        </a:prstGeom>
        <a:solidFill>
          <a:srgbClr val="99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In-position- 26829 (74%)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535395" y="2767360"/>
        <a:ext cx="1625953" cy="1195571"/>
      </dsp:txXfrm>
    </dsp:sp>
    <dsp:sp modelId="{0AC02C68-EC96-4E8D-AD6C-D529BD10C70D}">
      <dsp:nvSpPr>
        <dsp:cNvPr id="0" name=""/>
        <dsp:cNvSpPr/>
      </dsp:nvSpPr>
      <dsp:spPr>
        <a:xfrm>
          <a:off x="4570495" y="0"/>
          <a:ext cx="2125431" cy="4211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i="1" kern="1200" dirty="0" smtClean="0"/>
            <a:t>Program management staff  </a:t>
          </a:r>
          <a:endParaRPr lang="en-US" sz="2500" kern="1200" dirty="0"/>
        </a:p>
      </dsp:txBody>
      <dsp:txXfrm>
        <a:off x="4570495" y="0"/>
        <a:ext cx="2125431" cy="1263588"/>
      </dsp:txXfrm>
    </dsp:sp>
    <dsp:sp modelId="{F76CA2CE-0C44-475D-B4F3-68B5F2814CBE}">
      <dsp:nvSpPr>
        <dsp:cNvPr id="0" name=""/>
        <dsp:cNvSpPr/>
      </dsp:nvSpPr>
      <dsp:spPr>
        <a:xfrm>
          <a:off x="4783038" y="1264821"/>
          <a:ext cx="1700345" cy="126996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Approved- 1415</a:t>
          </a:r>
          <a:endParaRPr lang="en-US" sz="2400" b="1" kern="1200" dirty="0"/>
        </a:p>
      </dsp:txBody>
      <dsp:txXfrm>
        <a:off x="4820234" y="1302017"/>
        <a:ext cx="1625953" cy="1195571"/>
      </dsp:txXfrm>
    </dsp:sp>
    <dsp:sp modelId="{DDE8CF85-D478-4343-ABE1-EA44848ACF5B}">
      <dsp:nvSpPr>
        <dsp:cNvPr id="0" name=""/>
        <dsp:cNvSpPr/>
      </dsp:nvSpPr>
      <dsp:spPr>
        <a:xfrm>
          <a:off x="4783038" y="2730164"/>
          <a:ext cx="1700345" cy="126996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In-position- 1179 (83%)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820234" y="2767360"/>
        <a:ext cx="1625953" cy="1195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0.16959</cdr:x>
      <cdr:y>0.05556</cdr:y>
    </cdr:from>
    <cdr:to>
      <cdr:x>0.74407</cdr:x>
      <cdr:y>0.16667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895028" y="232044"/>
          <a:ext cx="3031834" cy="464047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i="0" baseline="0" dirty="0">
              <a:solidFill>
                <a:sysClr val="windowText" lastClr="000000"/>
              </a:solidFill>
              <a:latin typeface="Calibri"/>
            </a:rPr>
            <a:t>Total ANC Registration</a:t>
          </a:r>
          <a:endParaRPr lang="en-US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0.22283</cdr:x>
      <cdr:y>0.04762</cdr:y>
    </cdr:from>
    <cdr:to>
      <cdr:x>0.76233</cdr:x>
      <cdr:y>0.15709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1347826" y="216024"/>
          <a:ext cx="3263258" cy="496616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i="0" baseline="0">
              <a:solidFill>
                <a:sysClr val="windowText" lastClr="000000"/>
              </a:solidFill>
              <a:latin typeface="Calibri"/>
            </a:rPr>
            <a:t>OPD attendance </a:t>
          </a:r>
          <a:endParaRPr lang="en-US" sz="2000" b="1"/>
        </a:p>
        <a:p xmlns:a="http://schemas.openxmlformats.org/drawingml/2006/main">
          <a:pPr algn="ctr"/>
          <a:endParaRPr lang="en-US" sz="2000" b="1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0.12018</cdr:x>
      <cdr:y>0.1122</cdr:y>
    </cdr:from>
    <cdr:to>
      <cdr:x>0.58166</cdr:x>
      <cdr:y>0.54111</cdr:y>
    </cdr:to>
    <cdr:sp macro="" textlink="">
      <cdr:nvSpPr>
        <cdr:cNvPr id="3" name="Straight Arrow Connector 2"/>
        <cdr:cNvSpPr/>
      </cdr:nvSpPr>
      <cdr:spPr>
        <a:xfrm xmlns:a="http://schemas.openxmlformats.org/drawingml/2006/main" flipV="1">
          <a:off x="1131152" y="518281"/>
          <a:ext cx="4343399" cy="198124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C0504D"/>
          </a:solidFill>
          <a:prstDash val="solid"/>
          <a:tailEnd type="arrow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lIns="103190" tIns="51595" rIns="103190" bIns="51595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7024" cy="465830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4577" y="0"/>
            <a:ext cx="3057023" cy="465830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9EF13A45-83BB-40BA-96A9-52B8F19A1EE6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73"/>
            <a:ext cx="3057024" cy="465829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4577" y="8841773"/>
            <a:ext cx="3057023" cy="465829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A7289620-3065-4AA9-8F1F-CA3B60079C7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90961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5" cy="465455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6" y="0"/>
            <a:ext cx="3056415" cy="465455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EDC327F5-9AFA-40D9-A709-4641F2DFED7F}" type="datetimeFigureOut">
              <a:rPr lang="en-US" smtClean="0"/>
              <a:pPr/>
              <a:t>3/26/2021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6025" y="698500"/>
            <a:ext cx="4621213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4"/>
            <a:ext cx="5642610" cy="4189095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5" cy="4654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6" y="8842029"/>
            <a:ext cx="3056415" cy="4654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31766A8F-F926-445A-A6A7-7169FA1289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7642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6837" algn="l" defTabSz="9136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3674" algn="l" defTabSz="9136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0511" algn="l" defTabSz="9136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7346" algn="l" defTabSz="9136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4184" algn="l" defTabSz="9136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1022" algn="l" defTabSz="9136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7859" algn="l" defTabSz="9136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4696" algn="l" defTabSz="9136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6025" y="698500"/>
            <a:ext cx="4621213" cy="3490913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charset="0"/>
              <a:cs typeface="Arial" charset="0"/>
            </a:endParaRPr>
          </a:p>
        </p:txBody>
      </p:sp>
      <p:sp>
        <p:nvSpPr>
          <p:cNvPr id="71684" name="Slide Number Placeholder 3"/>
          <p:cNvSpPr txBox="1">
            <a:spLocks noGrp="1"/>
          </p:cNvSpPr>
          <p:nvPr/>
        </p:nvSpPr>
        <p:spPr bwMode="auto">
          <a:xfrm>
            <a:off x="3994615" y="8841738"/>
            <a:ext cx="305705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36" tIns="46218" rIns="92436" bIns="46218" anchor="b"/>
          <a:lstStyle/>
          <a:p>
            <a:pPr algn="r" defTabSz="923925"/>
            <a:fld id="{8C9DBC6B-6482-4F42-B25E-B28AC194FBBF}" type="slidenum">
              <a:rPr lang="en-US" sz="1200">
                <a:latin typeface="Times New Roman" charset="0"/>
              </a:rPr>
              <a:pPr algn="r" defTabSz="923925"/>
              <a:t>3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6025" y="698500"/>
            <a:ext cx="4621213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66A8F-F926-445A-A6A7-7169FA1289D8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6025" y="698500"/>
            <a:ext cx="4621213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66A8F-F926-445A-A6A7-7169FA1289D8}" type="slidenum">
              <a:rPr lang="en-IN" smtClean="0"/>
              <a:pPr/>
              <a:t>30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414483"/>
            <a:ext cx="8743950" cy="1666029"/>
          </a:xfrm>
          <a:prstGeom prst="rect">
            <a:avLst/>
          </a:prstGeom>
        </p:spPr>
        <p:txBody>
          <a:bodyPr lIns="91368" tIns="45685" rIns="91368" bIns="456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4404360"/>
            <a:ext cx="7200900" cy="1986280"/>
          </a:xfrm>
          <a:prstGeom prst="rect">
            <a:avLst/>
          </a:prstGeom>
        </p:spPr>
        <p:txBody>
          <a:bodyPr lIns="91368" tIns="45685" rIns="91368" bIns="4568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5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6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2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7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3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7203867"/>
            <a:ext cx="240030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fld id="{02383DB1-F859-44F4-91C4-EE90E3AA1868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7203867"/>
            <a:ext cx="325755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7203867"/>
            <a:ext cx="240030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  <a:prstGeom prst="rect">
            <a:avLst/>
          </a:prstGeom>
        </p:spPr>
        <p:txBody>
          <a:bodyPr lIns="91368" tIns="45685" rIns="91368" bIns="456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813565"/>
            <a:ext cx="9258300" cy="5129424"/>
          </a:xfrm>
          <a:prstGeom prst="rect">
            <a:avLst/>
          </a:prstGeom>
        </p:spPr>
        <p:txBody>
          <a:bodyPr vert="eaVert" lIns="91368" tIns="45685" rIns="91368" bIns="456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7203867"/>
            <a:ext cx="240030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fld id="{02383DB1-F859-44F4-91C4-EE90E3AA1868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7203867"/>
            <a:ext cx="325755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7203867"/>
            <a:ext cx="240030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42" y="352641"/>
            <a:ext cx="2603897" cy="7516918"/>
          </a:xfrm>
          <a:prstGeom prst="rect">
            <a:avLst/>
          </a:prstGeom>
        </p:spPr>
        <p:txBody>
          <a:bodyPr vert="eaVert" lIns="91368" tIns="45685" rIns="91368" bIns="456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51" y="352641"/>
            <a:ext cx="7640241" cy="7516918"/>
          </a:xfrm>
          <a:prstGeom prst="rect">
            <a:avLst/>
          </a:prstGeom>
        </p:spPr>
        <p:txBody>
          <a:bodyPr vert="eaVert" lIns="91368" tIns="45685" rIns="91368" bIns="456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7203867"/>
            <a:ext cx="240030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fld id="{02383DB1-F859-44F4-91C4-EE90E3AA1868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7203867"/>
            <a:ext cx="325755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7203867"/>
            <a:ext cx="240030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  <a:prstGeom prst="rect">
            <a:avLst/>
          </a:prstGeom>
        </p:spPr>
        <p:txBody>
          <a:bodyPr lIns="91368" tIns="45685" rIns="91368" bIns="456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813565"/>
            <a:ext cx="9258300" cy="5129424"/>
          </a:xfrm>
          <a:prstGeom prst="rect">
            <a:avLst/>
          </a:prstGeom>
        </p:spPr>
        <p:txBody>
          <a:bodyPr lIns="91368" tIns="45685" rIns="91368" bIns="456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7203867"/>
            <a:ext cx="240030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fld id="{02383DB1-F859-44F4-91C4-EE90E3AA1868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7203867"/>
            <a:ext cx="325755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7203867"/>
            <a:ext cx="240030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994494"/>
            <a:ext cx="8743950" cy="1543685"/>
          </a:xfrm>
          <a:prstGeom prst="rect">
            <a:avLst/>
          </a:prstGeom>
        </p:spPr>
        <p:txBody>
          <a:bodyPr lIns="91368" tIns="45685" rIns="91368" bIns="45685"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3294275"/>
            <a:ext cx="8743950" cy="1700212"/>
          </a:xfrm>
          <a:prstGeom prst="rect">
            <a:avLst/>
          </a:prstGeom>
        </p:spPr>
        <p:txBody>
          <a:bodyPr lIns="91368" tIns="45685" rIns="91368" bIns="45685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55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107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66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21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7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32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8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4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7203867"/>
            <a:ext cx="240030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fld id="{02383DB1-F859-44F4-91C4-EE90E3AA1868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7203867"/>
            <a:ext cx="325755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7203867"/>
            <a:ext cx="240030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  <a:prstGeom prst="rect">
            <a:avLst/>
          </a:prstGeom>
        </p:spPr>
        <p:txBody>
          <a:bodyPr lIns="91368" tIns="45685" rIns="91368" bIns="456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7" y="2054649"/>
            <a:ext cx="5122069" cy="5814907"/>
          </a:xfrm>
          <a:prstGeom prst="rect">
            <a:avLst/>
          </a:prstGeom>
        </p:spPr>
        <p:txBody>
          <a:bodyPr lIns="91368" tIns="45685" rIns="91368" bIns="45685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2054649"/>
            <a:ext cx="5122069" cy="5814907"/>
          </a:xfrm>
          <a:prstGeom prst="rect">
            <a:avLst/>
          </a:prstGeom>
        </p:spPr>
        <p:txBody>
          <a:bodyPr lIns="91368" tIns="45685" rIns="91368" bIns="45685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4350" y="7203867"/>
            <a:ext cx="240030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fld id="{02383DB1-F859-44F4-91C4-EE90E3AA1868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4725" y="7203867"/>
            <a:ext cx="325755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2350" y="7203867"/>
            <a:ext cx="240030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  <a:prstGeom prst="rect">
            <a:avLst/>
          </a:prstGeom>
        </p:spPr>
        <p:txBody>
          <a:bodyPr lIns="91368" tIns="45685" rIns="91368" bIns="4568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39795"/>
            <a:ext cx="4545212" cy="725064"/>
          </a:xfrm>
          <a:prstGeom prst="rect">
            <a:avLst/>
          </a:prstGeom>
        </p:spPr>
        <p:txBody>
          <a:bodyPr lIns="91368" tIns="45685" rIns="91368" bIns="45685" anchor="b"/>
          <a:lstStyle>
            <a:lvl1pPr marL="0" indent="0">
              <a:buNone/>
              <a:defRPr sz="2700" b="1"/>
            </a:lvl1pPr>
            <a:lvl2pPr marL="515539" indent="0">
              <a:buNone/>
              <a:defRPr sz="2300" b="1"/>
            </a:lvl2pPr>
            <a:lvl3pPr marL="1031079" indent="0">
              <a:buNone/>
              <a:defRPr sz="2000" b="1"/>
            </a:lvl3pPr>
            <a:lvl4pPr marL="1546621" indent="0">
              <a:buNone/>
              <a:defRPr sz="1800" b="1"/>
            </a:lvl4pPr>
            <a:lvl5pPr marL="2062162" indent="0">
              <a:buNone/>
              <a:defRPr sz="1800" b="1"/>
            </a:lvl5pPr>
            <a:lvl6pPr marL="2577701" indent="0">
              <a:buNone/>
              <a:defRPr sz="1800" b="1"/>
            </a:lvl6pPr>
            <a:lvl7pPr marL="3093243" indent="0">
              <a:buNone/>
              <a:defRPr sz="1800" b="1"/>
            </a:lvl7pPr>
            <a:lvl8pPr marL="3608783" indent="0">
              <a:buNone/>
              <a:defRPr sz="1800" b="1"/>
            </a:lvl8pPr>
            <a:lvl9pPr marL="412432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464860"/>
            <a:ext cx="4545212" cy="4478126"/>
          </a:xfrm>
          <a:prstGeom prst="rect">
            <a:avLst/>
          </a:prstGeom>
        </p:spPr>
        <p:txBody>
          <a:bodyPr lIns="91368" tIns="45685" rIns="91368" bIns="45685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60" y="1739795"/>
            <a:ext cx="4546997" cy="725064"/>
          </a:xfrm>
          <a:prstGeom prst="rect">
            <a:avLst/>
          </a:prstGeom>
        </p:spPr>
        <p:txBody>
          <a:bodyPr lIns="91368" tIns="45685" rIns="91368" bIns="45685" anchor="b"/>
          <a:lstStyle>
            <a:lvl1pPr marL="0" indent="0">
              <a:buNone/>
              <a:defRPr sz="2700" b="1"/>
            </a:lvl1pPr>
            <a:lvl2pPr marL="515539" indent="0">
              <a:buNone/>
              <a:defRPr sz="2300" b="1"/>
            </a:lvl2pPr>
            <a:lvl3pPr marL="1031079" indent="0">
              <a:buNone/>
              <a:defRPr sz="2000" b="1"/>
            </a:lvl3pPr>
            <a:lvl4pPr marL="1546621" indent="0">
              <a:buNone/>
              <a:defRPr sz="1800" b="1"/>
            </a:lvl4pPr>
            <a:lvl5pPr marL="2062162" indent="0">
              <a:buNone/>
              <a:defRPr sz="1800" b="1"/>
            </a:lvl5pPr>
            <a:lvl6pPr marL="2577701" indent="0">
              <a:buNone/>
              <a:defRPr sz="1800" b="1"/>
            </a:lvl6pPr>
            <a:lvl7pPr marL="3093243" indent="0">
              <a:buNone/>
              <a:defRPr sz="1800" b="1"/>
            </a:lvl7pPr>
            <a:lvl8pPr marL="3608783" indent="0">
              <a:buNone/>
              <a:defRPr sz="1800" b="1"/>
            </a:lvl8pPr>
            <a:lvl9pPr marL="412432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60" y="2464860"/>
            <a:ext cx="4546997" cy="4478126"/>
          </a:xfrm>
          <a:prstGeom prst="rect">
            <a:avLst/>
          </a:prstGeom>
        </p:spPr>
        <p:txBody>
          <a:bodyPr lIns="91368" tIns="45685" rIns="91368" bIns="45685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4350" y="7203867"/>
            <a:ext cx="240030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fld id="{02383DB1-F859-44F4-91C4-EE90E3AA1868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14725" y="7203867"/>
            <a:ext cx="325755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72350" y="7203867"/>
            <a:ext cx="240030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  <a:prstGeom prst="rect">
            <a:avLst/>
          </a:prstGeom>
        </p:spPr>
        <p:txBody>
          <a:bodyPr lIns="91368" tIns="45685" rIns="91368" bIns="456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4350" y="7203867"/>
            <a:ext cx="240030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fld id="{02383DB1-F859-44F4-91C4-EE90E3AA1868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4725" y="7203867"/>
            <a:ext cx="325755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72350" y="7203867"/>
            <a:ext cx="240030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4350" y="7203867"/>
            <a:ext cx="240030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fld id="{02383DB1-F859-44F4-91C4-EE90E3AA1868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14725" y="7203867"/>
            <a:ext cx="325755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2350" y="7203867"/>
            <a:ext cx="240030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309460"/>
            <a:ext cx="3384352" cy="1316991"/>
          </a:xfrm>
          <a:prstGeom prst="rect">
            <a:avLst/>
          </a:prstGeom>
        </p:spPr>
        <p:txBody>
          <a:bodyPr lIns="91368" tIns="45685" rIns="91368" bIns="45685"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309458"/>
            <a:ext cx="5750719" cy="6633528"/>
          </a:xfrm>
          <a:prstGeom prst="rect">
            <a:avLst/>
          </a:prstGeom>
        </p:spPr>
        <p:txBody>
          <a:bodyPr lIns="91368" tIns="45685" rIns="91368" bIns="45685"/>
          <a:lstStyle>
            <a:lvl1pPr>
              <a:defRPr sz="35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626447"/>
            <a:ext cx="3384352" cy="5316538"/>
          </a:xfrm>
          <a:prstGeom prst="rect">
            <a:avLst/>
          </a:prstGeom>
        </p:spPr>
        <p:txBody>
          <a:bodyPr lIns="91368" tIns="45685" rIns="91368" bIns="45685"/>
          <a:lstStyle>
            <a:lvl1pPr marL="0" indent="0">
              <a:buNone/>
              <a:defRPr sz="1600"/>
            </a:lvl1pPr>
            <a:lvl2pPr marL="515539" indent="0">
              <a:buNone/>
              <a:defRPr sz="1400"/>
            </a:lvl2pPr>
            <a:lvl3pPr marL="1031079" indent="0">
              <a:buNone/>
              <a:defRPr sz="1100"/>
            </a:lvl3pPr>
            <a:lvl4pPr marL="1546621" indent="0">
              <a:buNone/>
              <a:defRPr sz="1000"/>
            </a:lvl4pPr>
            <a:lvl5pPr marL="2062162" indent="0">
              <a:buNone/>
              <a:defRPr sz="1000"/>
            </a:lvl5pPr>
            <a:lvl6pPr marL="2577701" indent="0">
              <a:buNone/>
              <a:defRPr sz="1000"/>
            </a:lvl6pPr>
            <a:lvl7pPr marL="3093243" indent="0">
              <a:buNone/>
              <a:defRPr sz="1000"/>
            </a:lvl7pPr>
            <a:lvl8pPr marL="3608783" indent="0">
              <a:buNone/>
              <a:defRPr sz="1000"/>
            </a:lvl8pPr>
            <a:lvl9pPr marL="412432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4350" y="7203867"/>
            <a:ext cx="240030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fld id="{02383DB1-F859-44F4-91C4-EE90E3AA1868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4725" y="7203867"/>
            <a:ext cx="325755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2350" y="7203867"/>
            <a:ext cx="240030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5440685"/>
            <a:ext cx="6172200" cy="642302"/>
          </a:xfrm>
          <a:prstGeom prst="rect">
            <a:avLst/>
          </a:prstGeom>
        </p:spPr>
        <p:txBody>
          <a:bodyPr lIns="91368" tIns="45685" rIns="91368" bIns="45685"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94478"/>
            <a:ext cx="6172200" cy="4663440"/>
          </a:xfrm>
          <a:prstGeom prst="rect">
            <a:avLst/>
          </a:prstGeom>
        </p:spPr>
        <p:txBody>
          <a:bodyPr lIns="91368" tIns="45685" rIns="91368" bIns="45685"/>
          <a:lstStyle>
            <a:lvl1pPr marL="0" indent="0">
              <a:buNone/>
              <a:defRPr sz="3500"/>
            </a:lvl1pPr>
            <a:lvl2pPr marL="515539" indent="0">
              <a:buNone/>
              <a:defRPr sz="3200"/>
            </a:lvl2pPr>
            <a:lvl3pPr marL="1031079" indent="0">
              <a:buNone/>
              <a:defRPr sz="2700"/>
            </a:lvl3pPr>
            <a:lvl4pPr marL="1546621" indent="0">
              <a:buNone/>
              <a:defRPr sz="2300"/>
            </a:lvl4pPr>
            <a:lvl5pPr marL="2062162" indent="0">
              <a:buNone/>
              <a:defRPr sz="2300"/>
            </a:lvl5pPr>
            <a:lvl6pPr marL="2577701" indent="0">
              <a:buNone/>
              <a:defRPr sz="2300"/>
            </a:lvl6pPr>
            <a:lvl7pPr marL="3093243" indent="0">
              <a:buNone/>
              <a:defRPr sz="2300"/>
            </a:lvl7pPr>
            <a:lvl8pPr marL="3608783" indent="0">
              <a:buNone/>
              <a:defRPr sz="2300"/>
            </a:lvl8pPr>
            <a:lvl9pPr marL="4124322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6082987"/>
            <a:ext cx="6172200" cy="912178"/>
          </a:xfrm>
          <a:prstGeom prst="rect">
            <a:avLst/>
          </a:prstGeom>
        </p:spPr>
        <p:txBody>
          <a:bodyPr lIns="91368" tIns="45685" rIns="91368" bIns="45685"/>
          <a:lstStyle>
            <a:lvl1pPr marL="0" indent="0">
              <a:buNone/>
              <a:defRPr sz="1600"/>
            </a:lvl1pPr>
            <a:lvl2pPr marL="515539" indent="0">
              <a:buNone/>
              <a:defRPr sz="1400"/>
            </a:lvl2pPr>
            <a:lvl3pPr marL="1031079" indent="0">
              <a:buNone/>
              <a:defRPr sz="1100"/>
            </a:lvl3pPr>
            <a:lvl4pPr marL="1546621" indent="0">
              <a:buNone/>
              <a:defRPr sz="1000"/>
            </a:lvl4pPr>
            <a:lvl5pPr marL="2062162" indent="0">
              <a:buNone/>
              <a:defRPr sz="1000"/>
            </a:lvl5pPr>
            <a:lvl6pPr marL="2577701" indent="0">
              <a:buNone/>
              <a:defRPr sz="1000"/>
            </a:lvl6pPr>
            <a:lvl7pPr marL="3093243" indent="0">
              <a:buNone/>
              <a:defRPr sz="1000"/>
            </a:lvl7pPr>
            <a:lvl8pPr marL="3608783" indent="0">
              <a:buNone/>
              <a:defRPr sz="1000"/>
            </a:lvl8pPr>
            <a:lvl9pPr marL="412432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4350" y="7203867"/>
            <a:ext cx="240030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fld id="{02383DB1-F859-44F4-91C4-EE90E3AA1868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4725" y="7203867"/>
            <a:ext cx="325755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2350" y="7203867"/>
            <a:ext cx="2400300" cy="413809"/>
          </a:xfrm>
          <a:prstGeom prst="rect">
            <a:avLst/>
          </a:prstGeom>
        </p:spPr>
        <p:txBody>
          <a:bodyPr lIns="91368" tIns="45685" rIns="91368" bIns="45685"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525" y="0"/>
            <a:ext cx="10283952" cy="7772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31079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656" indent="-386656" algn="l" defTabSz="1031079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37754" indent="-322213" algn="l" defTabSz="103107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8852" indent="-257770" algn="l" defTabSz="103107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4393" indent="-257770" algn="l" defTabSz="103107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9932" indent="-257770" algn="l" defTabSz="103107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5474" indent="-257770" algn="l" defTabSz="10310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1013" indent="-257770" algn="l" defTabSz="10310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6554" indent="-257770" algn="l" defTabSz="10310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2093" indent="-257770" algn="l" defTabSz="10310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10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539" algn="l" defTabSz="10310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079" algn="l" defTabSz="10310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621" algn="l" defTabSz="10310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62" algn="l" defTabSz="10310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7701" algn="l" defTabSz="10310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3243" algn="l" defTabSz="10310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8783" algn="l" defTabSz="10310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4322" algn="l" defTabSz="10310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7.jpeg"/><Relationship Id="rId9" Type="http://schemas.microsoft.com/office/2007/relationships/diagramDrawing" Target="../diagrams/drawin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0972" y="1653954"/>
            <a:ext cx="9358378" cy="2186007"/>
          </a:xfrm>
          <a:prstGeom prst="rect">
            <a:avLst/>
          </a:prstGeom>
        </p:spPr>
        <p:txBody>
          <a:bodyPr lIns="91368" tIns="45685" rIns="91368" bIns="45685">
            <a:no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4400" b="1" dirty="0" smtClean="0"/>
              <a:t>Implementation of National Urban</a:t>
            </a:r>
            <a:br>
              <a:rPr lang="en-US" sz="4400" b="1" dirty="0" smtClean="0"/>
            </a:br>
            <a:r>
              <a:rPr lang="en-US" sz="4400" b="1" dirty="0" smtClean="0"/>
              <a:t>Health Mission (NUHM)</a:t>
            </a:r>
            <a:endParaRPr lang="en-IN" sz="4400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75148" y="3814192"/>
            <a:ext cx="5904656" cy="1563216"/>
          </a:xfrm>
          <a:prstGeom prst="rect">
            <a:avLst/>
          </a:prstGeom>
        </p:spPr>
        <p:txBody>
          <a:bodyPr lIns="91368" tIns="45685" rIns="91368" bIns="45685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IN" sz="2400" b="1" dirty="0" smtClean="0">
                <a:ea typeface="+mj-ea"/>
                <a:cs typeface="+mj-cs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endParaRPr lang="en-IN" sz="2800" b="1" dirty="0" smtClean="0">
              <a:solidFill>
                <a:srgbClr val="C00000"/>
              </a:solidFill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IN" sz="3200" b="1" dirty="0" smtClean="0">
                <a:solidFill>
                  <a:srgbClr val="C00000"/>
                </a:solidFill>
                <a:ea typeface="+mj-ea"/>
                <a:cs typeface="+mj-cs"/>
              </a:rPr>
              <a:t>Joint Secretary (Urban Health)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IN" sz="2300" b="1" dirty="0" smtClean="0">
                <a:ea typeface="+mj-ea"/>
                <a:cs typeface="+mj-cs"/>
              </a:rPr>
              <a:t>Ministry of Health &amp; Family Welfare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IN" sz="2300" b="1" dirty="0" smtClean="0">
                <a:ea typeface="+mj-ea"/>
                <a:cs typeface="+mj-cs"/>
              </a:rPr>
              <a:t>Government of India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300" b="1" dirty="0" smtClean="0">
                <a:ea typeface="+mj-ea"/>
                <a:cs typeface="+mj-cs"/>
              </a:rPr>
              <a:t>13.5.2019</a:t>
            </a:r>
            <a:endParaRPr lang="en-US" sz="2300" b="1" dirty="0" smtClean="0"/>
          </a:p>
          <a:p>
            <a:pPr lvl="0" algn="ctr">
              <a:spcBef>
                <a:spcPct val="0"/>
              </a:spcBef>
              <a:defRPr/>
            </a:pPr>
            <a:endParaRPr lang="en-IN" sz="2800" b="1" dirty="0" smtClean="0"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631335" y="5830419"/>
            <a:ext cx="3276600" cy="533400"/>
          </a:xfrm>
          <a:prstGeom prst="rect">
            <a:avLst/>
          </a:prstGeom>
        </p:spPr>
        <p:txBody>
          <a:bodyPr lIns="91368" tIns="45685" rIns="91368" bIns="45685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US" sz="2400" b="1" dirty="0" smtClean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900" b="1" dirty="0" smtClean="0">
                <a:latin typeface="+mn-lt"/>
              </a:rPr>
              <a:t>Implementation of NUHM </a:t>
            </a:r>
            <a:endParaRPr lang="en-IN" sz="39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2" y="1614299"/>
            <a:ext cx="9258300" cy="5129424"/>
          </a:xfrm>
        </p:spPr>
        <p:txBody>
          <a:bodyPr/>
          <a:lstStyle/>
          <a:p>
            <a:endParaRPr lang="en-IN" sz="2400" dirty="0" smtClean="0">
              <a:latin typeface="Candara" pitchFamily="34" charset="0"/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047125"/>
            <a:ext cx="10287000" cy="52995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831865475"/>
              </p:ext>
            </p:extLst>
          </p:nvPr>
        </p:nvGraphicFramePr>
        <p:xfrm>
          <a:off x="318964" y="1221906"/>
          <a:ext cx="936104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80" y="69776"/>
            <a:ext cx="9258300" cy="838639"/>
          </a:xfrm>
        </p:spPr>
        <p:txBody>
          <a:bodyPr/>
          <a:lstStyle/>
          <a:p>
            <a:r>
              <a:rPr lang="en-IN" sz="3900" b="1" dirty="0" smtClean="0">
                <a:latin typeface="+mn-lt"/>
              </a:rPr>
              <a:t>  1067 Cities covered under NUHM</a:t>
            </a:r>
            <a:endParaRPr lang="en-IN" sz="39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2" y="1149896"/>
            <a:ext cx="9258300" cy="5593827"/>
          </a:xfrm>
        </p:spPr>
        <p:txBody>
          <a:bodyPr/>
          <a:lstStyle/>
          <a:p>
            <a:endParaRPr lang="en-IN" sz="2400" dirty="0" smtClean="0">
              <a:latin typeface="Candara" pitchFamily="34" charset="0"/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7848"/>
            <a:ext cx="10287000" cy="705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359524" y="933874"/>
            <a:ext cx="4423420" cy="1202432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99" tIns="45700" rIns="91399" bIns="4570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9 big States covering 70% cities of total  cities approved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 rot="20167172">
            <a:off x="5236826" y="3832754"/>
            <a:ext cx="864096" cy="288032"/>
          </a:xfrm>
          <a:prstGeom prst="rect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Jharkhand-22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53198" y="247860"/>
            <a:ext cx="6230662" cy="1077147"/>
          </a:xfrm>
          <a:prstGeom prst="rect">
            <a:avLst/>
          </a:prstGeom>
          <a:noFill/>
        </p:spPr>
        <p:txBody>
          <a:bodyPr wrap="square" lIns="91368" tIns="45685" rIns="91368" bIns="45685" rtlCol="0">
            <a:spAutoFit/>
          </a:bodyPr>
          <a:lstStyle/>
          <a:p>
            <a:pPr algn="ctr"/>
            <a:r>
              <a:rPr lang="en-IN" sz="3200" b="1" dirty="0" smtClean="0">
                <a:solidFill>
                  <a:prstClr val="black"/>
                </a:solidFill>
                <a:latin typeface="+mj-lt"/>
              </a:rPr>
              <a:t>Expected</a:t>
            </a:r>
            <a:r>
              <a:rPr lang="en-IN" sz="32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 Outcomes of NUHM</a:t>
            </a:r>
            <a:endParaRPr lang="en-IN" sz="3200" b="1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algn="ctr"/>
            <a:endParaRPr lang="en-IN" sz="3200" b="1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0" y="1014731"/>
            <a:ext cx="10287000" cy="52995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>
          <a:xfrm>
            <a:off x="457664" y="1295237"/>
            <a:ext cx="9376406" cy="5734238"/>
          </a:xfrm>
          <a:prstGeom prst="rect">
            <a:avLst/>
          </a:prstGeom>
        </p:spPr>
        <p:txBody>
          <a:bodyPr vert="horz" lIns="91368" tIns="45685" rIns="91368" bIns="45685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i="0" dirty="0" smtClean="0">
                <a:solidFill>
                  <a:sysClr val="windowText" lastClr="000000"/>
                </a:solidFill>
                <a:latin typeface="Candara"/>
              </a:rPr>
              <a:t>Providing </a:t>
            </a:r>
            <a:r>
              <a:rPr lang="en-US" sz="2400" i="0" dirty="0">
                <a:solidFill>
                  <a:sysClr val="windowText" lastClr="000000"/>
                </a:solidFill>
                <a:latin typeface="Candara"/>
              </a:rPr>
              <a:t>comprehensive quality health care to the urban poor and vulnerable through UPHCs/UCHCs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i="0" dirty="0">
                <a:solidFill>
                  <a:sysClr val="windowText" lastClr="000000"/>
                </a:solidFill>
                <a:latin typeface="Candara"/>
              </a:rPr>
              <a:t>Special focus </a:t>
            </a:r>
            <a:r>
              <a:rPr lang="en-US" sz="2400" i="0" dirty="0" smtClean="0">
                <a:solidFill>
                  <a:sysClr val="windowText" lastClr="000000"/>
                </a:solidFill>
                <a:latin typeface="Candara"/>
              </a:rPr>
              <a:t>on health issues in urban areas- </a:t>
            </a:r>
            <a:r>
              <a:rPr lang="en-US" sz="2400" i="0" dirty="0">
                <a:solidFill>
                  <a:sysClr val="windowText" lastClr="000000"/>
                </a:solidFill>
                <a:latin typeface="Candara"/>
              </a:rPr>
              <a:t>NCDs, Mental health, substance abuse etc.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i="0" dirty="0" smtClean="0">
                <a:solidFill>
                  <a:sysClr val="windowText" lastClr="000000"/>
                </a:solidFill>
                <a:latin typeface="Candara"/>
              </a:rPr>
              <a:t>Outreach </a:t>
            </a:r>
            <a:r>
              <a:rPr lang="en-US" sz="2400" i="0" dirty="0">
                <a:solidFill>
                  <a:sysClr val="windowText" lastClr="000000"/>
                </a:solidFill>
                <a:latin typeface="Candara"/>
              </a:rPr>
              <a:t>through UHNDs and special outreach sessions to address specific community health </a:t>
            </a:r>
            <a:r>
              <a:rPr lang="en-US" sz="2400" i="0" dirty="0" smtClean="0">
                <a:solidFill>
                  <a:sysClr val="windowText" lastClr="000000"/>
                </a:solidFill>
                <a:latin typeface="Candara"/>
              </a:rPr>
              <a:t>needs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i="0" dirty="0" smtClean="0">
                <a:solidFill>
                  <a:sysClr val="windowText" lastClr="000000"/>
                </a:solidFill>
                <a:latin typeface="Candara"/>
              </a:rPr>
              <a:t>Mapping of urban vulnerable population- in catchment area of      U-PHC</a:t>
            </a:r>
            <a:endParaRPr lang="en-US" sz="2400" i="0" dirty="0">
              <a:solidFill>
                <a:sysClr val="windowText" lastClr="000000"/>
              </a:solidFill>
              <a:latin typeface="Candara"/>
            </a:endParaRP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i="0" dirty="0" smtClean="0">
                <a:solidFill>
                  <a:sysClr val="windowText" lastClr="000000"/>
                </a:solidFill>
                <a:latin typeface="Candara"/>
              </a:rPr>
              <a:t>Provision  </a:t>
            </a:r>
            <a:r>
              <a:rPr lang="en-US" sz="2400" i="0" dirty="0">
                <a:solidFill>
                  <a:sysClr val="windowText" lastClr="000000"/>
                </a:solidFill>
                <a:latin typeface="Candara"/>
              </a:rPr>
              <a:t>of </a:t>
            </a:r>
            <a:r>
              <a:rPr lang="en-US" sz="2400" i="0" dirty="0" smtClean="0">
                <a:solidFill>
                  <a:sysClr val="windowText" lastClr="000000"/>
                </a:solidFill>
                <a:latin typeface="Candara"/>
              </a:rPr>
              <a:t> services under all National </a:t>
            </a:r>
            <a:r>
              <a:rPr lang="en-US" sz="2400" i="0" dirty="0">
                <a:solidFill>
                  <a:sysClr val="windowText" lastClr="000000"/>
                </a:solidFill>
                <a:latin typeface="Candara"/>
              </a:rPr>
              <a:t>Health Programmes at the </a:t>
            </a:r>
            <a:r>
              <a:rPr lang="en-US" sz="2400" i="0" dirty="0" smtClean="0">
                <a:solidFill>
                  <a:sysClr val="windowText" lastClr="000000"/>
                </a:solidFill>
                <a:latin typeface="Candara"/>
              </a:rPr>
              <a:t>UPHC level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i="0" dirty="0" smtClean="0">
                <a:solidFill>
                  <a:sysClr val="windowText" lastClr="000000"/>
                </a:solidFill>
                <a:latin typeface="Candara"/>
              </a:rPr>
              <a:t>Address social determinants of health through </a:t>
            </a:r>
            <a:r>
              <a:rPr lang="en-US" sz="2400" i="0" dirty="0" err="1" smtClean="0">
                <a:solidFill>
                  <a:sysClr val="windowText" lastClr="000000"/>
                </a:solidFill>
                <a:latin typeface="Candara"/>
              </a:rPr>
              <a:t>intersectoral</a:t>
            </a:r>
            <a:r>
              <a:rPr lang="en-US" sz="2400" i="0" dirty="0" smtClean="0">
                <a:solidFill>
                  <a:sysClr val="windowText" lastClr="000000"/>
                </a:solidFill>
                <a:latin typeface="Candara"/>
              </a:rPr>
              <a:t> convergence.</a:t>
            </a:r>
            <a:endParaRPr lang="en-US" sz="2400" i="0" dirty="0">
              <a:solidFill>
                <a:sysClr val="windowText" lastClr="000000"/>
              </a:solidFill>
              <a:latin typeface="Candara"/>
            </a:endParaRP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sz="2400" i="0" dirty="0" smtClean="0">
              <a:solidFill>
                <a:sysClr val="windowText" lastClr="000000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81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Image result for progr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1" y="4"/>
            <a:ext cx="5892254" cy="460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2912" y="3671889"/>
            <a:ext cx="10287000" cy="3179066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68" tIns="45685" rIns="91368" bIns="45685">
            <a:spAutoFit/>
          </a:bodyPr>
          <a:lstStyle/>
          <a:p>
            <a:pPr algn="ctr" eaLnBrk="0" hangingPunct="0">
              <a:defRPr/>
            </a:pPr>
            <a:r>
              <a:rPr lang="en-US" sz="4900" b="1" i="1" dirty="0" smtClean="0"/>
              <a:t>Physical Progress under NUHM- India- </a:t>
            </a:r>
            <a:r>
              <a:rPr lang="en-US" sz="3500" b="1" i="1" dirty="0" smtClean="0"/>
              <a:t>as per QPR (ending December, 2018)</a:t>
            </a:r>
            <a:endParaRPr lang="en-US" sz="49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75CC7-54AD-465F-91D7-14A0721FED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0" y="285802"/>
            <a:ext cx="9858444" cy="7200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368" tIns="45685" rIns="91368" bIns="45685">
            <a:spAutoFit/>
          </a:bodyPr>
          <a:lstStyle/>
          <a:p>
            <a:pPr algn="ctr" eaLnBrk="0" hangingPunct="0">
              <a:defRPr/>
            </a:pPr>
            <a:r>
              <a:rPr lang="en-US" sz="3500" b="1" dirty="0" smtClean="0"/>
              <a:t>1. Year</a:t>
            </a:r>
            <a:r>
              <a:rPr lang="en-US" sz="3200" b="1" dirty="0" smtClean="0"/>
              <a:t> wise Progress of HR/U-PHC/ASHA/MAS</a:t>
            </a:r>
            <a:endParaRPr lang="en-US" sz="32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534988" y="1221906"/>
          <a:ext cx="9289032" cy="504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534988" y="6406482"/>
            <a:ext cx="66247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r>
              <a:rPr lang="en-US" sz="1400" i="1" dirty="0" smtClean="0">
                <a:solidFill>
                  <a:schemeClr val="tx1"/>
                </a:solidFill>
              </a:rPr>
              <a:t>* Information not available for U-PHCs for year 2014-15 </a:t>
            </a:r>
            <a:endParaRPr lang="en-US" sz="1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pmsma.nhp.gov.in/wp-content/gallery/gujrat/gujrat-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4673" y="1295401"/>
            <a:ext cx="2836479" cy="2662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2" name="Content Placeholder 3"/>
          <p:cNvSpPr txBox="1">
            <a:spLocks/>
          </p:cNvSpPr>
          <p:nvPr/>
        </p:nvSpPr>
        <p:spPr>
          <a:xfrm>
            <a:off x="214279" y="259079"/>
            <a:ext cx="9787006" cy="7150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372" tIns="45686" rIns="91372" bIns="45686">
            <a:spAutoFit/>
          </a:bodyPr>
          <a:lstStyle/>
          <a:p>
            <a:pPr algn="ctr" eaLnBrk="0" hangingPunct="0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Human Resource</a:t>
            </a:r>
          </a:p>
        </p:txBody>
      </p:sp>
      <p:pic>
        <p:nvPicPr>
          <p:cNvPr id="33794" name="Picture 2" descr="http://www.careers360.com/careers360_cms/newsimages/image/July2012/microsco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9435" y="4113327"/>
            <a:ext cx="3115772" cy="2901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Connector 12"/>
          <p:cNvCxnSpPr/>
          <p:nvPr/>
        </p:nvCxnSpPr>
        <p:spPr>
          <a:xfrm flipV="1">
            <a:off x="0" y="1014730"/>
            <a:ext cx="10287000" cy="52994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Diagram 17"/>
          <p:cNvGraphicFramePr/>
          <p:nvPr/>
        </p:nvGraphicFramePr>
        <p:xfrm>
          <a:off x="246957" y="2518048"/>
          <a:ext cx="6696744" cy="421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79" y="290467"/>
            <a:ext cx="9858444" cy="6333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368" tIns="45685" rIns="91368" bIns="45685">
            <a:spAutoFit/>
          </a:bodyPr>
          <a:lstStyle/>
          <a:p>
            <a:pPr algn="ctr" eaLnBrk="0" hangingPunct="0">
              <a:defRPr/>
            </a:pPr>
            <a:r>
              <a:rPr lang="en-US" sz="35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Operationalization of U-PHCs/U-CHCs</a:t>
            </a:r>
            <a:endParaRPr lang="en-US" sz="35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7890" name="Picture 2" descr="https://farm3.staticflickr.com/2462/3745036047_ee9cd39393_o_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3580" y="1365920"/>
            <a:ext cx="3664744" cy="3263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 flipV="1">
            <a:off x="0" y="1014731"/>
            <a:ext cx="10287000" cy="52995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030" y="1221904"/>
            <a:ext cx="4104456" cy="3323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11" name="Rounded Rectangle 10"/>
          <p:cNvSpPr/>
          <p:nvPr/>
        </p:nvSpPr>
        <p:spPr>
          <a:xfrm>
            <a:off x="534990" y="4966320"/>
            <a:ext cx="4464496" cy="9361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4578/4831 (95%) U-PHCs      made functional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75550" y="4966320"/>
            <a:ext cx="4104456" cy="9361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134/170 (90%) U-CHCs made functional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79" y="290467"/>
            <a:ext cx="9858444" cy="6333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368" tIns="45685" rIns="91368" bIns="45685">
            <a:spAutoFit/>
          </a:bodyPr>
          <a:lstStyle/>
          <a:p>
            <a:pPr algn="ctr" eaLnBrk="0" hangingPunct="0">
              <a:defRPr/>
            </a:pPr>
            <a:r>
              <a:rPr lang="en-US" sz="35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4. Health &amp;Wellness </a:t>
            </a:r>
            <a:r>
              <a:rPr lang="en-US" sz="35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Centres</a:t>
            </a:r>
            <a:r>
              <a:rPr lang="en-US" sz="35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 urban areas</a:t>
            </a:r>
            <a:endParaRPr lang="en-US" sz="35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1014731"/>
            <a:ext cx="10287000" cy="52995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62980" y="5686400"/>
            <a:ext cx="9577064" cy="9361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/>
            <a:r>
              <a:rPr lang="en-IN" sz="2400" b="1" dirty="0" smtClean="0">
                <a:solidFill>
                  <a:schemeClr val="tx1"/>
                </a:solidFill>
              </a:rPr>
              <a:t>So, far 1591 HWCs have been made </a:t>
            </a:r>
            <a:r>
              <a:rPr lang="en-IN" sz="2400" b="1" dirty="0" err="1" smtClean="0">
                <a:solidFill>
                  <a:schemeClr val="tx1"/>
                </a:solidFill>
              </a:rPr>
              <a:t>operationalized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998" y="1293914"/>
            <a:ext cx="4608512" cy="4214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1532" y="1149896"/>
            <a:ext cx="446449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02" y="290467"/>
            <a:ext cx="10072722" cy="633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368" tIns="45685" rIns="91368" bIns="45685">
            <a:spAutoFit/>
          </a:bodyPr>
          <a:lstStyle/>
          <a:p>
            <a:pPr algn="ctr" eaLnBrk="0" hangingPunct="0">
              <a:defRPr/>
            </a:pPr>
            <a:r>
              <a:rPr lang="en-US" sz="35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5. Community Process</a:t>
            </a:r>
            <a:endParaRPr lang="en-US" sz="35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6368" y="4174233"/>
            <a:ext cx="3049487" cy="2376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Connector 6"/>
          <p:cNvCxnSpPr/>
          <p:nvPr/>
        </p:nvCxnSpPr>
        <p:spPr>
          <a:xfrm flipV="1">
            <a:off x="0" y="1047125"/>
            <a:ext cx="10287000" cy="52995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exagon 9"/>
          <p:cNvSpPr/>
          <p:nvPr/>
        </p:nvSpPr>
        <p:spPr>
          <a:xfrm>
            <a:off x="1831133" y="1509936"/>
            <a:ext cx="3600401" cy="2088232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66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lvl="0" algn="ctr"/>
            <a:r>
              <a:rPr lang="en-US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ASHAs engaged </a:t>
            </a:r>
            <a:r>
              <a:rPr lang="en-US" sz="2400" b="1" dirty="0" smtClean="0">
                <a:solidFill>
                  <a:srgbClr val="0066FF"/>
                </a:solidFill>
                <a:cs typeface="Arial" panose="020B0604020202020204" pitchFamily="34" charset="0"/>
              </a:rPr>
              <a:t>62005</a:t>
            </a:r>
            <a:r>
              <a:rPr lang="en-US" sz="2400" dirty="0" smtClean="0">
                <a:solidFill>
                  <a:srgbClr val="0066FF"/>
                </a:solidFill>
              </a:rPr>
              <a:t>/</a:t>
            </a:r>
            <a:r>
              <a:rPr lang="en-US" sz="2400" b="1" dirty="0" smtClean="0">
                <a:solidFill>
                  <a:srgbClr val="0066FF"/>
                </a:solidFill>
              </a:rPr>
              <a:t>70493 </a:t>
            </a:r>
          </a:p>
          <a:p>
            <a:pPr lvl="0" algn="ctr"/>
            <a:r>
              <a:rPr lang="en-US" sz="2400" b="1" dirty="0" smtClean="0">
                <a:solidFill>
                  <a:srgbClr val="0066FF"/>
                </a:solidFill>
              </a:rPr>
              <a:t>(88%)</a:t>
            </a:r>
            <a:endParaRPr lang="en-US" sz="2400" b="1" dirty="0">
              <a:solidFill>
                <a:srgbClr val="0066FF"/>
              </a:solidFill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3703342" y="4318248"/>
            <a:ext cx="3168352" cy="2088232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  <a:prstDash val="solid"/>
          </a:ln>
          <a:effectLst>
            <a:glow rad="1397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/>
            <a:endParaRPr lang="en-US" altLang="en-US" sz="24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r>
              <a:rPr lang="en-US" altLang="en-US" sz="2800" b="1" dirty="0" smtClean="0">
                <a:solidFill>
                  <a:schemeClr val="tx1"/>
                </a:solidFill>
                <a:cs typeface="Times New Roman" pitchFamily="18" charset="0"/>
              </a:rPr>
              <a:t>RKS formed </a:t>
            </a:r>
            <a:r>
              <a:rPr lang="en-US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</a:rPr>
              <a:t>2998/4578</a:t>
            </a:r>
          </a:p>
          <a:p>
            <a:pPr algn="ctr"/>
            <a:r>
              <a:rPr lang="en-US" sz="2400" b="1" dirty="0" smtClean="0">
                <a:solidFill>
                  <a:srgbClr val="008000"/>
                </a:solidFill>
              </a:rPr>
              <a:t>(66%)</a:t>
            </a:r>
          </a:p>
          <a:p>
            <a:pPr lvl="0"/>
            <a:r>
              <a:rPr lang="en-US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246956" y="4390256"/>
            <a:ext cx="3312368" cy="2088232"/>
          </a:xfrm>
          <a:prstGeom prst="hexagon">
            <a:avLst/>
          </a:prstGeom>
          <a:solidFill>
            <a:srgbClr val="FFCCFF"/>
          </a:solidFill>
          <a:ln>
            <a:solidFill>
              <a:srgbClr val="660066"/>
            </a:solidFill>
            <a:prstDash val="solid"/>
          </a:ln>
          <a:effectLst>
            <a:glow rad="1397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lvl="0" algn="ctr"/>
            <a:r>
              <a:rPr lang="en-US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MAS formed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660066"/>
                </a:solidFill>
              </a:rPr>
              <a:t>79692/96854 (82%)</a:t>
            </a:r>
            <a:endParaRPr lang="en-US" sz="2400" b="1" dirty="0">
              <a:solidFill>
                <a:srgbClr val="660066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4" descr="Image result for ASHAs under NRHM 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3660" y="1437928"/>
            <a:ext cx="3456384" cy="244827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127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flipV="1">
            <a:off x="0" y="1014731"/>
            <a:ext cx="10287000" cy="52995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4988" y="285803"/>
            <a:ext cx="9577064" cy="6333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383" tIns="45691" rIns="91383" bIns="45691" rtlCol="0">
            <a:spAutoFit/>
          </a:bodyPr>
          <a:lstStyle/>
          <a:p>
            <a:pPr algn="ctr"/>
            <a:r>
              <a:rPr lang="en-IN" sz="3500" b="1" dirty="0" smtClean="0">
                <a:solidFill>
                  <a:prstClr val="black"/>
                </a:solidFill>
                <a:latin typeface="+mj-lt"/>
              </a:rPr>
              <a:t>6. Service Delivery Trend - HMIS</a:t>
            </a:r>
            <a:endParaRPr lang="en-IN" sz="3500" b="1" dirty="0">
              <a:solidFill>
                <a:prstClr val="black"/>
              </a:solidFill>
              <a:latin typeface="+mj-lt"/>
            </a:endParaRPr>
          </a:p>
        </p:txBody>
      </p:sp>
      <p:graphicFrame>
        <p:nvGraphicFramePr>
          <p:cNvPr id="12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318964" y="1725962"/>
          <a:ext cx="4896545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20"/>
          <p:cNvSpPr txBox="1"/>
          <p:nvPr/>
        </p:nvSpPr>
        <p:spPr>
          <a:xfrm>
            <a:off x="0" y="6982544"/>
            <a:ext cx="8991600" cy="520864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13" tIns="45707" rIns="91413" bIns="45707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Data as reported by Urban Health Facilities </a:t>
            </a:r>
            <a:r>
              <a:rPr lang="en-US" sz="1400" b="1" dirty="0" smtClean="0"/>
              <a:t>(Public,Physical,Active) on </a:t>
            </a:r>
            <a:r>
              <a:rPr lang="en-US" sz="1400" b="1" dirty="0"/>
              <a:t>HMIS portal. Comparison of FY 2016-17 &amp; 2017-18 </a:t>
            </a:r>
            <a:r>
              <a:rPr lang="en-US" sz="1400" b="1" dirty="0" smtClean="0"/>
              <a:t>Data </a:t>
            </a:r>
            <a:r>
              <a:rPr lang="en-US" sz="1400" b="1" dirty="0"/>
              <a:t>as on  </a:t>
            </a:r>
            <a:r>
              <a:rPr lang="en-US" sz="1400" b="1" dirty="0" smtClean="0"/>
              <a:t>24-08-2018</a:t>
            </a:r>
            <a:endParaRPr lang="en-US" sz="1400" b="1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0" y="1293912"/>
          <a:ext cx="527754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74949" y="5614392"/>
            <a:ext cx="4824536" cy="7200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/>
          <a:p>
            <a:pPr defTabSz="914127" fontAlgn="base">
              <a:spcBef>
                <a:spcPct val="0"/>
              </a:spcBef>
              <a:spcAft>
                <a:spcPts val="1000"/>
              </a:spcAft>
            </a:pPr>
            <a:r>
              <a:rPr lang="en-US" sz="1800" b="1" dirty="0" smtClean="0">
                <a:latin typeface="Calibri" pitchFamily="34" charset="0"/>
                <a:cs typeface="Arial" pitchFamily="34" charset="0"/>
              </a:rPr>
              <a:t>54% increase in OPD from FY 2014-15 to 2018-19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5359524" y="1365920"/>
          <a:ext cx="46805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215509" y="5630191"/>
            <a:ext cx="4896545" cy="776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/>
          <a:p>
            <a:pPr defTabSz="914127" fontAlgn="base">
              <a:spcBef>
                <a:spcPct val="0"/>
              </a:spcBef>
              <a:spcAft>
                <a:spcPts val="1000"/>
              </a:spcAft>
            </a:pPr>
            <a:r>
              <a:rPr lang="en-US" sz="1800" b="1" dirty="0" smtClean="0">
                <a:latin typeface="Calibri" pitchFamily="34" charset="0"/>
                <a:cs typeface="Arial" pitchFamily="34" charset="0"/>
              </a:rPr>
              <a:t>48% increase in OPD from FY 2014-15 to 2018-19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15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039942"/>
          </a:xfrm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4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About NUHM</a:t>
            </a:r>
            <a:endParaRPr lang="en-IN" sz="4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"/>
          </p:nvPr>
        </p:nvSpPr>
        <p:spPr>
          <a:xfrm>
            <a:off x="246958" y="1005880"/>
            <a:ext cx="9640071" cy="6336704"/>
          </a:xfrm>
        </p:spPr>
        <p:txBody>
          <a:bodyPr>
            <a:noAutofit/>
          </a:bodyPr>
          <a:lstStyle/>
          <a:p>
            <a:pPr algn="just"/>
            <a:r>
              <a:rPr lang="en-US" sz="2500" b="1" dirty="0" smtClean="0"/>
              <a:t>National Urban Health Mission (NUHM) </a:t>
            </a:r>
            <a:r>
              <a:rPr lang="en-US" sz="2500" dirty="0" smtClean="0"/>
              <a:t>was approved on 1st May, 2013 as a sub-mission of National Health Mission (NHM)</a:t>
            </a:r>
          </a:p>
          <a:p>
            <a:pPr algn="just"/>
            <a:r>
              <a:rPr lang="en-IN" sz="2500" dirty="0" smtClean="0"/>
              <a:t>Aims  to establish and strengthen primary healthcare delivery in urban areas with focus on slums and vulnerable population.</a:t>
            </a:r>
          </a:p>
          <a:p>
            <a:pPr algn="just"/>
            <a:r>
              <a:rPr lang="en-IN" sz="2500" dirty="0" smtClean="0"/>
              <a:t>Cover cities/ towns with population above 50,000 &amp; District Head Quarters above 30,000 population </a:t>
            </a:r>
          </a:p>
          <a:p>
            <a:pPr algn="just"/>
            <a:r>
              <a:rPr lang="en-US" sz="2500" dirty="0" smtClean="0"/>
              <a:t>De-congesting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500" dirty="0" smtClean="0"/>
              <a:t>secondary/tertiary care facilities (DH/SDH/CHC) – Robust Comprehensive Primary Health Care services in urban areas</a:t>
            </a:r>
            <a:endParaRPr lang="en-IN" sz="2500" dirty="0" smtClean="0"/>
          </a:p>
          <a:p>
            <a:pPr algn="just">
              <a:lnSpc>
                <a:spcPct val="120000"/>
              </a:lnSpc>
            </a:pPr>
            <a:r>
              <a:rPr lang="en-IN" sz="2500" dirty="0" smtClean="0"/>
              <a:t>So far , more than 1000 cities/ towns covered under NUHM</a:t>
            </a:r>
          </a:p>
          <a:p>
            <a:pPr>
              <a:spcBef>
                <a:spcPct val="0"/>
              </a:spcBef>
              <a:defRPr/>
            </a:pPr>
            <a:r>
              <a:rPr lang="en-US" sz="2500" b="1" dirty="0" smtClean="0"/>
              <a:t>HWC/ U-PHCs -  Fulcrum of Preventive, </a:t>
            </a:r>
            <a:r>
              <a:rPr lang="en-US" sz="2500" b="1" dirty="0" err="1" smtClean="0"/>
              <a:t>Promotive</a:t>
            </a:r>
            <a:r>
              <a:rPr lang="en-US" sz="2500" b="1" dirty="0" smtClean="0"/>
              <a:t> and Curative services in cities closer to the communities</a:t>
            </a:r>
          </a:p>
          <a:p>
            <a:pPr>
              <a:spcBef>
                <a:spcPct val="0"/>
              </a:spcBef>
              <a:buNone/>
              <a:defRPr/>
            </a:pPr>
            <a:endParaRPr lang="en-US" sz="2500" b="1" dirty="0" smtClean="0"/>
          </a:p>
          <a:p>
            <a:pPr>
              <a:spcBef>
                <a:spcPct val="0"/>
              </a:spcBef>
              <a:defRPr/>
            </a:pPr>
            <a:r>
              <a:rPr lang="en-IN" sz="2500" b="1" dirty="0" smtClean="0"/>
              <a:t>1591 HWCs made </a:t>
            </a:r>
            <a:r>
              <a:rPr lang="en-IN" sz="2500" b="1" dirty="0" err="1" smtClean="0"/>
              <a:t>operationalized</a:t>
            </a:r>
            <a:r>
              <a:rPr lang="en-IN" sz="2500" b="1" dirty="0" smtClean="0"/>
              <a:t> against </a:t>
            </a:r>
            <a:r>
              <a:rPr lang="en-US" sz="2500" b="1" dirty="0" smtClean="0"/>
              <a:t>3299 U-PHCs approved</a:t>
            </a:r>
          </a:p>
          <a:p>
            <a:pPr algn="just" eaLnBrk="1" hangingPunct="1"/>
            <a:endParaRPr lang="en-IN" sz="2500" dirty="0" smtClean="0"/>
          </a:p>
        </p:txBody>
      </p:sp>
    </p:spTree>
    <p:extLst>
      <p:ext uri="{BB962C8B-B14F-4D97-AF65-F5344CB8AC3E}">
        <p14:creationId xmlns:p14="http://schemas.microsoft.com/office/powerpoint/2010/main" xmlns="" val="4814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0"/>
          <p:cNvSpPr txBox="1"/>
          <p:nvPr/>
        </p:nvSpPr>
        <p:spPr>
          <a:xfrm>
            <a:off x="0" y="6982544"/>
            <a:ext cx="8991600" cy="520864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13" tIns="45707" rIns="91413" bIns="45707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Data as reported by Urban Health Facilities </a:t>
            </a:r>
            <a:r>
              <a:rPr lang="en-US" sz="1400" b="1" dirty="0" smtClean="0"/>
              <a:t>(Public,Physical,Active) on </a:t>
            </a:r>
            <a:r>
              <a:rPr lang="en-US" sz="1400" b="1" dirty="0"/>
              <a:t>HMIS portal. Comparison of FY 2016-17 &amp; 2017-18 </a:t>
            </a:r>
            <a:r>
              <a:rPr lang="en-US" sz="1400" b="1" dirty="0" smtClean="0"/>
              <a:t>Data </a:t>
            </a:r>
            <a:r>
              <a:rPr lang="en-US" sz="1400" b="1" dirty="0"/>
              <a:t>as </a:t>
            </a:r>
            <a:r>
              <a:rPr lang="en-US" sz="1400" b="1" dirty="0" smtClean="0"/>
              <a:t>on 11.5.2019</a:t>
            </a:r>
            <a:endParaRPr lang="en-US" sz="14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1903140" y="573833"/>
          <a:ext cx="604867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047158" y="5182346"/>
            <a:ext cx="5616624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/>
          <a:p>
            <a:pPr algn="ctr" defTabSz="914127" fontAlgn="base">
              <a:spcBef>
                <a:spcPct val="0"/>
              </a:spcBef>
              <a:spcAft>
                <a:spcPts val="1000"/>
              </a:spcAft>
            </a:pPr>
            <a:r>
              <a:rPr lang="en-US" sz="1800" b="1" dirty="0" smtClean="0">
                <a:latin typeface="Calibri" pitchFamily="34" charset="0"/>
                <a:cs typeface="Arial" pitchFamily="34" charset="0"/>
              </a:rPr>
              <a:t>66% increase in OPD from FY 2014-15 to 2018-19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15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12" y="3671889"/>
            <a:ext cx="10287000" cy="1535278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68" tIns="45685" rIns="91368" bIns="45685">
            <a:spAutoFit/>
          </a:bodyPr>
          <a:lstStyle/>
          <a:p>
            <a:pPr algn="ctr" eaLnBrk="0" hangingPunct="0">
              <a:defRPr/>
            </a:pPr>
            <a:r>
              <a:rPr lang="en-US" sz="4400" b="1" i="1" dirty="0" smtClean="0"/>
              <a:t>Financial Progress under NUHM- India</a:t>
            </a:r>
            <a:endParaRPr lang="en-US" sz="44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1" y="7029471"/>
            <a:ext cx="9744109" cy="596592"/>
          </a:xfrm>
          <a:prstGeom prst="rect">
            <a:avLst/>
          </a:prstGeom>
          <a:noFill/>
        </p:spPr>
        <p:txBody>
          <a:bodyPr wrap="square" lIns="103143" tIns="51571" rIns="103143" bIns="51571" rtlCol="0">
            <a:spAutoFit/>
          </a:bodyPr>
          <a:lstStyle/>
          <a:p>
            <a:endParaRPr lang="en-US" sz="1600" dirty="0"/>
          </a:p>
          <a:p>
            <a:r>
              <a:rPr lang="en-US" sz="1600" dirty="0"/>
              <a:t>Releases are updated till date and Expenditure is updated </a:t>
            </a:r>
            <a:r>
              <a:rPr lang="en-US" sz="1600" dirty="0" err="1"/>
              <a:t>upto</a:t>
            </a:r>
            <a:r>
              <a:rPr lang="en-US" sz="1600" dirty="0"/>
              <a:t> </a:t>
            </a:r>
            <a:r>
              <a:rPr lang="en-US" sz="1600" dirty="0" smtClean="0"/>
              <a:t>31.03.2019(provisional</a:t>
            </a:r>
            <a:r>
              <a:rPr lang="en-US" sz="1600" dirty="0"/>
              <a:t>)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488733" y="2314564"/>
          <a:ext cx="9238593" cy="4735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29119" y="1671624"/>
            <a:ext cx="5000632" cy="7205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13" tIns="45707" rIns="91413" bIns="45707" rtlCol="0">
            <a:spAutoFit/>
          </a:bodyPr>
          <a:lstStyle/>
          <a:p>
            <a:r>
              <a:rPr lang="en-US" dirty="0" smtClean="0"/>
              <a:t>Overall utilization is 72% against available funds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46957" y="213794"/>
            <a:ext cx="9858444" cy="11236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368" tIns="45685" rIns="91368" bIns="45685">
            <a:spAutoFit/>
          </a:bodyPr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Financial Progress of NUHM in India since inception </a:t>
            </a:r>
          </a:p>
          <a:p>
            <a:pPr algn="ctr" eaLnBrk="0" hangingPunct="0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(2013-14 to 2018-19</a:t>
            </a:r>
            <a:endParaRPr lang="en-US" sz="32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39" y="7179449"/>
            <a:ext cx="10144161" cy="596608"/>
          </a:xfrm>
          <a:prstGeom prst="rect">
            <a:avLst/>
          </a:prstGeom>
          <a:noFill/>
        </p:spPr>
        <p:txBody>
          <a:bodyPr wrap="square" lIns="103158" tIns="51579" rIns="103158" bIns="51579" rtlCol="0">
            <a:spAutoFit/>
          </a:bodyPr>
          <a:lstStyle/>
          <a:p>
            <a:endParaRPr lang="en-US" sz="1600" dirty="0"/>
          </a:p>
          <a:p>
            <a:r>
              <a:rPr lang="en-US" sz="1600" dirty="0"/>
              <a:t>Expenditure from 2013-14 to </a:t>
            </a:r>
            <a:r>
              <a:rPr lang="en-US" sz="1600" dirty="0" smtClean="0"/>
              <a:t>2017-18 </a:t>
            </a:r>
            <a:r>
              <a:rPr lang="en-US" sz="1600" dirty="0"/>
              <a:t>is based on audit reports and for FY </a:t>
            </a:r>
            <a:r>
              <a:rPr lang="en-US" sz="1600" dirty="0" smtClean="0"/>
              <a:t>2018-19 </a:t>
            </a:r>
            <a:r>
              <a:rPr lang="en-US" sz="1600" dirty="0"/>
              <a:t>on </a:t>
            </a:r>
            <a:r>
              <a:rPr lang="en-US" sz="1600" dirty="0" smtClean="0"/>
              <a:t>FMR (</a:t>
            </a:r>
            <a:r>
              <a:rPr lang="en-US" sz="1600" dirty="0"/>
              <a:t>Provisional)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583325" y="1939160"/>
          <a:ext cx="9412014" cy="5142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3"/>
          <p:cNvSpPr txBox="1">
            <a:spLocks/>
          </p:cNvSpPr>
          <p:nvPr/>
        </p:nvSpPr>
        <p:spPr>
          <a:xfrm>
            <a:off x="428556" y="285800"/>
            <a:ext cx="9858444" cy="11917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368" tIns="45685" rIns="91368" bIns="45685">
            <a:spAutoFit/>
          </a:bodyPr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% of Utilization of Funds under NUHM since inception (India</a:t>
            </a:r>
            <a:r>
              <a:rPr lang="en-US" sz="3200" dirty="0" smtClean="0"/>
              <a:t>)</a:t>
            </a:r>
            <a:endParaRPr lang="en-US" sz="32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4350" y="131340"/>
            <a:ext cx="9258300" cy="730524"/>
          </a:xfrm>
        </p:spPr>
        <p:txBody>
          <a:bodyPr lIns="103077" tIns="51536" rIns="103077" bIns="51536">
            <a:normAutofit fontScale="90000"/>
          </a:bodyPr>
          <a:lstStyle/>
          <a:p>
            <a:pPr algn="l"/>
            <a:r>
              <a:rPr lang="en-US" sz="4600" b="1" dirty="0">
                <a:solidFill>
                  <a:srgbClr val="C00000"/>
                </a:solidFill>
                <a:cs typeface="Calibri" pitchFamily="34" charset="0"/>
              </a:rPr>
              <a:t>    </a:t>
            </a:r>
            <a:r>
              <a:rPr lang="en-US" sz="4600" b="1" dirty="0" smtClean="0">
                <a:solidFill>
                  <a:srgbClr val="C00000"/>
                </a:solidFill>
                <a:cs typeface="Calibri" pitchFamily="34" charset="0"/>
              </a:rPr>
              <a:t>                     </a:t>
            </a:r>
            <a:r>
              <a:rPr lang="en-US" sz="4600" b="1" dirty="0" smtClean="0">
                <a:cs typeface="Calibri" pitchFamily="34" charset="0"/>
              </a:rPr>
              <a:t>Priority Areas</a:t>
            </a:r>
            <a:r>
              <a:rPr lang="en-US" sz="4600" b="1" dirty="0">
                <a:solidFill>
                  <a:srgbClr val="C00000"/>
                </a:solidFill>
                <a:cs typeface="Calibri" pitchFamily="34" charset="0"/>
              </a:rPr>
              <a:t/>
            </a:r>
            <a:br>
              <a:rPr lang="en-US" sz="4600" b="1" dirty="0">
                <a:solidFill>
                  <a:srgbClr val="C00000"/>
                </a:solidFill>
                <a:cs typeface="Calibri" pitchFamily="34" charset="0"/>
              </a:rPr>
            </a:br>
            <a:r>
              <a:rPr lang="en-US" sz="3500" b="1" dirty="0">
                <a:solidFill>
                  <a:srgbClr val="C00000"/>
                </a:solidFill>
                <a:cs typeface="Calibri" pitchFamily="34" charset="0"/>
              </a:rPr>
              <a:t>I. Key Activities</a:t>
            </a:r>
            <a:endParaRPr lang="en-US" sz="3500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46956" y="1293912"/>
            <a:ext cx="9795222" cy="5816706"/>
          </a:xfrm>
        </p:spPr>
        <p:txBody>
          <a:bodyPr lIns="103077" tIns="51536" rIns="103077" bIns="51536">
            <a:noAutofit/>
          </a:bodyPr>
          <a:lstStyle/>
          <a:p>
            <a:pPr>
              <a:defRPr/>
            </a:pPr>
            <a:r>
              <a:rPr lang="en-US" sz="2300" dirty="0" smtClean="0"/>
              <a:t>Capacity Development/training of service delivery and program management staff on</a:t>
            </a:r>
          </a:p>
          <a:p>
            <a:pPr>
              <a:buNone/>
              <a:defRPr/>
            </a:pPr>
            <a:r>
              <a:rPr lang="en-US" sz="2300" dirty="0" smtClean="0"/>
              <a:t>	  - NUHM orientation</a:t>
            </a:r>
            <a:endParaRPr lang="en-US" sz="2300" dirty="0"/>
          </a:p>
          <a:p>
            <a:pPr>
              <a:buNone/>
              <a:defRPr/>
            </a:pPr>
            <a:r>
              <a:rPr lang="en-US" sz="2300" dirty="0"/>
              <a:t>        </a:t>
            </a:r>
            <a:r>
              <a:rPr lang="en-US" sz="2300" dirty="0" smtClean="0"/>
              <a:t>-</a:t>
            </a:r>
            <a:r>
              <a:rPr lang="en-US" sz="2300" dirty="0"/>
              <a:t> </a:t>
            </a:r>
            <a:r>
              <a:rPr lang="en-US" sz="2300" dirty="0" smtClean="0"/>
              <a:t>HWC training</a:t>
            </a:r>
          </a:p>
          <a:p>
            <a:pPr>
              <a:buNone/>
              <a:defRPr/>
            </a:pPr>
            <a:r>
              <a:rPr lang="en-US" sz="2300" dirty="0" smtClean="0"/>
              <a:t>        -  Training </a:t>
            </a:r>
            <a:r>
              <a:rPr lang="en-US" sz="2300" dirty="0"/>
              <a:t>under all National Health </a:t>
            </a:r>
            <a:r>
              <a:rPr lang="en-US" sz="2300" dirty="0" err="1" smtClean="0"/>
              <a:t>Programmes</a:t>
            </a:r>
            <a:endParaRPr lang="en-US" sz="2300" dirty="0" smtClean="0"/>
          </a:p>
          <a:p>
            <a:pPr>
              <a:defRPr/>
            </a:pPr>
            <a:r>
              <a:rPr lang="en-US" sz="2300" dirty="0" smtClean="0"/>
              <a:t>Strengthening of U-PHCs as Health and Wellness </a:t>
            </a:r>
            <a:r>
              <a:rPr lang="en-US" sz="2300" dirty="0" err="1" smtClean="0"/>
              <a:t>Centres</a:t>
            </a:r>
            <a:r>
              <a:rPr lang="en-US" sz="2300" dirty="0" smtClean="0"/>
              <a:t> (HWCs) in urban areas</a:t>
            </a:r>
          </a:p>
          <a:p>
            <a:pPr>
              <a:defRPr/>
            </a:pPr>
            <a:r>
              <a:rPr lang="en-US" sz="2300" dirty="0" smtClean="0"/>
              <a:t>Enhanced fixed day Specialist services at U-PHC/HWC for dental, eye, skin, mental health care etc.</a:t>
            </a:r>
          </a:p>
          <a:p>
            <a:pPr>
              <a:defRPr/>
            </a:pPr>
            <a:r>
              <a:rPr lang="en-US" sz="2300" dirty="0" smtClean="0"/>
              <a:t>Quality  certification of  health facilities</a:t>
            </a:r>
          </a:p>
          <a:p>
            <a:pPr>
              <a:defRPr/>
            </a:pPr>
            <a:r>
              <a:rPr lang="en-US" sz="2300" dirty="0" smtClean="0"/>
              <a:t>Extension of </a:t>
            </a:r>
            <a:r>
              <a:rPr lang="en-US" sz="2300" dirty="0" err="1" smtClean="0"/>
              <a:t>Kakayalp</a:t>
            </a:r>
            <a:r>
              <a:rPr lang="en-US" sz="2300" dirty="0" smtClean="0"/>
              <a:t> and SSS in urban areas </a:t>
            </a:r>
          </a:p>
          <a:p>
            <a:r>
              <a:rPr lang="en-US" sz="2300" dirty="0" smtClean="0"/>
              <a:t>Utilizing MAS present in Slum areas  for health promotion / awareness /follow-up/ vector control/ NCD/TB cases etc.</a:t>
            </a:r>
          </a:p>
          <a:p>
            <a:r>
              <a:rPr lang="en-US" sz="2300" dirty="0" smtClean="0"/>
              <a:t>Population based screening for hypertension, diabetes and cancers (oral, breast and cervix)</a:t>
            </a:r>
          </a:p>
          <a:p>
            <a:endParaRPr lang="en-US" sz="2300" dirty="0" smtClean="0"/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en-US" sz="2300" dirty="0" smtClean="0">
              <a:latin typeface="+mj-lt"/>
            </a:endParaRPr>
          </a:p>
          <a:p>
            <a:pPr>
              <a:defRPr/>
            </a:pPr>
            <a:endParaRPr lang="en-US" sz="2300" dirty="0"/>
          </a:p>
          <a:p>
            <a:pPr>
              <a:buNone/>
              <a:defRPr/>
            </a:pP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103077" tIns="51536" rIns="103077" bIns="51536"/>
          <a:lstStyle/>
          <a:p>
            <a:pPr>
              <a:defRPr/>
            </a:pPr>
            <a:fld id="{86175410-7FEA-4CC7-A602-846FF2A4553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48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4350" y="131340"/>
            <a:ext cx="9258300" cy="732260"/>
          </a:xfrm>
        </p:spPr>
        <p:txBody>
          <a:bodyPr lIns="103077" tIns="51536" rIns="103077" bIns="51536"/>
          <a:lstStyle/>
          <a:p>
            <a:pPr algn="l"/>
            <a:r>
              <a:rPr lang="en-US" sz="2300" b="1" dirty="0">
                <a:solidFill>
                  <a:srgbClr val="C00000"/>
                </a:solidFill>
                <a:cs typeface="Calibri" pitchFamily="34" charset="0"/>
              </a:rPr>
              <a:t>Continued….</a:t>
            </a:r>
            <a:endParaRPr lang="en-US" sz="2300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18964" y="645840"/>
            <a:ext cx="9651206" cy="5816706"/>
          </a:xfrm>
        </p:spPr>
        <p:txBody>
          <a:bodyPr lIns="103077" tIns="51536" rIns="103077" bIns="51536">
            <a:noAutofit/>
          </a:bodyPr>
          <a:lstStyle/>
          <a:p>
            <a:pPr>
              <a:defRPr/>
            </a:pPr>
            <a:r>
              <a:rPr lang="en-US" sz="2400" dirty="0" err="1"/>
              <a:t>Immunisation</a:t>
            </a:r>
            <a:r>
              <a:rPr lang="en-US" sz="2400" dirty="0"/>
              <a:t> activities in urban area- Identify gaps and recommend actions etc</a:t>
            </a:r>
            <a:r>
              <a:rPr lang="en-US" sz="2400" dirty="0" smtClean="0"/>
              <a:t>.</a:t>
            </a:r>
          </a:p>
          <a:p>
            <a:pPr>
              <a:defRPr/>
            </a:pPr>
            <a:r>
              <a:rPr lang="en-US" sz="2400" dirty="0" smtClean="0"/>
              <a:t>Integration of RNTCP activities in urban areas with Designated Microscopy Centers (DMCs) established at UPHCs and made operational as Treatment </a:t>
            </a:r>
            <a:r>
              <a:rPr lang="en-US" sz="2400" dirty="0" err="1" smtClean="0"/>
              <a:t>Centres</a:t>
            </a:r>
            <a:r>
              <a:rPr lang="en-US" sz="2400" dirty="0" smtClean="0"/>
              <a:t> of RNTCP</a:t>
            </a:r>
          </a:p>
          <a:p>
            <a:pPr>
              <a:defRPr/>
            </a:pPr>
            <a:r>
              <a:rPr lang="en-US" sz="2400" dirty="0" smtClean="0"/>
              <a:t>Provision of sanitary napkins, awareness on menstrual hygiene and safe disposal of sanitary napkins in urban areas</a:t>
            </a:r>
          </a:p>
          <a:p>
            <a:pPr>
              <a:defRPr/>
            </a:pPr>
            <a:r>
              <a:rPr lang="en-US" sz="2400" dirty="0" smtClean="0">
                <a:latin typeface="Candara" pitchFamily="34" charset="0"/>
              </a:rPr>
              <a:t>Integration of all National Health programs like RCH – Immunization, NCDs, NVBDCP etc. with NUHM at all facilities in urban areas</a:t>
            </a:r>
          </a:p>
          <a:p>
            <a:pPr>
              <a:buFont typeface="Arial" pitchFamily="34" charset="0"/>
              <a:buChar char="•"/>
              <a:defRPr/>
            </a:pPr>
            <a:endParaRPr lang="en-US" sz="600" dirty="0" smtClean="0">
              <a:latin typeface="Candara" pitchFamily="34" charset="0"/>
            </a:endParaRPr>
          </a:p>
          <a:p>
            <a:pPr algn="just"/>
            <a:r>
              <a:rPr lang="en-IN" sz="2400" dirty="0" smtClean="0"/>
              <a:t>Leveraging Medical colleges to strengthen &amp; support NUHM implementation.</a:t>
            </a:r>
            <a:endParaRPr lang="en-US" sz="2400" dirty="0" smtClean="0">
              <a:latin typeface="Candara" pitchFamily="34" charset="0"/>
            </a:endParaRPr>
          </a:p>
          <a:p>
            <a:pPr marL="0" indent="0" algn="just">
              <a:buNone/>
            </a:pPr>
            <a:endParaRPr lang="en-US" sz="500" dirty="0">
              <a:latin typeface="Candara" pitchFamily="34" charset="0"/>
            </a:endParaRPr>
          </a:p>
          <a:p>
            <a:pPr algn="just"/>
            <a:r>
              <a:rPr lang="en-US" sz="2400" dirty="0" smtClean="0">
                <a:latin typeface="Candara" pitchFamily="34" charset="0"/>
              </a:rPr>
              <a:t>Improving coordination </a:t>
            </a:r>
            <a:r>
              <a:rPr lang="en-US" sz="2400" dirty="0">
                <a:latin typeface="Candara" pitchFamily="34" charset="0"/>
              </a:rPr>
              <a:t>mechanisms between State Departments and Urban Local Bodies (ULBs</a:t>
            </a:r>
            <a:r>
              <a:rPr lang="en-US" sz="2400" dirty="0" smtClean="0">
                <a:latin typeface="Candara" pitchFamily="34" charset="0"/>
              </a:rPr>
              <a:t>)</a:t>
            </a:r>
          </a:p>
          <a:p>
            <a:pPr algn="just">
              <a:buNone/>
            </a:pPr>
            <a:endParaRPr lang="en-US" sz="900" dirty="0" smtClean="0">
              <a:latin typeface="Candara" pitchFamily="34" charset="0"/>
            </a:endParaRPr>
          </a:p>
          <a:p>
            <a:pPr marL="386656" lvl="2" indent="-386656" algn="just"/>
            <a:r>
              <a:rPr lang="en-US" sz="2400" dirty="0" smtClean="0">
                <a:latin typeface="Candara" pitchFamily="34" charset="0"/>
              </a:rPr>
              <a:t>Regular and quality data reporting of health facilities on HMIS portal</a:t>
            </a:r>
            <a:r>
              <a:rPr lang="en-US" sz="2400" dirty="0" smtClean="0">
                <a:solidFill>
                  <a:srgbClr val="FF0000"/>
                </a:solidFill>
                <a:latin typeface="Candara" pitchFamily="34" charset="0"/>
              </a:rPr>
              <a:t>- </a:t>
            </a:r>
            <a:endParaRPr lang="en-US" sz="2400" dirty="0" smtClean="0">
              <a:latin typeface="Candara" pitchFamily="34" charset="0"/>
            </a:endParaRPr>
          </a:p>
          <a:p>
            <a:pPr algn="just"/>
            <a:endParaRPr lang="en-US" sz="2400" dirty="0">
              <a:latin typeface="Candara" pitchFamily="34" charset="0"/>
            </a:endParaRPr>
          </a:p>
          <a:p>
            <a:pPr algn="just">
              <a:buNone/>
            </a:pPr>
            <a:endParaRPr lang="en-US" sz="2400" dirty="0">
              <a:latin typeface="Candara" pitchFamily="34" charset="0"/>
            </a:endParaRPr>
          </a:p>
          <a:p>
            <a:pPr marL="0" indent="0">
              <a:buNone/>
              <a:defRPr/>
            </a:pPr>
            <a:endParaRPr lang="en-US" sz="2400" dirty="0">
              <a:latin typeface="Candara" pitchFamily="34" charset="0"/>
            </a:endParaRPr>
          </a:p>
          <a:p>
            <a:pPr>
              <a:buNone/>
              <a:defRPr/>
            </a:pPr>
            <a:r>
              <a:rPr lang="en-US" sz="2400" dirty="0">
                <a:latin typeface="Candara" pitchFamily="34" charset="0"/>
              </a:rPr>
              <a:t>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103077" tIns="51536" rIns="103077" bIns="51536"/>
          <a:lstStyle/>
          <a:p>
            <a:pPr>
              <a:defRPr/>
            </a:pPr>
            <a:fld id="{86175410-7FEA-4CC7-A602-846FF2A4553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26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71" y="259080"/>
            <a:ext cx="9601200" cy="1295400"/>
          </a:xfrm>
        </p:spPr>
        <p:txBody>
          <a:bodyPr lIns="103077" tIns="51536" rIns="103077" bIns="51536"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II. Strengthening Financial </a:t>
            </a:r>
            <a:r>
              <a:rPr lang="en-US" sz="3200" b="1" dirty="0">
                <a:solidFill>
                  <a:srgbClr val="C00000"/>
                </a:solidFill>
              </a:rPr>
              <a:t>Management </a:t>
            </a:r>
            <a:r>
              <a:rPr lang="en-US" sz="3200" b="1" dirty="0" smtClean="0">
                <a:solidFill>
                  <a:srgbClr val="C00000"/>
                </a:solidFill>
              </a:rPr>
              <a:t>systems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1581945"/>
            <a:ext cx="9258300" cy="5388504"/>
          </a:xfrm>
        </p:spPr>
        <p:txBody>
          <a:bodyPr lIns="103077" tIns="51536" rIns="103077" bIns="51536">
            <a:normAutofit/>
          </a:bodyPr>
          <a:lstStyle/>
          <a:p>
            <a:pPr marL="0" indent="0">
              <a:buNone/>
            </a:pPr>
            <a:endParaRPr lang="en-US" sz="2400" dirty="0"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andara" pitchFamily="34" charset="0"/>
              </a:rPr>
              <a:t>Bank Accounts of all the UPHCs to be opened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ndara" pitchFamily="34" charset="0"/>
              </a:rPr>
              <a:t>Registration and transfer of funds under NUHM through PFMS including ULBs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ndara" pitchFamily="34" charset="0"/>
              </a:rPr>
              <a:t>e-transfer of Funds to the UPHCs/UCHCs- untied grants, other expenses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ndara" pitchFamily="34" charset="0"/>
              </a:rPr>
              <a:t>The formation and registration of RKS for all the UPHCs</a:t>
            </a:r>
          </a:p>
          <a:p>
            <a:endParaRPr lang="en-US" sz="2400" dirty="0">
              <a:latin typeface="Candara" pitchFamily="34" charset="0"/>
            </a:endParaRPr>
          </a:p>
          <a:p>
            <a:endParaRPr lang="en-US" sz="24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6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500" b="1" dirty="0" smtClean="0">
                <a:solidFill>
                  <a:prstClr val="black"/>
                </a:solidFill>
                <a:latin typeface="Candara" panose="020E0502030303020204" pitchFamily="34" charset="0"/>
                <a:ea typeface="+mn-ea"/>
                <a:cs typeface="+mn-cs"/>
              </a:rPr>
              <a:t>Recent Publications</a:t>
            </a:r>
            <a:br>
              <a:rPr lang="en-IN" sz="3500" b="1" dirty="0" smtClean="0">
                <a:solidFill>
                  <a:prstClr val="black"/>
                </a:solidFill>
                <a:latin typeface="Candara" panose="020E0502030303020204" pitchFamily="34" charset="0"/>
                <a:ea typeface="+mn-ea"/>
                <a:cs typeface="+mn-cs"/>
              </a:rPr>
            </a:br>
            <a:endParaRPr lang="en-IN" sz="3500" b="1" dirty="0">
              <a:solidFill>
                <a:prstClr val="black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120"/>
            <a:ext cx="10287000" cy="913874"/>
          </a:xfrm>
        </p:spPr>
        <p:txBody>
          <a:bodyPr numCol="1"/>
          <a:lstStyle/>
          <a:p>
            <a:pPr>
              <a:spcBef>
                <a:spcPct val="0"/>
              </a:spcBef>
              <a:buNone/>
            </a:pPr>
            <a:r>
              <a:rPr lang="en-IN" sz="28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Guidelines, Manuals and Frameworks developed on various topics-</a:t>
            </a:r>
          </a:p>
          <a:p>
            <a:endParaRPr lang="en-IN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047125"/>
            <a:ext cx="10287000" cy="52995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4822306"/>
            <a:ext cx="9289032" cy="1938922"/>
          </a:xfrm>
          <a:prstGeom prst="rect">
            <a:avLst/>
          </a:prstGeom>
        </p:spPr>
        <p:txBody>
          <a:bodyPr wrap="square" lIns="91368" tIns="45685" rIns="91368" bIns="45685" numCol="2">
            <a:spAutoFit/>
          </a:bodyPr>
          <a:lstStyle/>
          <a:p>
            <a:r>
              <a:rPr lang="en-IN" sz="2400" dirty="0" smtClean="0">
                <a:solidFill>
                  <a:prstClr val="black"/>
                </a:solidFill>
                <a:latin typeface="Candara" panose="020E0502030303020204" pitchFamily="34" charset="0"/>
              </a:rPr>
              <a:t>1) Thrust areas under NUHM</a:t>
            </a:r>
          </a:p>
          <a:p>
            <a:r>
              <a:rPr lang="en-IN" sz="2400" dirty="0" smtClean="0">
                <a:solidFill>
                  <a:prstClr val="black"/>
                </a:solidFill>
                <a:latin typeface="Candara" panose="020E0502030303020204" pitchFamily="34" charset="0"/>
              </a:rPr>
              <a:t>2) Community Process</a:t>
            </a:r>
          </a:p>
          <a:p>
            <a:r>
              <a:rPr lang="en-IN" sz="2400" dirty="0" smtClean="0">
                <a:solidFill>
                  <a:prstClr val="black"/>
                </a:solidFill>
                <a:latin typeface="Candara" panose="020E0502030303020204" pitchFamily="34" charset="0"/>
              </a:rPr>
              <a:t>3) Quality Assurance</a:t>
            </a:r>
          </a:p>
          <a:p>
            <a:r>
              <a:rPr lang="en-IN" sz="2400" dirty="0" smtClean="0">
                <a:solidFill>
                  <a:prstClr val="black"/>
                </a:solidFill>
                <a:latin typeface="Candara" panose="020E0502030303020204" pitchFamily="34" charset="0"/>
              </a:rPr>
              <a:t>4) IEC/BCC</a:t>
            </a:r>
          </a:p>
          <a:p>
            <a:r>
              <a:rPr lang="en-IN" sz="2400" dirty="0" smtClean="0">
                <a:solidFill>
                  <a:prstClr val="black"/>
                </a:solidFill>
                <a:latin typeface="Candara" panose="020E0502030303020204" pitchFamily="34" charset="0"/>
              </a:rPr>
              <a:t>5) Human Resource under NUHM</a:t>
            </a:r>
          </a:p>
          <a:p>
            <a:r>
              <a:rPr lang="en-IN" sz="2400" dirty="0" smtClean="0">
                <a:solidFill>
                  <a:prstClr val="black"/>
                </a:solidFill>
                <a:latin typeface="Candara" panose="020E0502030303020204" pitchFamily="34" charset="0"/>
              </a:rPr>
              <a:t>6) Collaboration with Medical Colleges </a:t>
            </a:r>
          </a:p>
          <a:p>
            <a:r>
              <a:rPr lang="en-IN" sz="2400" dirty="0" smtClean="0">
                <a:solidFill>
                  <a:prstClr val="black"/>
                </a:solidFill>
                <a:latin typeface="Candara" panose="020E0502030303020204" pitchFamily="34" charset="0"/>
              </a:rPr>
              <a:t>7) Inter </a:t>
            </a:r>
            <a:r>
              <a:rPr lang="en-IN" sz="2400" dirty="0" err="1" smtClean="0">
                <a:solidFill>
                  <a:prstClr val="black"/>
                </a:solidFill>
                <a:latin typeface="Candara" panose="020E0502030303020204" pitchFamily="34" charset="0"/>
              </a:rPr>
              <a:t>Sectoral</a:t>
            </a:r>
            <a:r>
              <a:rPr lang="en-IN" sz="2400" dirty="0" smtClean="0">
                <a:solidFill>
                  <a:prstClr val="black"/>
                </a:solidFill>
                <a:latin typeface="Candara" panose="020E0502030303020204" pitchFamily="34" charset="0"/>
              </a:rPr>
              <a:t> Convergence under NUHM</a:t>
            </a:r>
            <a:endParaRPr lang="en-IN" sz="24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4948" y="1725963"/>
            <a:ext cx="10112052" cy="2592288"/>
          </a:xfrm>
          <a:prstGeom prst="rect">
            <a:avLst/>
          </a:prstGeom>
        </p:spPr>
        <p:txBody>
          <a:bodyPr lIns="91368" tIns="45685" rIns="91368" bIns="45685" numCol="1"/>
          <a:lstStyle/>
          <a:p>
            <a:pPr marL="386656" indent="-386656">
              <a:spcBef>
                <a:spcPct val="0"/>
              </a:spcBef>
            </a:pPr>
            <a:r>
              <a:rPr lang="en-IN" sz="2400" dirty="0" smtClean="0">
                <a:latin typeface="Candara" panose="020E0502030303020204" pitchFamily="34" charset="0"/>
              </a:rPr>
              <a:t>1) Vulnerability Mapping                       2) Records &amp;Registers for U-PHCs</a:t>
            </a:r>
          </a:p>
          <a:p>
            <a:pPr marL="386656" indent="-386656">
              <a:spcBef>
                <a:spcPct val="0"/>
              </a:spcBef>
            </a:pPr>
            <a:r>
              <a:rPr lang="en-IN" sz="2400" dirty="0" smtClean="0">
                <a:latin typeface="Candara" panose="020E0502030303020204" pitchFamily="34" charset="0"/>
              </a:rPr>
              <a:t>3) Capacity building framework         4)Extension of </a:t>
            </a:r>
            <a:r>
              <a:rPr lang="en-IN" sz="2400" dirty="0" err="1" smtClean="0">
                <a:latin typeface="Candara" panose="020E0502030303020204" pitchFamily="34" charset="0"/>
              </a:rPr>
              <a:t>kayakalp</a:t>
            </a:r>
            <a:r>
              <a:rPr lang="en-IN" sz="2400" dirty="0" smtClean="0">
                <a:latin typeface="Candara" panose="020E0502030303020204" pitchFamily="34" charset="0"/>
              </a:rPr>
              <a:t> in urban areas</a:t>
            </a:r>
          </a:p>
          <a:p>
            <a:pPr marL="386656" indent="-386656">
              <a:spcBef>
                <a:spcPct val="0"/>
              </a:spcBef>
            </a:pPr>
            <a:r>
              <a:rPr lang="en-IN" sz="2400" dirty="0" smtClean="0">
                <a:latin typeface="Candara" panose="020E0502030303020204" pitchFamily="34" charset="0"/>
              </a:rPr>
              <a:t>5)Orientation Training Module           6)Module RFP and SLA to operate U-PHC</a:t>
            </a:r>
          </a:p>
          <a:p>
            <a:pPr marL="386656" indent="-386656">
              <a:spcBef>
                <a:spcPct val="0"/>
              </a:spcBef>
            </a:pPr>
            <a:r>
              <a:rPr lang="en-IN" sz="2400" dirty="0" smtClean="0">
                <a:latin typeface="Candara" panose="020E0502030303020204" pitchFamily="34" charset="0"/>
              </a:rPr>
              <a:t>7)ANM Handbook                                   8)Quality standards for U-PHCs</a:t>
            </a:r>
          </a:p>
          <a:p>
            <a:pPr marL="386656" indent="-386656">
              <a:spcBef>
                <a:spcPct val="0"/>
              </a:spcBef>
            </a:pPr>
            <a:r>
              <a:rPr lang="en-IN" sz="2400" dirty="0" smtClean="0">
                <a:latin typeface="Candara" panose="020E0502030303020204" pitchFamily="34" charset="0"/>
              </a:rPr>
              <a:t>9)NUHM Brand module                        10)Outreach session in urban areas</a:t>
            </a:r>
          </a:p>
          <a:p>
            <a:pPr marL="386656" indent="-386656">
              <a:spcBef>
                <a:spcPct val="0"/>
              </a:spcBef>
            </a:pPr>
            <a:r>
              <a:rPr lang="en-IN" sz="2400" dirty="0" smtClean="0">
                <a:latin typeface="Candara" panose="020E0502030303020204" pitchFamily="34" charset="0"/>
              </a:rPr>
              <a:t>11)NUHM Financial Management guideline</a:t>
            </a:r>
          </a:p>
          <a:p>
            <a:pPr marL="386656" indent="-386656">
              <a:spcBef>
                <a:spcPct val="0"/>
              </a:spcBef>
              <a:buFont typeface="Arial" pitchFamily="34" charset="0"/>
              <a:buChar char="•"/>
            </a:pPr>
            <a:endParaRPr lang="en-IN" sz="2400" dirty="0" smtClean="0">
              <a:latin typeface="Candara" panose="020E0502030303020204" pitchFamily="34" charset="0"/>
            </a:endParaRPr>
          </a:p>
          <a:p>
            <a:pPr marL="386656" indent="-386656">
              <a:spcBef>
                <a:spcPct val="0"/>
              </a:spcBef>
            </a:pPr>
            <a:endParaRPr lang="en-IN" sz="3200" dirty="0" smtClean="0"/>
          </a:p>
          <a:p>
            <a:pPr marL="386656" indent="-386656">
              <a:spcBef>
                <a:spcPct val="0"/>
              </a:spcBef>
            </a:pPr>
            <a:endParaRPr lang="en-IN" sz="3200" dirty="0"/>
          </a:p>
        </p:txBody>
      </p:sp>
      <p:sp>
        <p:nvSpPr>
          <p:cNvPr id="9" name="Rectangle 8"/>
          <p:cNvSpPr/>
          <p:nvPr/>
        </p:nvSpPr>
        <p:spPr>
          <a:xfrm>
            <a:off x="246956" y="4174233"/>
            <a:ext cx="9649072" cy="528702"/>
          </a:xfrm>
          <a:prstGeom prst="rect">
            <a:avLst/>
          </a:prstGeom>
        </p:spPr>
        <p:txBody>
          <a:bodyPr wrap="square" lIns="91368" tIns="45685" rIns="91368" bIns="45685" numCol="2">
            <a:spAutoFit/>
          </a:bodyPr>
          <a:lstStyle/>
          <a:p>
            <a:r>
              <a:rPr lang="en-IN" sz="2800" b="1" dirty="0" smtClean="0">
                <a:solidFill>
                  <a:srgbClr val="0066CC"/>
                </a:solidFill>
                <a:latin typeface="Candara" panose="020E0502030303020204" pitchFamily="34" charset="0"/>
              </a:rPr>
              <a:t>Brochures on Thematic areas-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1"/>
            <a:ext cx="10040045" cy="861864"/>
          </a:xfrm>
        </p:spPr>
        <p:txBody>
          <a:bodyPr>
            <a:normAutofit/>
          </a:bodyPr>
          <a:lstStyle/>
          <a:p>
            <a:r>
              <a:rPr lang="en-US" sz="3900" b="1" dirty="0" smtClean="0">
                <a:solidFill>
                  <a:srgbClr val="C00000"/>
                </a:solidFill>
              </a:rPr>
              <a:t>Manual/Guidelines developed under NUHM</a:t>
            </a:r>
            <a:endParaRPr lang="en-US" sz="39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933874"/>
            <a:ext cx="239064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3224" y="933871"/>
            <a:ext cx="2376264" cy="2823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956" y="933877"/>
            <a:ext cx="2304257" cy="2736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6955" y="4038602"/>
            <a:ext cx="2304257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7517" y="4030215"/>
            <a:ext cx="2346050" cy="3168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3224" y="3958208"/>
            <a:ext cx="2520280" cy="3238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3783" y="789861"/>
            <a:ext cx="2335188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09992" y="4030220"/>
            <a:ext cx="24020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599"/>
            <a:ext cx="9258300" cy="12954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7 Brochures developed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7239" y="1149898"/>
            <a:ext cx="2328507" cy="2880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529" y="1149899"/>
            <a:ext cx="2419671" cy="2952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3540" y="4390256"/>
            <a:ext cx="234766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952" y="1149898"/>
            <a:ext cx="2307265" cy="29293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4948" y="4348880"/>
            <a:ext cx="2376264" cy="3137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39244" y="4318248"/>
            <a:ext cx="2448272" cy="31683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95411" y="2013996"/>
            <a:ext cx="2216645" cy="3384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8965" y="413808"/>
            <a:ext cx="9649072" cy="698077"/>
          </a:xfrm>
          <a:prstGeom prst="rect">
            <a:avLst/>
          </a:prstGeom>
        </p:spPr>
        <p:txBody>
          <a:bodyPr lIns="103158" tIns="51579" rIns="103158" bIns="51579"/>
          <a:lstStyle/>
          <a:p>
            <a:pPr>
              <a:defRPr/>
            </a:pPr>
            <a:r>
              <a:rPr lang="en-US" sz="2800" b="1" u="sng" dirty="0" smtClean="0"/>
              <a:t>Poor Maternal and Child health Indicators  among Urban poor </a:t>
            </a:r>
            <a:br>
              <a:rPr lang="en-US" sz="2800" b="1" u="sng" dirty="0" smtClean="0"/>
            </a:br>
            <a:r>
              <a:rPr lang="en-US" sz="2800" b="1" u="sng" dirty="0" smtClean="0"/>
              <a:t>(NFHS-III)</a:t>
            </a:r>
            <a:endParaRPr lang="en-IN" sz="2800" b="1" u="sng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462980" y="1581944"/>
            <a:ext cx="9361040" cy="5642352"/>
          </a:xfrm>
          <a:prstGeom prst="rect">
            <a:avLst/>
          </a:prstGeom>
        </p:spPr>
        <p:txBody>
          <a:bodyPr lIns="103158" tIns="51579" rIns="103158" bIns="51579"/>
          <a:lstStyle/>
          <a:p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Under 5 Mortality is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72.7 among urban poor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significantly higher than the urban average of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51.9</a:t>
            </a:r>
          </a:p>
          <a:p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56% deliveries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among the urban poor take place at home</a:t>
            </a:r>
          </a:p>
          <a:p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Several health indicators among urban poor are worse than rural areas:</a:t>
            </a:r>
          </a:p>
          <a:p>
            <a:pPr lvl="1"/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60% urban poor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children do not receive complete immunization compared to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58% in rural areas</a:t>
            </a:r>
          </a:p>
          <a:p>
            <a:pPr lvl="1"/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47.1 % urban poor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children &lt;3 are under-weight as compared to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45% of rural children</a:t>
            </a:r>
          </a:p>
          <a:p>
            <a:pPr lvl="1"/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59% of woman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(15-49 age group) are anemic as compared to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57% in rural </a:t>
            </a:r>
            <a:endParaRPr lang="en-IN" sz="2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 y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65" y="623892"/>
            <a:ext cx="7572392" cy="50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21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10198" y="99986"/>
            <a:ext cx="9891091" cy="1169492"/>
          </a:xfrm>
          <a:prstGeom prst="rect">
            <a:avLst/>
          </a:prstGeom>
          <a:noFill/>
        </p:spPr>
        <p:txBody>
          <a:bodyPr wrap="square" lIns="91383" tIns="45691" rIns="91383" bIns="45691" rtlCol="0">
            <a:spAutoFit/>
          </a:bodyPr>
          <a:lstStyle/>
          <a:p>
            <a:pPr algn="ctr"/>
            <a:r>
              <a:rPr lang="en-IN" sz="3500" dirty="0" smtClean="0"/>
              <a:t>Key NFHS-4 Facts (Urban)- India</a:t>
            </a:r>
            <a:br>
              <a:rPr lang="en-IN" sz="3500" dirty="0" smtClean="0"/>
            </a:br>
            <a:endParaRPr lang="en-IN" sz="3500" b="1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0" y="1014731"/>
            <a:ext cx="10287000" cy="52995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>
          <a:xfrm>
            <a:off x="457664" y="1295237"/>
            <a:ext cx="9376406" cy="5734238"/>
          </a:xfrm>
          <a:prstGeom prst="rect">
            <a:avLst/>
          </a:prstGeom>
        </p:spPr>
        <p:txBody>
          <a:bodyPr vert="horz" lIns="91383" tIns="45691" rIns="91383" bIns="45691" numCol="2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IN" sz="2400" i="0" dirty="0" smtClean="0">
                <a:solidFill>
                  <a:schemeClr val="tx1"/>
                </a:solidFill>
                <a:latin typeface="Candara"/>
              </a:rPr>
              <a:t>Institutional delivery in Public Health Facility-</a:t>
            </a:r>
            <a:r>
              <a:rPr lang="en-IN" sz="2400" b="1" i="0" dirty="0" smtClean="0">
                <a:solidFill>
                  <a:schemeClr val="tx1"/>
                </a:solidFill>
                <a:latin typeface="Candara"/>
              </a:rPr>
              <a:t>46.2.1%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IN" sz="2400" i="0" dirty="0" smtClean="0">
                <a:solidFill>
                  <a:schemeClr val="tx1"/>
                </a:solidFill>
                <a:latin typeface="Candara"/>
              </a:rPr>
              <a:t>JSY benefits to mothers-</a:t>
            </a:r>
            <a:r>
              <a:rPr lang="en-IN" sz="2400" b="1" i="0" dirty="0" smtClean="0">
                <a:solidFill>
                  <a:schemeClr val="tx1"/>
                </a:solidFill>
                <a:latin typeface="Candara"/>
              </a:rPr>
              <a:t>21.4%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IN" sz="2400" i="0" dirty="0" smtClean="0">
                <a:solidFill>
                  <a:schemeClr val="tx1"/>
                </a:solidFill>
                <a:latin typeface="Candara"/>
              </a:rPr>
              <a:t>Full Immunisation Coverage-</a:t>
            </a:r>
            <a:r>
              <a:rPr lang="en-IN" sz="2400" b="1" i="0" dirty="0" smtClean="0">
                <a:solidFill>
                  <a:schemeClr val="tx1"/>
                </a:solidFill>
                <a:latin typeface="Candara"/>
              </a:rPr>
              <a:t>63.9%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IN" sz="2400" i="0" dirty="0" smtClean="0">
                <a:solidFill>
                  <a:schemeClr val="tx1"/>
                </a:solidFill>
                <a:latin typeface="Candara"/>
              </a:rPr>
              <a:t>Breastfed within one hour of birth-</a:t>
            </a:r>
            <a:r>
              <a:rPr lang="en-IN" sz="2400" b="1" i="0" dirty="0" smtClean="0">
                <a:solidFill>
                  <a:schemeClr val="tx1"/>
                </a:solidFill>
                <a:latin typeface="Candara"/>
              </a:rPr>
              <a:t>42.8%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IN" sz="2400" i="0" dirty="0" smtClean="0">
                <a:solidFill>
                  <a:schemeClr val="tx1"/>
                </a:solidFill>
                <a:latin typeface="Candara"/>
              </a:rPr>
              <a:t>Anaemia in 15-49 age gp-</a:t>
            </a:r>
            <a:r>
              <a:rPr lang="en-IN" sz="2400" b="1" i="0" dirty="0" smtClean="0">
                <a:solidFill>
                  <a:schemeClr val="tx1"/>
                </a:solidFill>
                <a:latin typeface="Candara"/>
              </a:rPr>
              <a:t>45.7%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IN" sz="2400" i="0" dirty="0" smtClean="0">
                <a:solidFill>
                  <a:schemeClr val="tx1"/>
                </a:solidFill>
                <a:latin typeface="Candara"/>
              </a:rPr>
              <a:t>Children between 6-59 months anaemic-</a:t>
            </a:r>
            <a:r>
              <a:rPr lang="en-IN" sz="2400" b="1" i="0" dirty="0" smtClean="0">
                <a:solidFill>
                  <a:schemeClr val="tx1"/>
                </a:solidFill>
                <a:latin typeface="Candara"/>
              </a:rPr>
              <a:t>55.9%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sz="2100" i="0" dirty="0" smtClean="0">
              <a:solidFill>
                <a:sysClr val="windowText" lastClr="000000"/>
              </a:solidFill>
              <a:latin typeface="Candara"/>
            </a:endParaRPr>
          </a:p>
        </p:txBody>
      </p:sp>
      <p:pic>
        <p:nvPicPr>
          <p:cNvPr id="5" name="Picture 4" descr="10264103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5" y="1100120"/>
            <a:ext cx="4589294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ron-table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743328"/>
            <a:ext cx="464347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5381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791574" y="4030218"/>
            <a:ext cx="1080120" cy="7920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3" tIns="45707" rIns="91413" bIns="4570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8550"/>
            <a:ext cx="9258300" cy="785819"/>
          </a:xfrm>
        </p:spPr>
        <p:txBody>
          <a:bodyPr>
            <a:normAutofit/>
          </a:bodyPr>
          <a:lstStyle/>
          <a:p>
            <a:r>
              <a:rPr lang="en-IN" sz="3500" b="1" dirty="0" smtClean="0">
                <a:latin typeface="+mn-lt"/>
              </a:rPr>
              <a:t>NFHS-4 Indicators</a:t>
            </a:r>
            <a:endParaRPr lang="en-IN" sz="3500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0549621"/>
              </p:ext>
            </p:extLst>
          </p:nvPr>
        </p:nvGraphicFramePr>
        <p:xfrm>
          <a:off x="357153" y="906225"/>
          <a:ext cx="9583518" cy="31089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951359"/>
                <a:gridCol w="1600200"/>
                <a:gridCol w="1600200"/>
                <a:gridCol w="1431759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 smtClean="0"/>
                        <a:t>Indicators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 smtClean="0"/>
                        <a:t>Urban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 smtClean="0"/>
                        <a:t>Rural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 smtClean="0"/>
                        <a:t>Total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</a:tr>
              <a:tr h="518160">
                <a:tc gridSpan="4">
                  <a:txBody>
                    <a:bodyPr/>
                    <a:lstStyle/>
                    <a:p>
                      <a:pPr algn="l"/>
                      <a:r>
                        <a:rPr lang="en-IN" sz="2400" b="1" kern="1200" dirty="0" smtClean="0"/>
                        <a:t>Infant and Child Mortality Rates (Per 1,000 Live Births)</a:t>
                      </a:r>
                      <a:endParaRPr lang="en-IN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IN" sz="2400" kern="1200" dirty="0" smtClean="0"/>
                        <a:t>Infant Mortality Rate (IMR)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 smtClean="0"/>
                        <a:t>29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 smtClean="0"/>
                        <a:t>46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 smtClean="0"/>
                        <a:t>41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IN" sz="2400" kern="1200" dirty="0" smtClean="0"/>
                        <a:t>Under-Five Mortality rate (U5MR)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 smtClean="0"/>
                        <a:t>34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 smtClean="0"/>
                        <a:t>56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 smtClean="0"/>
                        <a:t>50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</a:tr>
              <a:tr h="518160">
                <a:tc>
                  <a:txBody>
                    <a:bodyPr/>
                    <a:lstStyle/>
                    <a:p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</a:tr>
              <a:tr h="518160">
                <a:tc>
                  <a:txBody>
                    <a:bodyPr/>
                    <a:lstStyle/>
                    <a:p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0" y="742929"/>
            <a:ext cx="10287000" cy="52995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0619" y="3100382"/>
          <a:ext cx="9620668" cy="313537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068027"/>
                <a:gridCol w="494076"/>
                <a:gridCol w="1138001"/>
                <a:gridCol w="1460282"/>
                <a:gridCol w="1460282"/>
              </a:tblGrid>
              <a:tr h="483616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kern="1200" dirty="0" smtClean="0"/>
                        <a:t>Delivery care  (For births in the 5 Years before the survey)</a:t>
                      </a:r>
                      <a:endParaRPr lang="en-IN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483616">
                <a:tc>
                  <a:txBody>
                    <a:bodyPr/>
                    <a:lstStyle/>
                    <a:p>
                      <a:r>
                        <a:rPr lang="en-IN" sz="2400" kern="1200" dirty="0" smtClean="0"/>
                        <a:t>Institutional births (%)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400" kern="1200" dirty="0" smtClean="0"/>
                        <a:t>88.7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 smtClean="0"/>
                        <a:t>75.1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 smtClean="0"/>
                        <a:t>78.9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</a:tr>
              <a:tr h="483616">
                <a:tc>
                  <a:txBody>
                    <a:bodyPr/>
                    <a:lstStyle/>
                    <a:p>
                      <a:r>
                        <a:rPr lang="en-IN" sz="2400" kern="1200" dirty="0" smtClean="0"/>
                        <a:t>Institutional Births in Public facility (%)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400" b="1" kern="1200" dirty="0" smtClean="0">
                          <a:solidFill>
                            <a:srgbClr val="FF0000"/>
                          </a:solidFill>
                        </a:rPr>
                        <a:t>46.2</a:t>
                      </a:r>
                      <a:endParaRPr lang="en-IN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 smtClean="0"/>
                        <a:t>54.4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 smtClean="0"/>
                        <a:t>52.1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</a:tr>
              <a:tr h="483616">
                <a:tc gridSpan="5">
                  <a:txBody>
                    <a:bodyPr/>
                    <a:lstStyle/>
                    <a:p>
                      <a:pPr algn="l"/>
                      <a:r>
                        <a:rPr lang="en-IN" sz="2400" b="1" kern="1200" dirty="0" smtClean="0"/>
                        <a:t>Child Immunization</a:t>
                      </a:r>
                      <a:endParaRPr lang="en-IN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 hMerge="1">
                  <a:txBody>
                    <a:bodyPr/>
                    <a:lstStyle/>
                    <a:p>
                      <a:pPr algn="ctr"/>
                      <a:endParaRPr lang="en-IN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/>
                </a:tc>
              </a:tr>
              <a:tr h="1200912">
                <a:tc gridSpan="2">
                  <a:txBody>
                    <a:bodyPr/>
                    <a:lstStyle/>
                    <a:p>
                      <a:r>
                        <a:rPr lang="en-IN" sz="2400" kern="1200" dirty="0" smtClean="0"/>
                        <a:t>Children age 12-23 months fully immunized (BCG, measles and 3 doses each of polio and DPT (%)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 hMerge="1">
                  <a:txBody>
                    <a:bodyPr/>
                    <a:lstStyle/>
                    <a:p>
                      <a:endParaRPr lang="en-IN" sz="22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 smtClean="0"/>
                        <a:t>63.9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 smtClean="0"/>
                        <a:t>61.3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 smtClean="0"/>
                        <a:t>62.0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85036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0" y="1"/>
            <a:ext cx="9258300" cy="903162"/>
          </a:xfrm>
        </p:spPr>
        <p:txBody>
          <a:bodyPr>
            <a:normAutofit/>
          </a:bodyPr>
          <a:lstStyle/>
          <a:p>
            <a:r>
              <a:rPr lang="en-IN" sz="3500" b="1" dirty="0" smtClean="0">
                <a:latin typeface="+mn-lt"/>
              </a:rPr>
              <a:t>NFHS-4 Indicators</a:t>
            </a:r>
            <a:endParaRPr lang="en-IN" sz="3500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03752058"/>
              </p:ext>
            </p:extLst>
          </p:nvPr>
        </p:nvGraphicFramePr>
        <p:xfrm>
          <a:off x="142844" y="1010355"/>
          <a:ext cx="9906382" cy="460404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218538"/>
                <a:gridCol w="1680546"/>
                <a:gridCol w="1503649"/>
                <a:gridCol w="1503649"/>
              </a:tblGrid>
              <a:tr h="554817"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 smtClean="0"/>
                        <a:t>Indicators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 smtClean="0"/>
                        <a:t>Urban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 smtClean="0"/>
                        <a:t>Rural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 smtClean="0"/>
                        <a:t>Total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</a:tr>
              <a:tr h="554817">
                <a:tc gridSpan="4">
                  <a:txBody>
                    <a:bodyPr/>
                    <a:lstStyle/>
                    <a:p>
                      <a:pPr algn="l"/>
                      <a:r>
                        <a:rPr lang="en-IN" sz="2400" b="1" kern="1200" dirty="0" smtClean="0"/>
                        <a:t>Child Feeding Practices and Nutritional Status of Children</a:t>
                      </a:r>
                      <a:endParaRPr lang="en-IN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</a:tr>
              <a:tr h="9907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/>
                        <a:t>Children under age 3 years breastfed within one hour of birth (%) 	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 smtClean="0"/>
                        <a:t>42.8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 smtClean="0"/>
                        <a:t>41.1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 smtClean="0"/>
                        <a:t>41.6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</a:tr>
              <a:tr h="55481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kern="1200" dirty="0" smtClean="0"/>
                        <a:t>Anaemia among Children and Adults</a:t>
                      </a:r>
                      <a:endParaRPr lang="en-IN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990742">
                <a:tc>
                  <a:txBody>
                    <a:bodyPr/>
                    <a:lstStyle/>
                    <a:p>
                      <a:r>
                        <a:rPr lang="en-IN" sz="2400" kern="1200" dirty="0" smtClean="0"/>
                        <a:t>Pregnant Women age 15-49 years who are anaemic (&lt;11.0g/dl) (%)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 smtClean="0"/>
                        <a:t>45.7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 smtClean="0"/>
                        <a:t>52.1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 smtClean="0"/>
                        <a:t>50.3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</a:tr>
              <a:tr h="958106">
                <a:tc>
                  <a:txBody>
                    <a:bodyPr/>
                    <a:lstStyle/>
                    <a:p>
                      <a:r>
                        <a:rPr lang="en-IN" sz="2400" kern="1200" dirty="0" smtClean="0"/>
                        <a:t>All women age 15-49 years who are anaemic (%)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 smtClean="0"/>
                        <a:t>50.8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 smtClean="0"/>
                        <a:t>54.2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 smtClean="0"/>
                        <a:t>53.0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0" y="814368"/>
            <a:ext cx="10287000" cy="52995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76454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7087716" y="5758408"/>
            <a:ext cx="1512168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59726" y="3598168"/>
            <a:ext cx="1224136" cy="6480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59724" y="2734072"/>
            <a:ext cx="1152128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12102523"/>
              </p:ext>
            </p:extLst>
          </p:nvPr>
        </p:nvGraphicFramePr>
        <p:xfrm>
          <a:off x="534993" y="1509939"/>
          <a:ext cx="9577063" cy="494157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620221"/>
                <a:gridCol w="1200516"/>
                <a:gridCol w="1756326"/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en-IN" sz="2900" dirty="0" smtClean="0"/>
                        <a:t>Indicators</a:t>
                      </a:r>
                      <a:endParaRPr lang="en-IN" sz="2900" dirty="0"/>
                    </a:p>
                  </a:txBody>
                  <a:tcPr marL="102870" marR="102870" marT="51816" marB="51816"/>
                </a:tc>
                <a:tc gridSpan="2">
                  <a:txBody>
                    <a:bodyPr/>
                    <a:lstStyle/>
                    <a:p>
                      <a:pPr algn="ctr"/>
                      <a:endParaRPr lang="en-IN" sz="2900" dirty="0"/>
                    </a:p>
                  </a:txBody>
                  <a:tcPr marL="102870" marR="102870" marT="51816" marB="51816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52704">
                <a:tc>
                  <a:txBody>
                    <a:bodyPr/>
                    <a:lstStyle/>
                    <a:p>
                      <a:endParaRPr lang="en-IN" sz="2900" dirty="0">
                        <a:solidFill>
                          <a:srgbClr val="C00000"/>
                        </a:solidFill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kern="1200" dirty="0" smtClean="0"/>
                        <a:t>Urban</a:t>
                      </a:r>
                      <a:endParaRPr lang="en-IN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kern="1200" dirty="0" smtClean="0"/>
                        <a:t>Rural</a:t>
                      </a:r>
                      <a:endParaRPr lang="en-IN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</a:tr>
              <a:tr h="832155">
                <a:tc>
                  <a:txBody>
                    <a:bodyPr/>
                    <a:lstStyle/>
                    <a:p>
                      <a:r>
                        <a:rPr lang="en-IN" sz="2400" kern="1200" dirty="0" smtClean="0"/>
                        <a:t>% of hospitalized cases using public facility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</a:rPr>
                        <a:t>32</a:t>
                      </a:r>
                      <a:endParaRPr lang="en-IN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smtClean="0"/>
                        <a:t>42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832155">
                <a:tc>
                  <a:txBody>
                    <a:bodyPr/>
                    <a:lstStyle/>
                    <a:p>
                      <a:r>
                        <a:rPr lang="en-US" sz="2400" kern="1200" dirty="0" smtClean="0"/>
                        <a:t>% of non-hospitalized cases using public  facility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816" marB="518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IN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smtClean="0"/>
                        <a:t>25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72101">
                <a:tc>
                  <a:txBody>
                    <a:bodyPr/>
                    <a:lstStyle/>
                    <a:p>
                      <a:r>
                        <a:rPr lang="en-US" sz="2400" b="1" kern="1200" dirty="0" smtClean="0"/>
                        <a:t>Non-hospitalized expenditure (Rs.)</a:t>
                      </a:r>
                      <a:endParaRPr lang="en-IN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153" marR="77153" marT="51816" marB="51816"/>
                </a:tc>
                <a:tc gridSpan="2">
                  <a:txBody>
                    <a:bodyPr/>
                    <a:lstStyle/>
                    <a:p>
                      <a:endParaRPr lang="en-IN" sz="2400" dirty="0"/>
                    </a:p>
                  </a:txBody>
                  <a:tcPr marL="77153" marR="77153" marT="51816" marB="51816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841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smtClean="0"/>
                        <a:t>OOPE  per non-hospitalized ailing person (Rs.) – PUBLIC</a:t>
                      </a:r>
                      <a:endParaRPr lang="en-IN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9620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9840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835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/>
                        <a:t>OOPE  per non-hospitalized ailing person (Rs.) – PRIVATE</a:t>
                      </a:r>
                      <a:endParaRPr lang="en-IN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153" marR="77153" marT="51816" marB="518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</a:rPr>
                        <a:t>18919</a:t>
                      </a:r>
                      <a:endParaRPr lang="en-IN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15804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xfrm>
            <a:off x="357157" y="243644"/>
            <a:ext cx="9779497" cy="1077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>
                <a:solidFill>
                  <a:prstClr val="black"/>
                </a:solidFill>
                <a:latin typeface="+mn-lt"/>
              </a:rPr>
              <a:t>Key urban health indicators </a:t>
            </a:r>
            <a:r>
              <a:rPr lang="en-IN" sz="3200" b="1" dirty="0">
                <a:solidFill>
                  <a:prstClr val="black"/>
                </a:solidFill>
                <a:latin typeface="+mn-lt"/>
              </a:rPr>
              <a:t>(</a:t>
            </a:r>
            <a:r>
              <a:rPr lang="en-IN" sz="3200" b="1" dirty="0" smtClean="0">
                <a:solidFill>
                  <a:prstClr val="black"/>
                </a:solidFill>
                <a:latin typeface="+mn-lt"/>
              </a:rPr>
              <a:t>NSSO – 71</a:t>
            </a:r>
            <a:r>
              <a:rPr lang="en-IN" sz="3200" b="1" baseline="30000" dirty="0" smtClean="0">
                <a:solidFill>
                  <a:prstClr val="black"/>
                </a:solidFill>
                <a:latin typeface="+mn-lt"/>
              </a:rPr>
              <a:t>st</a:t>
            </a:r>
            <a:r>
              <a:rPr lang="en-IN" sz="3200" b="1" dirty="0" smtClean="0">
                <a:solidFill>
                  <a:prstClr val="black"/>
                </a:solidFill>
                <a:latin typeface="+mn-lt"/>
              </a:rPr>
              <a:t> round)</a:t>
            </a:r>
            <a:endParaRPr lang="en-IN" sz="3200" b="1" dirty="0">
              <a:solidFill>
                <a:prstClr val="black"/>
              </a:solidFill>
              <a:latin typeface="+mn-lt"/>
            </a:endParaRPr>
          </a:p>
          <a:p>
            <a:endParaRPr lang="en-IN" sz="3200" b="1" dirty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457309"/>
            <a:ext cx="10287000" cy="52995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5529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72720"/>
            <a:ext cx="9258300" cy="1295400"/>
          </a:xfrm>
        </p:spPr>
        <p:txBody>
          <a:bodyPr/>
          <a:lstStyle/>
          <a:p>
            <a:r>
              <a:rPr lang="en-US" sz="3800" b="1" dirty="0" smtClean="0"/>
              <a:t>Core Strategies- NUHM</a:t>
            </a:r>
            <a:endParaRPr lang="en-IN" sz="3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CCBE7-D776-463F-8D72-897F234B011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257175" y="1371601"/>
          <a:ext cx="9567268" cy="5537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10199" y="247860"/>
            <a:ext cx="9891091" cy="580997"/>
          </a:xfrm>
          <a:prstGeom prst="rect">
            <a:avLst/>
          </a:prstGeom>
          <a:noFill/>
        </p:spPr>
        <p:txBody>
          <a:bodyPr wrap="square" lIns="91368" tIns="45685" rIns="91368" bIns="45685" rtlCol="0">
            <a:spAutoFit/>
          </a:bodyPr>
          <a:lstStyle/>
          <a:p>
            <a:pPr algn="ctr"/>
            <a:r>
              <a:rPr lang="en-IN" sz="3200" b="1" dirty="0" smtClean="0">
                <a:solidFill>
                  <a:prstClr val="black"/>
                </a:solidFill>
                <a:latin typeface="+mj-lt"/>
              </a:rPr>
              <a:t>NUHM</a:t>
            </a:r>
            <a:r>
              <a:rPr lang="en-IN" sz="3200" b="1" dirty="0">
                <a:solidFill>
                  <a:prstClr val="black"/>
                </a:solidFill>
                <a:latin typeface="+mj-lt"/>
              </a:rPr>
              <a:t>: Service Delivery Mechanism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0" y="1014732"/>
            <a:ext cx="10287000" cy="5887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/>
        </p:nvGraphicFramePr>
        <p:xfrm>
          <a:off x="390979" y="1221904"/>
          <a:ext cx="9577063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377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1375</Words>
  <Application>Microsoft Office PowerPoint</Application>
  <PresentationFormat>Custom</PresentationFormat>
  <Paragraphs>262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About NUHM</vt:lpstr>
      <vt:lpstr>Poor Maternal and Child health Indicators  among Urban poor  (NFHS-III)</vt:lpstr>
      <vt:lpstr>Slide 4</vt:lpstr>
      <vt:lpstr>NFHS-4 Indicators</vt:lpstr>
      <vt:lpstr>NFHS-4 Indicators</vt:lpstr>
      <vt:lpstr>Key urban health indicators (NSSO – 71st round) </vt:lpstr>
      <vt:lpstr>Core Strategies- NUHM</vt:lpstr>
      <vt:lpstr>Slide 9</vt:lpstr>
      <vt:lpstr>Implementation of NUHM </vt:lpstr>
      <vt:lpstr>  1067 Cities covered under NUHM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                         Priority Areas I. Key Activities</vt:lpstr>
      <vt:lpstr>Continued….</vt:lpstr>
      <vt:lpstr> II. Strengthening Financial Management systems</vt:lpstr>
      <vt:lpstr>Recent Publications </vt:lpstr>
      <vt:lpstr>Manual/Guidelines developed under NUHM</vt:lpstr>
      <vt:lpstr>7 Brochures developed 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library</cp:lastModifiedBy>
  <cp:revision>360</cp:revision>
  <dcterms:created xsi:type="dcterms:W3CDTF">2017-07-04T11:29:24Z</dcterms:created>
  <dcterms:modified xsi:type="dcterms:W3CDTF">2021-03-26T07:39:22Z</dcterms:modified>
</cp:coreProperties>
</file>