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err="1" smtClean="0"/>
              <a:t>Mrs.Mercy</a:t>
            </a:r>
            <a:r>
              <a:rPr lang="en-US" sz="2800" dirty="0" smtClean="0"/>
              <a:t> </a:t>
            </a:r>
            <a:r>
              <a:rPr lang="en-US" sz="2800" dirty="0" err="1" smtClean="0"/>
              <a:t>Deva</a:t>
            </a:r>
            <a:r>
              <a:rPr lang="en-US" sz="2800" dirty="0" smtClean="0"/>
              <a:t> </a:t>
            </a:r>
            <a:r>
              <a:rPr lang="en-US" sz="2800" dirty="0" err="1" smtClean="0"/>
              <a:t>Priya</a:t>
            </a:r>
            <a:r>
              <a:rPr lang="en-US" sz="2800" dirty="0" smtClean="0"/>
              <a:t> </a:t>
            </a:r>
          </a:p>
          <a:p>
            <a:pPr algn="r"/>
            <a:r>
              <a:rPr lang="en-US" sz="2800" dirty="0" err="1" smtClean="0"/>
              <a:t>Asst.Prof</a:t>
            </a:r>
            <a:r>
              <a:rPr lang="en-US" sz="2800" dirty="0" smtClean="0"/>
              <a:t>.</a:t>
            </a:r>
          </a:p>
          <a:p>
            <a:pPr algn="r"/>
            <a:r>
              <a:rPr lang="en-US" sz="2800" dirty="0" smtClean="0"/>
              <a:t>Dept of MHN </a:t>
            </a:r>
            <a:endParaRPr lang="en-IN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 of the testes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Spermatozoa (sperm) are produced in the </a:t>
            </a:r>
            <a:r>
              <a:rPr lang="en-IN" dirty="0" err="1" smtClean="0"/>
              <a:t>seminiferous</a:t>
            </a:r>
            <a:r>
              <a:rPr lang="en-IN" dirty="0" smtClean="0"/>
              <a:t> tubules of the testes, and mature as they pass through the long and convoluted </a:t>
            </a:r>
            <a:r>
              <a:rPr lang="en-IN" dirty="0" err="1" smtClean="0"/>
              <a:t>epididymis</a:t>
            </a:r>
            <a:r>
              <a:rPr lang="en-IN" dirty="0" smtClean="0"/>
              <a:t>, where they are stored.</a:t>
            </a:r>
          </a:p>
          <a:p>
            <a:pPr algn="just"/>
            <a:r>
              <a:rPr lang="en-IN" dirty="0" smtClean="0"/>
              <a:t>The hormone controlling sperm production is FSH from the anterior pituitary</a:t>
            </a:r>
          </a:p>
          <a:p>
            <a:pPr algn="just"/>
            <a:r>
              <a:rPr lang="en-IN" dirty="0" smtClean="0"/>
              <a:t>A mature sperm has a head, a body, and a long whip-like tail that is used for motility.</a:t>
            </a:r>
          </a:p>
          <a:p>
            <a:pPr algn="just"/>
            <a:r>
              <a:rPr lang="en-IN" dirty="0" smtClean="0"/>
              <a:t> The head is almost completely filled by the nucleus, containing its DNA.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It also contains the enzymes required to penetrate the outer layers of the ovum to reach, and fuse with, its nucleus.</a:t>
            </a:r>
          </a:p>
          <a:p>
            <a:pPr algn="just"/>
            <a:r>
              <a:rPr lang="en-IN" dirty="0" smtClean="0"/>
              <a:t> The body of the sperm is packed with mitochondria, which fuel the propelling action of the tail that powers the sperm on its journey into the female reproductive tract.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male reproductive system-intro..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male reproductive system consists of the following organs:</a:t>
            </a:r>
          </a:p>
          <a:p>
            <a:r>
              <a:rPr lang="en-IN" dirty="0" smtClean="0"/>
              <a:t>2 testes                         in the scrotum</a:t>
            </a:r>
          </a:p>
          <a:p>
            <a:r>
              <a:rPr lang="en-IN" dirty="0" smtClean="0"/>
              <a:t>2 </a:t>
            </a:r>
            <a:r>
              <a:rPr lang="en-IN" dirty="0" err="1" smtClean="0"/>
              <a:t>epididymides</a:t>
            </a:r>
            <a:endParaRPr lang="en-IN" dirty="0" smtClean="0"/>
          </a:p>
          <a:p>
            <a:r>
              <a:rPr lang="en-IN" dirty="0" smtClean="0"/>
              <a:t>2 deferent ducts (vas deferens)</a:t>
            </a:r>
          </a:p>
          <a:p>
            <a:r>
              <a:rPr lang="en-IN" dirty="0" smtClean="0"/>
              <a:t>2 spermatic cords</a:t>
            </a:r>
          </a:p>
          <a:p>
            <a:r>
              <a:rPr lang="en-IN" dirty="0" smtClean="0"/>
              <a:t>2 seminal vesicles</a:t>
            </a:r>
          </a:p>
          <a:p>
            <a:r>
              <a:rPr lang="en-IN" dirty="0" smtClean="0"/>
              <a:t>2 ejaculatory ducts</a:t>
            </a:r>
          </a:p>
          <a:p>
            <a:r>
              <a:rPr lang="en-IN" dirty="0" smtClean="0"/>
              <a:t>1 prostate gland</a:t>
            </a:r>
          </a:p>
          <a:p>
            <a:r>
              <a:rPr lang="en-IN" dirty="0" smtClean="0"/>
              <a:t>1 penis.</a:t>
            </a:r>
            <a:endParaRPr lang="en-IN" dirty="0"/>
          </a:p>
        </p:txBody>
      </p:sp>
      <p:sp>
        <p:nvSpPr>
          <p:cNvPr id="4" name="Right Brace 3"/>
          <p:cNvSpPr/>
          <p:nvPr/>
        </p:nvSpPr>
        <p:spPr>
          <a:xfrm>
            <a:off x="3733800" y="2133600"/>
            <a:ext cx="2286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381000"/>
            <a:ext cx="7781925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Scrotum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 scrotum is a pouch of deeply pigmented skin, fibrous and connective tissue and smooth muscle.</a:t>
            </a:r>
          </a:p>
          <a:p>
            <a:pPr algn="just"/>
            <a:r>
              <a:rPr lang="en-IN" dirty="0" smtClean="0"/>
              <a:t> It is divided into two compartments each of which contains one testis, one </a:t>
            </a:r>
            <a:r>
              <a:rPr lang="en-IN" dirty="0" err="1" smtClean="0"/>
              <a:t>epididymis</a:t>
            </a:r>
            <a:r>
              <a:rPr lang="en-IN" dirty="0" smtClean="0"/>
              <a:t> and the testicular end of a spermatic cord.</a:t>
            </a:r>
          </a:p>
          <a:p>
            <a:pPr algn="just"/>
            <a:r>
              <a:rPr lang="en-IN" dirty="0" smtClean="0"/>
              <a:t> It lies below the </a:t>
            </a:r>
            <a:r>
              <a:rPr lang="en-IN" dirty="0" err="1" smtClean="0"/>
              <a:t>symphysis</a:t>
            </a:r>
            <a:r>
              <a:rPr lang="en-IN" dirty="0" smtClean="0"/>
              <a:t> pubis, in front of the upper parts of the thighs and behind the penis.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Testes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 testes are the reproductive glands of the male and are the equivalent of the ovaries in the female.</a:t>
            </a:r>
          </a:p>
          <a:p>
            <a:r>
              <a:rPr lang="en-IN" dirty="0" smtClean="0"/>
              <a:t> They are about 4.5 cm long, 2.5 cm wide and 3 cm thick and are suspended in the scrotum by the spermatic cords. </a:t>
            </a:r>
          </a:p>
          <a:p>
            <a:r>
              <a:rPr lang="en-IN" dirty="0" smtClean="0"/>
              <a:t>They are surrounded by three layers of tissue.</a:t>
            </a:r>
          </a:p>
          <a:p>
            <a:r>
              <a:rPr lang="en-IN" b="1" dirty="0" smtClean="0"/>
              <a:t>The tunica </a:t>
            </a:r>
            <a:r>
              <a:rPr lang="en-IN" b="1" dirty="0" err="1" smtClean="0"/>
              <a:t>vaginalis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The tunica </a:t>
            </a:r>
            <a:r>
              <a:rPr lang="en-IN" b="1" dirty="0" err="1" smtClean="0"/>
              <a:t>albuginea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The tunica </a:t>
            </a:r>
            <a:r>
              <a:rPr lang="en-IN" b="1" dirty="0" err="1" smtClean="0"/>
              <a:t>vasculosa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 smtClean="0"/>
              <a:t>The tunica </a:t>
            </a:r>
            <a:r>
              <a:rPr lang="en-IN" b="1" dirty="0" err="1" smtClean="0"/>
              <a:t>vaginalis</a:t>
            </a:r>
            <a:r>
              <a:rPr lang="en-IN" b="1" dirty="0" smtClean="0"/>
              <a:t>. </a:t>
            </a:r>
          </a:p>
          <a:p>
            <a:pPr algn="just"/>
            <a:r>
              <a:rPr lang="en-IN" dirty="0" smtClean="0"/>
              <a:t>This is a double membrane, forming the outer covering of the testes, and is a down growth of the abdominal and pelvic peritoneum. </a:t>
            </a:r>
          </a:p>
          <a:p>
            <a:pPr algn="just"/>
            <a:r>
              <a:rPr lang="en-IN" dirty="0" smtClean="0"/>
              <a:t>During early </a:t>
            </a:r>
            <a:r>
              <a:rPr lang="en-IN" dirty="0" err="1" smtClean="0"/>
              <a:t>fetal</a:t>
            </a:r>
            <a:r>
              <a:rPr lang="en-IN" dirty="0" smtClean="0"/>
              <a:t> life the testes develop in the lumbar region of the abdominal cavity just below the kidneys. </a:t>
            </a:r>
          </a:p>
          <a:p>
            <a:pPr algn="just"/>
            <a:r>
              <a:rPr lang="en-IN" dirty="0" smtClean="0"/>
              <a:t>They then descend into the scrotum taking with them coverings of peritoneum, blood and lymph vessels, nerves and the deferent duct. </a:t>
            </a:r>
          </a:p>
          <a:p>
            <a:pPr algn="just"/>
            <a:r>
              <a:rPr lang="en-IN" dirty="0" smtClean="0"/>
              <a:t>The peritoneum eventually surrounds the testes in the scrotum, and becomes detached from the abdominal peritoneum.</a:t>
            </a:r>
          </a:p>
          <a:p>
            <a:pPr algn="just"/>
            <a:r>
              <a:rPr lang="en-IN" dirty="0" smtClean="0"/>
              <a:t> Descent of the testes into the scrotum should be complete by the 8th month of </a:t>
            </a:r>
            <a:r>
              <a:rPr lang="en-IN" dirty="0" err="1" smtClean="0"/>
              <a:t>fetal</a:t>
            </a:r>
            <a:r>
              <a:rPr lang="en-IN" dirty="0" smtClean="0"/>
              <a:t> life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IN" b="1" dirty="0" smtClean="0"/>
              <a:t>The tunica </a:t>
            </a:r>
            <a:r>
              <a:rPr lang="en-IN" b="1" dirty="0" err="1" smtClean="0"/>
              <a:t>albuginea</a:t>
            </a:r>
            <a:r>
              <a:rPr lang="en-IN" b="1" dirty="0" smtClean="0"/>
              <a:t>. </a:t>
            </a:r>
          </a:p>
          <a:p>
            <a:r>
              <a:rPr lang="en-IN" dirty="0" smtClean="0"/>
              <a:t>This is a fibrous covering beneath the tunica </a:t>
            </a:r>
            <a:r>
              <a:rPr lang="en-IN" dirty="0" err="1" smtClean="0"/>
              <a:t>vaginalis</a:t>
            </a:r>
            <a:r>
              <a:rPr lang="en-IN" dirty="0" smtClean="0"/>
              <a:t> that surrounds the testes.</a:t>
            </a:r>
          </a:p>
          <a:p>
            <a:r>
              <a:rPr lang="en-IN" dirty="0" smtClean="0"/>
              <a:t> Ingrowths form septa dividing the glandular structure of the testes into </a:t>
            </a:r>
            <a:r>
              <a:rPr lang="en-IN" i="1" dirty="0" smtClean="0"/>
              <a:t>lobules.</a:t>
            </a:r>
          </a:p>
          <a:p>
            <a:r>
              <a:rPr lang="en-IN" b="1" dirty="0" smtClean="0"/>
              <a:t>The tunica </a:t>
            </a:r>
            <a:r>
              <a:rPr lang="en-IN" b="1" dirty="0" err="1" smtClean="0"/>
              <a:t>vasculosa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 </a:t>
            </a:r>
            <a:r>
              <a:rPr lang="en-IN" dirty="0" smtClean="0"/>
              <a:t>This consists of a network of capillaries supported by delicate connective tissue.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Structure of the testes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In each testis are 200 to 300 lobules and within each lobule</a:t>
            </a:r>
          </a:p>
          <a:p>
            <a:pPr algn="just"/>
            <a:r>
              <a:rPr lang="en-IN" dirty="0" smtClean="0"/>
              <a:t>are 1 to 4 convoluted loops composed of </a:t>
            </a:r>
            <a:r>
              <a:rPr lang="en-IN" i="1" dirty="0" smtClean="0"/>
              <a:t>germinal epithelial cells, called </a:t>
            </a:r>
            <a:r>
              <a:rPr lang="en-IN" b="1" i="1" dirty="0" err="1" smtClean="0"/>
              <a:t>seminiferous</a:t>
            </a:r>
            <a:r>
              <a:rPr lang="en-IN" b="1" i="1" dirty="0" smtClean="0"/>
              <a:t> tubules.</a:t>
            </a:r>
          </a:p>
          <a:p>
            <a:pPr algn="just"/>
            <a:r>
              <a:rPr lang="en-IN" i="1" dirty="0" smtClean="0"/>
              <a:t> Between the </a:t>
            </a:r>
            <a:r>
              <a:rPr lang="en-IN" dirty="0" smtClean="0"/>
              <a:t>tubules there are groups of </a:t>
            </a:r>
            <a:r>
              <a:rPr lang="en-IN" i="1" dirty="0" smtClean="0"/>
              <a:t>interstitial cells (of </a:t>
            </a:r>
            <a:r>
              <a:rPr lang="en-IN" i="1" dirty="0" err="1" smtClean="0"/>
              <a:t>Ley</a:t>
            </a:r>
            <a:r>
              <a:rPr lang="en-IN" i="1" dirty="0" smtClean="0"/>
              <a:t> dig) that </a:t>
            </a:r>
            <a:r>
              <a:rPr lang="en-IN" dirty="0" smtClean="0"/>
              <a:t>secrete the hormone testosterone after puberty. </a:t>
            </a:r>
          </a:p>
          <a:p>
            <a:pPr algn="just"/>
            <a:r>
              <a:rPr lang="en-IN" dirty="0" smtClean="0"/>
              <a:t>At the upper pole of the testis the tubules combine to form a single tubule. </a:t>
            </a:r>
          </a:p>
          <a:p>
            <a:pPr algn="just"/>
            <a:r>
              <a:rPr lang="en-IN" dirty="0" smtClean="0"/>
              <a:t>This tubule, about 6 m in its full length, is repeatedly folded and tightly packed into a mass called the </a:t>
            </a:r>
            <a:r>
              <a:rPr lang="en-IN" b="1" dirty="0" err="1" smtClean="0"/>
              <a:t>epididymis</a:t>
            </a:r>
            <a:r>
              <a:rPr lang="en-IN" b="1" dirty="0" smtClean="0"/>
              <a:t>.</a:t>
            </a: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It leaves the scrotum as the </a:t>
            </a:r>
            <a:r>
              <a:rPr lang="en-IN" b="1" i="1" dirty="0" smtClean="0"/>
              <a:t>deferent duct</a:t>
            </a:r>
          </a:p>
          <a:p>
            <a:pPr algn="just"/>
            <a:r>
              <a:rPr lang="en-IN" dirty="0" smtClean="0"/>
              <a:t>(</a:t>
            </a:r>
            <a:r>
              <a:rPr lang="en-IN" b="1" dirty="0" smtClean="0"/>
              <a:t>vas deferens</a:t>
            </a:r>
            <a:r>
              <a:rPr lang="en-IN" dirty="0" smtClean="0"/>
              <a:t>) in the </a:t>
            </a:r>
            <a:r>
              <a:rPr lang="en-IN" b="1" i="1" dirty="0" smtClean="0"/>
              <a:t>spermatic cord</a:t>
            </a:r>
            <a:r>
              <a:rPr lang="en-IN" i="1" dirty="0" smtClean="0"/>
              <a:t>.</a:t>
            </a:r>
          </a:p>
          <a:p>
            <a:pPr algn="just"/>
            <a:r>
              <a:rPr lang="en-IN" i="1" dirty="0" smtClean="0"/>
              <a:t> Blood and lymph vessels </a:t>
            </a:r>
            <a:r>
              <a:rPr lang="en-IN" dirty="0" smtClean="0"/>
              <a:t>pass to the testes in the spermatic cords.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80010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611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MALE REPRODUCTIVE SYSTEM</vt:lpstr>
      <vt:lpstr>The male reproductive system-intro..</vt:lpstr>
      <vt:lpstr>Slide 3</vt:lpstr>
      <vt:lpstr> Scrotum </vt:lpstr>
      <vt:lpstr>Testes </vt:lpstr>
      <vt:lpstr>Slide 6</vt:lpstr>
      <vt:lpstr>Slide 7</vt:lpstr>
      <vt:lpstr>Structure of the testes</vt:lpstr>
      <vt:lpstr>Slide 9</vt:lpstr>
      <vt:lpstr>Functions of the testes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REPRODUCTIVE SYSTEM</dc:title>
  <dc:creator>Mercy</dc:creator>
  <cp:lastModifiedBy>library</cp:lastModifiedBy>
  <cp:revision>8</cp:revision>
  <dcterms:created xsi:type="dcterms:W3CDTF">2006-08-16T00:00:00Z</dcterms:created>
  <dcterms:modified xsi:type="dcterms:W3CDTF">2021-03-26T06:04:35Z</dcterms:modified>
</cp:coreProperties>
</file>