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/>
              <a:t>The reproductive</a:t>
            </a:r>
            <a:br>
              <a:rPr lang="en-IN" b="1" dirty="0" smtClean="0"/>
            </a:br>
            <a:r>
              <a:rPr lang="en-IN" b="1" dirty="0" smtClean="0"/>
              <a:t>systems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dirty="0" err="1" smtClean="0"/>
              <a:t>Mrs.Mercy</a:t>
            </a:r>
            <a:r>
              <a:rPr lang="en-US" sz="2800" dirty="0" smtClean="0"/>
              <a:t> </a:t>
            </a:r>
            <a:r>
              <a:rPr lang="en-US" sz="2800" dirty="0" err="1" smtClean="0"/>
              <a:t>Deva</a:t>
            </a:r>
            <a:r>
              <a:rPr lang="en-US" sz="2800" dirty="0" smtClean="0"/>
              <a:t> </a:t>
            </a:r>
            <a:r>
              <a:rPr lang="en-US" sz="2800" dirty="0" err="1" smtClean="0"/>
              <a:t>Priya</a:t>
            </a:r>
            <a:r>
              <a:rPr lang="en-US" sz="2800" dirty="0" smtClean="0"/>
              <a:t> </a:t>
            </a:r>
          </a:p>
          <a:p>
            <a:pPr algn="r"/>
            <a:r>
              <a:rPr lang="en-US" sz="2800" dirty="0" err="1" smtClean="0"/>
              <a:t>Asst.Prof</a:t>
            </a:r>
            <a:r>
              <a:rPr lang="en-US" sz="2800" dirty="0" smtClean="0"/>
              <a:t> </a:t>
            </a:r>
          </a:p>
          <a:p>
            <a:pPr algn="r"/>
            <a:r>
              <a:rPr lang="en-US" sz="2800" dirty="0" smtClean="0"/>
              <a:t>Dept of MHN</a:t>
            </a:r>
            <a:endParaRPr lang="en-IN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Blood supply, lymph drainage and nerve supply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/>
          </a:bodyPr>
          <a:lstStyle/>
          <a:p>
            <a:pPr algn="just"/>
            <a:r>
              <a:rPr lang="en-IN" b="1" dirty="0" smtClean="0"/>
              <a:t>The arterial supply- branches from the </a:t>
            </a:r>
            <a:r>
              <a:rPr lang="en-IN" b="1" i="1" dirty="0" smtClean="0"/>
              <a:t>internal </a:t>
            </a:r>
            <a:r>
              <a:rPr lang="en-IN" i="1" dirty="0" err="1" smtClean="0"/>
              <a:t>pudendal</a:t>
            </a:r>
            <a:r>
              <a:rPr lang="en-IN" i="1" dirty="0" smtClean="0"/>
              <a:t> arteries that branch from the internal iliac arteries </a:t>
            </a:r>
            <a:r>
              <a:rPr lang="en-IN" dirty="0" smtClean="0"/>
              <a:t>and by </a:t>
            </a:r>
            <a:r>
              <a:rPr lang="en-IN" i="1" dirty="0" smtClean="0"/>
              <a:t>external </a:t>
            </a:r>
            <a:r>
              <a:rPr lang="en-IN" i="1" dirty="0" err="1" smtClean="0"/>
              <a:t>pudendal</a:t>
            </a:r>
            <a:r>
              <a:rPr lang="en-IN" i="1" dirty="0" smtClean="0"/>
              <a:t> arteries that branch from the </a:t>
            </a:r>
            <a:r>
              <a:rPr lang="en-IN" dirty="0" smtClean="0"/>
              <a:t>femoral arteries.</a:t>
            </a:r>
          </a:p>
          <a:p>
            <a:pPr algn="just"/>
            <a:r>
              <a:rPr lang="en-IN" b="1" dirty="0" smtClean="0"/>
              <a:t>The venous drainage- forms a large plexus which </a:t>
            </a:r>
            <a:r>
              <a:rPr lang="en-IN" dirty="0" smtClean="0"/>
              <a:t>eventually drains into the internal iliac veins.</a:t>
            </a:r>
          </a:p>
          <a:p>
            <a:r>
              <a:rPr lang="en-IN" b="1" dirty="0" smtClean="0"/>
              <a:t>Lymph drainage-</a:t>
            </a:r>
            <a:r>
              <a:rPr lang="en-IN" dirty="0" smtClean="0"/>
              <a:t> through the superficial inguinal nodes.</a:t>
            </a:r>
          </a:p>
          <a:p>
            <a:r>
              <a:rPr lang="en-IN" b="1" dirty="0" smtClean="0"/>
              <a:t>Nerve supply-</a:t>
            </a:r>
            <a:r>
              <a:rPr lang="en-IN" dirty="0" smtClean="0"/>
              <a:t> by branches from </a:t>
            </a:r>
            <a:r>
              <a:rPr lang="en-IN" dirty="0" err="1" smtClean="0"/>
              <a:t>pudendal</a:t>
            </a:r>
            <a:r>
              <a:rPr lang="en-IN" dirty="0" smtClean="0"/>
              <a:t> nerves.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r>
              <a:rPr lang="en-IN" b="1" dirty="0" smtClean="0"/>
              <a:t>Perineum</a:t>
            </a:r>
          </a:p>
          <a:p>
            <a:r>
              <a:rPr lang="en-IN" dirty="0" smtClean="0"/>
              <a:t>The perineum is the area extending from the base of the labia </a:t>
            </a:r>
            <a:r>
              <a:rPr lang="en-IN" dirty="0" err="1" smtClean="0"/>
              <a:t>minora</a:t>
            </a:r>
            <a:r>
              <a:rPr lang="en-IN" dirty="0" smtClean="0"/>
              <a:t> to the anal canal. It is roughly triangular and consists of connective tissue, muscle and fat. </a:t>
            </a:r>
          </a:p>
          <a:p>
            <a:r>
              <a:rPr lang="en-IN" dirty="0" smtClean="0"/>
              <a:t>It gives attachment to the muscles of the pelvic floor .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Internal genitalia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/>
              <a:t>The internal organs of the female reproductive system lie in the pelvic cavity and consist of the vagina, uterus, two uterine tubes and two ovaries.</a:t>
            </a:r>
          </a:p>
          <a:p>
            <a:pPr algn="just"/>
            <a:r>
              <a:rPr lang="en-IN" b="1" dirty="0" smtClean="0"/>
              <a:t>Vagina</a:t>
            </a:r>
          </a:p>
          <a:p>
            <a:pPr algn="just"/>
            <a:r>
              <a:rPr lang="en-IN" dirty="0" smtClean="0"/>
              <a:t>The vagina is a </a:t>
            </a:r>
            <a:r>
              <a:rPr lang="en-IN" dirty="0" err="1" smtClean="0"/>
              <a:t>fibromuscular</a:t>
            </a:r>
            <a:r>
              <a:rPr lang="en-IN" dirty="0" smtClean="0"/>
              <a:t> tube lined with stratified </a:t>
            </a:r>
            <a:r>
              <a:rPr lang="en-IN" dirty="0" err="1" smtClean="0"/>
              <a:t>squamous</a:t>
            </a:r>
            <a:r>
              <a:rPr lang="en-IN" dirty="0" smtClean="0"/>
              <a:t> epithelium, connecting the external and internal organs of reproduction.</a:t>
            </a:r>
          </a:p>
          <a:p>
            <a:pPr algn="just"/>
            <a:r>
              <a:rPr lang="en-IN" dirty="0" smtClean="0"/>
              <a:t> It runs obliquely upwards and backwards at an angle of about 45° between the bladder in front and rectum and anus behind.</a:t>
            </a:r>
          </a:p>
          <a:p>
            <a:pPr algn="just"/>
            <a:r>
              <a:rPr lang="en-IN" dirty="0" smtClean="0"/>
              <a:t> In the adult the anterior wall is about 7.5 cm (3 inches) long and the posterior wall about 9 cm long. The difference is due to the angle of insertion of the cervix through the anterior wall.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8" y="747713"/>
            <a:ext cx="8291512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713" y="762000"/>
            <a:ext cx="7648575" cy="533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Structure of the vagina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vagina has three layers: </a:t>
            </a:r>
          </a:p>
          <a:p>
            <a:r>
              <a:rPr lang="en-IN" dirty="0" smtClean="0"/>
              <a:t>an outer covering of </a:t>
            </a:r>
            <a:r>
              <a:rPr lang="en-IN" dirty="0" err="1" smtClean="0"/>
              <a:t>areolar</a:t>
            </a:r>
            <a:r>
              <a:rPr lang="en-IN" dirty="0" smtClean="0"/>
              <a:t> tissue,</a:t>
            </a:r>
          </a:p>
          <a:p>
            <a:r>
              <a:rPr lang="en-IN" dirty="0" smtClean="0"/>
              <a:t> a middle layer of smooth muscle and</a:t>
            </a:r>
          </a:p>
          <a:p>
            <a:r>
              <a:rPr lang="en-IN" dirty="0" smtClean="0"/>
              <a:t> an inner lining of stratified </a:t>
            </a:r>
            <a:r>
              <a:rPr lang="en-IN" dirty="0" err="1" smtClean="0"/>
              <a:t>squamous</a:t>
            </a:r>
            <a:r>
              <a:rPr lang="en-IN" dirty="0" smtClean="0"/>
              <a:t> epithelium that forms </a:t>
            </a:r>
            <a:r>
              <a:rPr lang="en-IN" dirty="0" err="1" smtClean="0"/>
              <a:t>ridgesor</a:t>
            </a:r>
            <a:r>
              <a:rPr lang="en-IN" dirty="0" smtClean="0"/>
              <a:t> </a:t>
            </a:r>
            <a:r>
              <a:rPr lang="en-IN" i="1" dirty="0" err="1" smtClean="0"/>
              <a:t>rugae</a:t>
            </a:r>
            <a:r>
              <a:rPr lang="en-IN" i="1" dirty="0" smtClean="0"/>
              <a:t>. </a:t>
            </a:r>
          </a:p>
          <a:p>
            <a:r>
              <a:rPr lang="en-IN" i="1" dirty="0" smtClean="0"/>
              <a:t>It has no </a:t>
            </a:r>
            <a:r>
              <a:rPr lang="en-IN" i="1" dirty="0" err="1" smtClean="0"/>
              <a:t>secretory</a:t>
            </a:r>
            <a:r>
              <a:rPr lang="en-IN" i="1" dirty="0" smtClean="0"/>
              <a:t> glands but the surface is kept </a:t>
            </a:r>
            <a:r>
              <a:rPr lang="en-IN" dirty="0" smtClean="0"/>
              <a:t>moist by cervical secretions.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Blood supply, lymph drainage and nerve supply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b="1" dirty="0" smtClean="0"/>
              <a:t>Arterial supply- </a:t>
            </a:r>
            <a:r>
              <a:rPr lang="en-IN" dirty="0" smtClean="0"/>
              <a:t>An arterial plexus is formed round the</a:t>
            </a:r>
            <a:r>
              <a:rPr lang="en-IN" b="1" dirty="0" smtClean="0"/>
              <a:t> </a:t>
            </a:r>
            <a:r>
              <a:rPr lang="en-IN" dirty="0" smtClean="0"/>
              <a:t>vagina, derived from the uterine and vaginal arteries which are branches of the internal iliac arteries.</a:t>
            </a:r>
          </a:p>
          <a:p>
            <a:pPr algn="just"/>
            <a:r>
              <a:rPr lang="en-IN" b="1" dirty="0" smtClean="0"/>
              <a:t>Venous drainage- </a:t>
            </a:r>
            <a:r>
              <a:rPr lang="en-IN" dirty="0" smtClean="0"/>
              <a:t>A venous plexus, situated in the muscular wall, drains into the internal iliac veins.</a:t>
            </a:r>
          </a:p>
          <a:p>
            <a:pPr algn="just"/>
            <a:r>
              <a:rPr lang="en-IN" b="1" dirty="0" smtClean="0"/>
              <a:t>Lymph drainage. This is through the deep and superficial </a:t>
            </a:r>
            <a:r>
              <a:rPr lang="en-IN" dirty="0" smtClean="0"/>
              <a:t>iliac glands.</a:t>
            </a:r>
          </a:p>
          <a:p>
            <a:pPr algn="just"/>
            <a:r>
              <a:rPr lang="en-IN" b="1" dirty="0" smtClean="0"/>
              <a:t>Nerve supply. </a:t>
            </a:r>
            <a:r>
              <a:rPr lang="en-IN" dirty="0" smtClean="0"/>
              <a:t>This consists of parasympathetic fibres from the sacral outflow, sympathetic fibres from the lumbar outflow and somatic sensory fibres from the </a:t>
            </a:r>
            <a:r>
              <a:rPr lang="en-IN" dirty="0" err="1" smtClean="0"/>
              <a:t>pudendal</a:t>
            </a:r>
            <a:r>
              <a:rPr lang="en-IN" dirty="0" smtClean="0"/>
              <a:t> nerves.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Functions of the vagina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vagina acts as the receptacle for the penis during coitus, and provides an elastic passageway through which the baby passes during childbirth.</a:t>
            </a:r>
            <a:endParaRPr lang="en-IN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In human beings the process is one of sexual reproduction in which the male and female organs differ anatomically and physiologically.</a:t>
            </a:r>
          </a:p>
          <a:p>
            <a:r>
              <a:rPr lang="en-IN" dirty="0" smtClean="0"/>
              <a:t>Both males and females produce specialised reproductive germ cells, called </a:t>
            </a:r>
            <a:r>
              <a:rPr lang="en-IN" b="1" i="1" dirty="0" smtClean="0"/>
              <a:t>gametes.</a:t>
            </a:r>
            <a:r>
              <a:rPr lang="en-IN" i="1" dirty="0" smtClean="0"/>
              <a:t> The male gametes are </a:t>
            </a:r>
            <a:r>
              <a:rPr lang="en-IN" dirty="0" smtClean="0"/>
              <a:t>called </a:t>
            </a:r>
            <a:r>
              <a:rPr lang="en-IN" b="1" i="1" dirty="0" smtClean="0"/>
              <a:t>spermatozoa</a:t>
            </a:r>
            <a:r>
              <a:rPr lang="en-IN" i="1" dirty="0" smtClean="0"/>
              <a:t> and the female gametes are called </a:t>
            </a:r>
            <a:r>
              <a:rPr lang="en-IN" b="1" i="1" dirty="0" smtClean="0"/>
              <a:t>ova</a:t>
            </a:r>
            <a:r>
              <a:rPr lang="en-IN" i="1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They contain the genetic material, or </a:t>
            </a:r>
            <a:r>
              <a:rPr lang="en-IN" i="1" dirty="0" smtClean="0"/>
              <a:t>genes, on </a:t>
            </a:r>
            <a:r>
              <a:rPr lang="en-IN" b="1" i="1" dirty="0" smtClean="0"/>
              <a:t>chromosomes,</a:t>
            </a:r>
            <a:r>
              <a:rPr lang="en-IN" i="1" dirty="0" smtClean="0"/>
              <a:t> </a:t>
            </a:r>
            <a:r>
              <a:rPr lang="en-IN" dirty="0" smtClean="0"/>
              <a:t>which pass inherited characteristics on to the next generation.</a:t>
            </a:r>
          </a:p>
          <a:p>
            <a:pPr algn="just"/>
            <a:r>
              <a:rPr lang="en-IN" dirty="0" smtClean="0"/>
              <a:t>In other body cells there are 46 chromosomes</a:t>
            </a:r>
          </a:p>
          <a:p>
            <a:pPr algn="just"/>
            <a:r>
              <a:rPr lang="en-IN" dirty="0" smtClean="0"/>
              <a:t>arranged in 23 pairs but in the gametes there are only 23, one from each pair.</a:t>
            </a:r>
          </a:p>
          <a:p>
            <a:pPr algn="just"/>
            <a:r>
              <a:rPr lang="en-IN" dirty="0" smtClean="0"/>
              <a:t>Gametes are formed by </a:t>
            </a:r>
            <a:r>
              <a:rPr lang="en-IN" b="1" i="1" dirty="0" smtClean="0"/>
              <a:t>meiosis</a:t>
            </a:r>
          </a:p>
          <a:p>
            <a:pPr algn="just"/>
            <a:r>
              <a:rPr lang="en-IN" dirty="0" smtClean="0"/>
              <a:t>When the ovum is fertilised by a spermatozoon the resultant </a:t>
            </a:r>
            <a:r>
              <a:rPr lang="en-IN" b="1" i="1" dirty="0" smtClean="0"/>
              <a:t>zygote</a:t>
            </a:r>
            <a:r>
              <a:rPr lang="en-IN" i="1" dirty="0" smtClean="0"/>
              <a:t> contains 23 pairs of chromosomes, </a:t>
            </a:r>
            <a:r>
              <a:rPr lang="en-IN" dirty="0" smtClean="0"/>
              <a:t>one of each pair obtained from the father and one from the mother.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zygote embeds itself in the wall of the uterus where it grows and develops during the 40-week </a:t>
            </a:r>
            <a:r>
              <a:rPr lang="en-IN" i="1" dirty="0" smtClean="0"/>
              <a:t>gestation period before birth.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b="1" dirty="0" smtClean="0"/>
              <a:t>The functions of the female reproductive system are:</a:t>
            </a:r>
          </a:p>
          <a:p>
            <a:r>
              <a:rPr lang="en-IN" dirty="0" smtClean="0"/>
              <a:t>formation of female gametes, ova</a:t>
            </a:r>
          </a:p>
          <a:p>
            <a:r>
              <a:rPr lang="en-IN" dirty="0" smtClean="0"/>
              <a:t> reception of male gametes, spermatozoa</a:t>
            </a:r>
          </a:p>
          <a:p>
            <a:r>
              <a:rPr lang="en-IN" dirty="0" smtClean="0"/>
              <a:t> provision of suitable environments for fertilisation of</a:t>
            </a:r>
          </a:p>
          <a:p>
            <a:r>
              <a:rPr lang="en-IN" dirty="0" smtClean="0"/>
              <a:t>the ovum by spermatozoa and development of the</a:t>
            </a:r>
          </a:p>
          <a:p>
            <a:r>
              <a:rPr lang="en-IN" dirty="0" smtClean="0"/>
              <a:t>resultant </a:t>
            </a:r>
            <a:r>
              <a:rPr lang="en-IN" b="1" dirty="0" err="1" smtClean="0"/>
              <a:t>fetus</a:t>
            </a:r>
            <a:endParaRPr lang="en-IN" b="1" dirty="0" smtClean="0"/>
          </a:p>
          <a:p>
            <a:r>
              <a:rPr lang="en-IN" dirty="0" smtClean="0"/>
              <a:t> parturition (childbirth)</a:t>
            </a:r>
          </a:p>
          <a:p>
            <a:r>
              <a:rPr lang="en-IN" dirty="0" smtClean="0"/>
              <a:t> lactation, the production of breast milk, which</a:t>
            </a:r>
          </a:p>
          <a:p>
            <a:r>
              <a:rPr lang="en-IN" dirty="0" smtClean="0"/>
              <a:t>provides complete nourishment for the baby in its</a:t>
            </a:r>
          </a:p>
          <a:p>
            <a:r>
              <a:rPr lang="en-IN" dirty="0" smtClean="0"/>
              <a:t>early life.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The functions of the male reproductive system are:</a:t>
            </a:r>
          </a:p>
          <a:p>
            <a:r>
              <a:rPr lang="en-IN" dirty="0" smtClean="0"/>
              <a:t>production of male gametes, spermatozoa</a:t>
            </a:r>
          </a:p>
          <a:p>
            <a:r>
              <a:rPr lang="en-IN" dirty="0" smtClean="0"/>
              <a:t> transmission of spermatozoa to the female.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female reproductive organs, or genitalia, are divided into external and internal organs 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FEMALE REPRODUCTIVE</a:t>
            </a:r>
            <a:br>
              <a:rPr lang="en-IN" b="1" dirty="0" smtClean="0"/>
            </a:br>
            <a:r>
              <a:rPr lang="en-IN" b="1" dirty="0" smtClean="0"/>
              <a:t>SYSTEM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N" dirty="0" smtClean="0"/>
              <a:t>The female reproductive organs, or genitalia, are divided into external and internal organs </a:t>
            </a:r>
          </a:p>
          <a:p>
            <a:endParaRPr lang="en-IN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76859" y="1600200"/>
            <a:ext cx="238128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External genitalia (vulva)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The external genitalia are known collectively as the vulva, and consist of the</a:t>
            </a:r>
          </a:p>
          <a:p>
            <a:r>
              <a:rPr lang="en-IN" dirty="0" smtClean="0"/>
              <a:t> labia </a:t>
            </a:r>
            <a:r>
              <a:rPr lang="en-IN" dirty="0" err="1" smtClean="0"/>
              <a:t>majora</a:t>
            </a:r>
            <a:r>
              <a:rPr lang="en-IN" dirty="0" smtClean="0"/>
              <a:t> </a:t>
            </a:r>
          </a:p>
          <a:p>
            <a:r>
              <a:rPr lang="en-IN" dirty="0" smtClean="0"/>
              <a:t>Labia </a:t>
            </a:r>
            <a:r>
              <a:rPr lang="en-IN" dirty="0" err="1" smtClean="0"/>
              <a:t>minora</a:t>
            </a:r>
            <a:r>
              <a:rPr lang="en-IN" dirty="0" smtClean="0"/>
              <a:t>, </a:t>
            </a:r>
          </a:p>
          <a:p>
            <a:r>
              <a:rPr lang="en-IN" dirty="0" smtClean="0"/>
              <a:t>the clitoris,</a:t>
            </a:r>
          </a:p>
          <a:p>
            <a:r>
              <a:rPr lang="en-IN" dirty="0" smtClean="0"/>
              <a:t> the vaginal orifice, </a:t>
            </a:r>
          </a:p>
          <a:p>
            <a:r>
              <a:rPr lang="en-IN" dirty="0" smtClean="0"/>
              <a:t>the vestibule,</a:t>
            </a:r>
          </a:p>
          <a:p>
            <a:r>
              <a:rPr lang="en-IN" dirty="0" smtClean="0"/>
              <a:t> the</a:t>
            </a:r>
          </a:p>
          <a:p>
            <a:r>
              <a:rPr lang="en-IN" dirty="0" smtClean="0"/>
              <a:t>hymen and </a:t>
            </a:r>
          </a:p>
          <a:p>
            <a:r>
              <a:rPr lang="en-IN" dirty="0" smtClean="0"/>
              <a:t>the vestibular glands (</a:t>
            </a:r>
            <a:r>
              <a:rPr lang="en-IN" dirty="0" err="1" smtClean="0"/>
              <a:t>Bartholin's</a:t>
            </a:r>
            <a:r>
              <a:rPr lang="en-IN" dirty="0" smtClean="0"/>
              <a:t> glands).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742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reproductive systems</vt:lpstr>
      <vt:lpstr>INTRODUCTION </vt:lpstr>
      <vt:lpstr>Slide 3</vt:lpstr>
      <vt:lpstr>Slide 4</vt:lpstr>
      <vt:lpstr>Slide 5</vt:lpstr>
      <vt:lpstr>Slide 6</vt:lpstr>
      <vt:lpstr>Slide 7</vt:lpstr>
      <vt:lpstr>FEMALE REPRODUCTIVE SYSTEM</vt:lpstr>
      <vt:lpstr>External genitalia (vulva)</vt:lpstr>
      <vt:lpstr>Blood supply, lymph drainage and nerve supply</vt:lpstr>
      <vt:lpstr>Slide 11</vt:lpstr>
      <vt:lpstr>Internal genitalia</vt:lpstr>
      <vt:lpstr>Slide 13</vt:lpstr>
      <vt:lpstr>Slide 14</vt:lpstr>
      <vt:lpstr>Structure of the vagina</vt:lpstr>
      <vt:lpstr>Blood supply, lymph drainage and nerve supply </vt:lpstr>
      <vt:lpstr>Functions of the vagina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reproductive systems</dc:title>
  <dc:creator>Mercy</dc:creator>
  <cp:lastModifiedBy>library</cp:lastModifiedBy>
  <cp:revision>13</cp:revision>
  <dcterms:created xsi:type="dcterms:W3CDTF">2006-08-16T00:00:00Z</dcterms:created>
  <dcterms:modified xsi:type="dcterms:W3CDTF">2021-03-26T05:57:12Z</dcterms:modified>
</cp:coreProperties>
</file>