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hQqu37fmFQ1vo2ThUxc8LY0gYgoQ=="/>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2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2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2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2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2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b="1"/>
              <a:t>The spermatic cords</a:t>
            </a:r>
            <a:endParaRPr/>
          </a:p>
        </p:txBody>
      </p:sp>
      <p:sp>
        <p:nvSpPr>
          <p:cNvPr id="85" name="Google Shape;85;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fontScale="77500" lnSpcReduction="20000"/>
          </a:bodyPr>
          <a:lstStyle/>
          <a:p>
            <a:pPr marL="0" lvl="0" indent="0" algn="r" rtl="0">
              <a:spcBef>
                <a:spcPts val="0"/>
              </a:spcBef>
              <a:spcAft>
                <a:spcPts val="0"/>
              </a:spcAft>
              <a:buClr>
                <a:srgbClr val="888888"/>
              </a:buClr>
              <a:buSzPct val="100000"/>
              <a:buFont typeface="Arial"/>
              <a:buNone/>
            </a:pPr>
            <a:r>
              <a:rPr lang="en-IN" sz="2800"/>
              <a:t>Mrs.Mercy Deva Priya </a:t>
            </a:r>
            <a:endParaRPr/>
          </a:p>
          <a:p>
            <a:pPr marL="0" lvl="0" indent="0" algn="r" rtl="0">
              <a:spcBef>
                <a:spcPts val="560"/>
              </a:spcBef>
              <a:spcAft>
                <a:spcPts val="0"/>
              </a:spcAft>
              <a:buClr>
                <a:srgbClr val="888888"/>
              </a:buClr>
              <a:buSzPct val="100000"/>
              <a:buFont typeface="Arial"/>
              <a:buNone/>
            </a:pPr>
            <a:r>
              <a:rPr lang="en-IN" sz="2800"/>
              <a:t>Asst.Prof </a:t>
            </a:r>
            <a:endParaRPr/>
          </a:p>
          <a:p>
            <a:pPr marL="0" lvl="0" indent="0" algn="r" rtl="0">
              <a:spcBef>
                <a:spcPts val="560"/>
              </a:spcBef>
              <a:spcAft>
                <a:spcPts val="0"/>
              </a:spcAft>
              <a:buClr>
                <a:srgbClr val="888888"/>
              </a:buClr>
              <a:buSzPct val="100000"/>
              <a:buFont typeface="Arial"/>
              <a:buNone/>
            </a:pPr>
            <a:r>
              <a:rPr lang="en-IN" sz="2800"/>
              <a:t>Dept of MHN</a:t>
            </a:r>
            <a:endParaRPr sz="2800"/>
          </a:p>
          <a:p>
            <a:pPr marL="0" lvl="0" indent="0" algn="ctr" rtl="0">
              <a:spcBef>
                <a:spcPts val="640"/>
              </a:spcBef>
              <a:spcAft>
                <a:spcPts val="0"/>
              </a:spcAft>
              <a:buClr>
                <a:srgbClr val="888888"/>
              </a:buClr>
              <a:buSzPct val="100000"/>
              <a:buNone/>
            </a:pPr>
            <a:endParaRPr/>
          </a:p>
          <a:p>
            <a:pPr marL="0" lvl="0" indent="0" algn="ctr" rtl="0">
              <a:spcBef>
                <a:spcPts val="0"/>
              </a:spcBef>
              <a:spcAft>
                <a:spcPts val="0"/>
              </a:spcAft>
              <a:buClr>
                <a:srgbClr val="888888"/>
              </a:buClr>
              <a:buSzPct val="1000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a:t>Functions of the prostate gland</a:t>
            </a:r>
            <a:endParaRPr/>
          </a:p>
        </p:txBody>
      </p:sp>
      <p:sp>
        <p:nvSpPr>
          <p:cNvPr id="135" name="Google Shape;135;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85000" lnSpcReduction="10000"/>
          </a:bodyPr>
          <a:lstStyle/>
          <a:p>
            <a:pPr marL="342900" lvl="0" indent="-342900" algn="just" rtl="0">
              <a:spcBef>
                <a:spcPts val="0"/>
              </a:spcBef>
              <a:spcAft>
                <a:spcPts val="0"/>
              </a:spcAft>
              <a:buClr>
                <a:schemeClr val="dk1"/>
              </a:buClr>
              <a:buSzPct val="100000"/>
              <a:buChar char="•"/>
            </a:pPr>
            <a:r>
              <a:rPr lang="en-IN"/>
              <a:t>The prostate gland secretes a thin, milky fluid that makes up about 30% of </a:t>
            </a:r>
            <a:r>
              <a:rPr lang="en-IN" i="1"/>
              <a:t>semen, and gives it its milky appearance.</a:t>
            </a:r>
            <a:endParaRPr/>
          </a:p>
          <a:p>
            <a:pPr marL="342900" lvl="0" indent="-342900" algn="just" rtl="0">
              <a:spcBef>
                <a:spcPts val="544"/>
              </a:spcBef>
              <a:spcAft>
                <a:spcPts val="0"/>
              </a:spcAft>
              <a:buClr>
                <a:schemeClr val="dk1"/>
              </a:buClr>
              <a:buSzPct val="100000"/>
              <a:buChar char="•"/>
            </a:pPr>
            <a:r>
              <a:rPr lang="en-IN"/>
              <a:t>It is slightly alkaline, which provides a protective local</a:t>
            </a:r>
            <a:endParaRPr/>
          </a:p>
          <a:p>
            <a:pPr marL="342900" lvl="0" indent="-342900" algn="just" rtl="0">
              <a:spcBef>
                <a:spcPts val="544"/>
              </a:spcBef>
              <a:spcAft>
                <a:spcPts val="0"/>
              </a:spcAft>
              <a:buClr>
                <a:schemeClr val="dk1"/>
              </a:buClr>
              <a:buSzPct val="100000"/>
              <a:buChar char="•"/>
            </a:pPr>
            <a:r>
              <a:rPr lang="en-IN"/>
              <a:t>environment for sperm arriving in the acidic vagina.</a:t>
            </a:r>
            <a:endParaRPr/>
          </a:p>
          <a:p>
            <a:pPr marL="342900" lvl="0" indent="-342900" algn="just" rtl="0">
              <a:spcBef>
                <a:spcPts val="544"/>
              </a:spcBef>
              <a:spcAft>
                <a:spcPts val="0"/>
              </a:spcAft>
              <a:buClr>
                <a:schemeClr val="dk1"/>
              </a:buClr>
              <a:buSzPct val="100000"/>
              <a:buChar char="•"/>
            </a:pPr>
            <a:r>
              <a:rPr lang="en-IN"/>
              <a:t> It also contains a clotting enzyme, which thickens the</a:t>
            </a:r>
            <a:endParaRPr/>
          </a:p>
          <a:p>
            <a:pPr marL="342900" lvl="0" indent="-342900" algn="just" rtl="0">
              <a:spcBef>
                <a:spcPts val="544"/>
              </a:spcBef>
              <a:spcAft>
                <a:spcPts val="0"/>
              </a:spcAft>
              <a:buClr>
                <a:schemeClr val="dk1"/>
              </a:buClr>
              <a:buSzPct val="100000"/>
              <a:buChar char="•"/>
            </a:pPr>
            <a:r>
              <a:rPr lang="en-IN"/>
              <a:t>semen in the vagina, increasing the likelihood of semen</a:t>
            </a:r>
            <a:endParaRPr/>
          </a:p>
          <a:p>
            <a:pPr marL="342900" lvl="0" indent="-342900" algn="just" rtl="0">
              <a:spcBef>
                <a:spcPts val="544"/>
              </a:spcBef>
              <a:spcAft>
                <a:spcPts val="0"/>
              </a:spcAft>
              <a:buClr>
                <a:schemeClr val="dk1"/>
              </a:buClr>
              <a:buSzPct val="100000"/>
              <a:buChar char="•"/>
            </a:pPr>
            <a:r>
              <a:rPr lang="en-IN"/>
              <a:t>being retained in the vicinity of the cervix.</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1"/>
          <p:cNvSpPr txBox="1">
            <a:spLocks noGrp="1"/>
          </p:cNvSpPr>
          <p:nvPr>
            <p:ph type="title"/>
          </p:nvPr>
        </p:nvSpPr>
        <p:spPr>
          <a:xfrm>
            <a:off x="457200" y="274638"/>
            <a:ext cx="8229600" cy="79216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b="1"/>
              <a:t>Urethra and penis</a:t>
            </a:r>
            <a:endParaRPr/>
          </a:p>
        </p:txBody>
      </p:sp>
      <p:sp>
        <p:nvSpPr>
          <p:cNvPr id="141" name="Google Shape;141;p11"/>
          <p:cNvSpPr txBox="1">
            <a:spLocks noGrp="1"/>
          </p:cNvSpPr>
          <p:nvPr>
            <p:ph type="body" idx="1"/>
          </p:nvPr>
        </p:nvSpPr>
        <p:spPr>
          <a:xfrm>
            <a:off x="457200" y="1295400"/>
            <a:ext cx="8229600" cy="5257800"/>
          </a:xfrm>
          <a:prstGeom prst="rect">
            <a:avLst/>
          </a:prstGeom>
          <a:noFill/>
          <a:ln>
            <a:noFill/>
          </a:ln>
        </p:spPr>
        <p:txBody>
          <a:bodyPr spcFirstLastPara="1" wrap="square" lIns="91425" tIns="45700" rIns="91425" bIns="45700" anchor="t" anchorCtr="0">
            <a:normAutofit fontScale="85000" lnSpcReduction="10000"/>
          </a:bodyPr>
          <a:lstStyle/>
          <a:p>
            <a:pPr marL="342900" lvl="0" indent="-342900" algn="l" rtl="0">
              <a:spcBef>
                <a:spcPts val="0"/>
              </a:spcBef>
              <a:spcAft>
                <a:spcPts val="0"/>
              </a:spcAft>
              <a:buClr>
                <a:schemeClr val="dk1"/>
              </a:buClr>
              <a:buSzPct val="100000"/>
              <a:buChar char="•"/>
            </a:pPr>
            <a:r>
              <a:rPr lang="en-IN"/>
              <a:t>The </a:t>
            </a:r>
            <a:r>
              <a:rPr lang="en-IN" b="1"/>
              <a:t>Urethra </a:t>
            </a:r>
            <a:r>
              <a:rPr lang="en-IN"/>
              <a:t>male urethra provides a common pathway for the flow of urine and semen, the combined secretions of the male reproductive organs.</a:t>
            </a:r>
            <a:endParaRPr/>
          </a:p>
          <a:p>
            <a:pPr marL="342900" lvl="0" indent="-342900" algn="l" rtl="0">
              <a:spcBef>
                <a:spcPts val="544"/>
              </a:spcBef>
              <a:spcAft>
                <a:spcPts val="0"/>
              </a:spcAft>
              <a:buClr>
                <a:schemeClr val="dk1"/>
              </a:buClr>
              <a:buSzPct val="100000"/>
              <a:buChar char="•"/>
            </a:pPr>
            <a:r>
              <a:rPr lang="en-IN"/>
              <a:t> It is about 19 to 20 cm long and consists of three parts. </a:t>
            </a:r>
            <a:endParaRPr/>
          </a:p>
          <a:p>
            <a:pPr marL="342900" lvl="0" indent="-342900" algn="l" rtl="0">
              <a:spcBef>
                <a:spcPts val="544"/>
              </a:spcBef>
              <a:spcAft>
                <a:spcPts val="0"/>
              </a:spcAft>
              <a:buClr>
                <a:schemeClr val="dk1"/>
              </a:buClr>
              <a:buSzPct val="100000"/>
              <a:buChar char="•"/>
            </a:pPr>
            <a:r>
              <a:rPr lang="en-IN"/>
              <a:t>The </a:t>
            </a:r>
            <a:r>
              <a:rPr lang="en-IN" i="1"/>
              <a:t>prostatic urethra originates </a:t>
            </a:r>
            <a:r>
              <a:rPr lang="en-IN"/>
              <a:t>at the urethral orifice of the bladder and passes through the prostate gland.</a:t>
            </a:r>
            <a:endParaRPr/>
          </a:p>
          <a:p>
            <a:pPr marL="342900" lvl="0" indent="-342900" algn="l" rtl="0">
              <a:spcBef>
                <a:spcPts val="544"/>
              </a:spcBef>
              <a:spcAft>
                <a:spcPts val="0"/>
              </a:spcAft>
              <a:buClr>
                <a:schemeClr val="dk1"/>
              </a:buClr>
              <a:buSzPct val="100000"/>
              <a:buChar char="•"/>
            </a:pPr>
            <a:r>
              <a:rPr lang="en-IN"/>
              <a:t> The </a:t>
            </a:r>
            <a:r>
              <a:rPr lang="en-IN" i="1"/>
              <a:t>membranous urethra is the shortest </a:t>
            </a:r>
            <a:r>
              <a:rPr lang="en-IN"/>
              <a:t>and narrowest part and extends from the prostate gland to the bulb of the penis, after passing through the perineal membrane.</a:t>
            </a:r>
            <a:endParaRPr/>
          </a:p>
          <a:p>
            <a:pPr marL="342900" lvl="0" indent="-342900" algn="l" rtl="0">
              <a:spcBef>
                <a:spcPts val="544"/>
              </a:spcBef>
              <a:spcAft>
                <a:spcPts val="0"/>
              </a:spcAft>
              <a:buClr>
                <a:schemeClr val="dk1"/>
              </a:buClr>
              <a:buSzPct val="100000"/>
              <a:buChar char="•"/>
            </a:pPr>
            <a:r>
              <a:rPr lang="en-IN"/>
              <a:t> The </a:t>
            </a:r>
            <a:r>
              <a:rPr lang="en-IN" i="1"/>
              <a:t>spongiose or penile urethra lies within </a:t>
            </a:r>
            <a:r>
              <a:rPr lang="en-IN"/>
              <a:t>the corpus spongiosum of the penis and terminates at the external urethral orifice in the </a:t>
            </a:r>
            <a:r>
              <a:rPr lang="en-IN" i="1"/>
              <a:t>glans penis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There are two urethral sphincters </a:t>
            </a:r>
            <a:endParaRPr/>
          </a:p>
          <a:p>
            <a:pPr marL="342900" lvl="0" indent="-342900" algn="l" rtl="0">
              <a:spcBef>
                <a:spcPts val="640"/>
              </a:spcBef>
              <a:spcAft>
                <a:spcPts val="0"/>
              </a:spcAft>
              <a:buClr>
                <a:schemeClr val="dk1"/>
              </a:buClr>
              <a:buSzPts val="3200"/>
              <a:buChar char="•"/>
            </a:pPr>
            <a:r>
              <a:rPr lang="en-IN"/>
              <a:t>The </a:t>
            </a:r>
            <a:r>
              <a:rPr lang="en-IN" i="1"/>
              <a:t>internal sphincter consists of smooth muscle fibres at the </a:t>
            </a:r>
            <a:r>
              <a:rPr lang="en-IN"/>
              <a:t>neck of the bladder above the prostate gland. </a:t>
            </a:r>
            <a:endParaRPr/>
          </a:p>
          <a:p>
            <a:pPr marL="342900" lvl="0" indent="-342900" algn="l" rtl="0">
              <a:spcBef>
                <a:spcPts val="640"/>
              </a:spcBef>
              <a:spcAft>
                <a:spcPts val="0"/>
              </a:spcAft>
              <a:buClr>
                <a:schemeClr val="dk1"/>
              </a:buClr>
              <a:buSzPts val="3200"/>
              <a:buChar char="•"/>
            </a:pPr>
            <a:r>
              <a:rPr lang="en-IN"/>
              <a:t>The </a:t>
            </a:r>
            <a:r>
              <a:rPr lang="en-IN" i="1"/>
              <a:t>external sphincter consists of skeletal muscle fibres surrounding </a:t>
            </a:r>
            <a:r>
              <a:rPr lang="en-IN"/>
              <a:t>the membranous part.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a:t>Penis</a:t>
            </a:r>
            <a:endParaRPr/>
          </a:p>
        </p:txBody>
      </p:sp>
      <p:sp>
        <p:nvSpPr>
          <p:cNvPr id="152" name="Google Shape;152;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The penis has a </a:t>
            </a:r>
            <a:r>
              <a:rPr lang="en-IN" i="1"/>
              <a:t>root and a body. </a:t>
            </a:r>
            <a:endParaRPr i="1"/>
          </a:p>
          <a:p>
            <a:pPr marL="342900" lvl="0" indent="-342900" algn="l" rtl="0">
              <a:spcBef>
                <a:spcPts val="640"/>
              </a:spcBef>
              <a:spcAft>
                <a:spcPts val="0"/>
              </a:spcAft>
              <a:buClr>
                <a:schemeClr val="dk1"/>
              </a:buClr>
              <a:buSzPts val="3200"/>
              <a:buChar char="•"/>
            </a:pPr>
            <a:r>
              <a:rPr lang="en-IN" i="1"/>
              <a:t>The root lies in </a:t>
            </a:r>
            <a:r>
              <a:rPr lang="en-IN"/>
              <a:t>the perineum and the body surrounds the urethra. </a:t>
            </a:r>
            <a:endParaRPr/>
          </a:p>
          <a:p>
            <a:pPr marL="342900" lvl="0" indent="-342900" algn="l" rtl="0">
              <a:spcBef>
                <a:spcPts val="640"/>
              </a:spcBef>
              <a:spcAft>
                <a:spcPts val="0"/>
              </a:spcAft>
              <a:buClr>
                <a:schemeClr val="dk1"/>
              </a:buClr>
              <a:buSzPts val="3200"/>
              <a:buChar char="•"/>
            </a:pPr>
            <a:r>
              <a:rPr lang="en-IN"/>
              <a:t>It is formed by three cylindrical masses of </a:t>
            </a:r>
            <a:r>
              <a:rPr lang="en-IN" i="1"/>
              <a:t>erectile tissue and </a:t>
            </a:r>
            <a:r>
              <a:rPr lang="en-IN"/>
              <a:t>involuntary muscle. </a:t>
            </a:r>
            <a:endParaRPr/>
          </a:p>
          <a:p>
            <a:pPr marL="342900" lvl="0" indent="-342900" algn="l" rtl="0">
              <a:spcBef>
                <a:spcPts val="640"/>
              </a:spcBef>
              <a:spcAft>
                <a:spcPts val="0"/>
              </a:spcAft>
              <a:buClr>
                <a:schemeClr val="dk1"/>
              </a:buClr>
              <a:buSzPts val="3200"/>
              <a:buChar char="•"/>
            </a:pPr>
            <a:r>
              <a:rPr lang="en-IN"/>
              <a:t>The erectile tissue is supported by fibrous tissue and covered with skin and has a rich blood supply.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4"/>
          <p:cNvSpPr txBox="1">
            <a:spLocks noGrp="1"/>
          </p:cNvSpPr>
          <p:nvPr>
            <p:ph type="body" idx="1"/>
          </p:nvPr>
        </p:nvSpPr>
        <p:spPr>
          <a:xfrm>
            <a:off x="457200" y="304800"/>
            <a:ext cx="8229600" cy="6172200"/>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3200"/>
              <a:buChar char="•"/>
            </a:pPr>
            <a:r>
              <a:rPr lang="en-IN"/>
              <a:t>The two lateral columns are called the </a:t>
            </a:r>
            <a:r>
              <a:rPr lang="en-IN" i="1"/>
              <a:t>corpora cavernosa </a:t>
            </a:r>
            <a:r>
              <a:rPr lang="en-IN"/>
              <a:t>and the column between them, containing the urethra is the </a:t>
            </a:r>
            <a:r>
              <a:rPr lang="en-IN" i="1"/>
              <a:t>corpus spongiosum. </a:t>
            </a:r>
            <a:endParaRPr i="1"/>
          </a:p>
          <a:p>
            <a:pPr marL="342900" lvl="0" indent="-342900" algn="l" rtl="0">
              <a:spcBef>
                <a:spcPts val="640"/>
              </a:spcBef>
              <a:spcAft>
                <a:spcPts val="0"/>
              </a:spcAft>
              <a:buClr>
                <a:schemeClr val="dk1"/>
              </a:buClr>
              <a:buSzPts val="3200"/>
              <a:buChar char="•"/>
            </a:pPr>
            <a:r>
              <a:rPr lang="en-IN" i="1"/>
              <a:t>At its tip it is expanded into </a:t>
            </a:r>
            <a:r>
              <a:rPr lang="en-IN"/>
              <a:t>a triangular structure known as the </a:t>
            </a:r>
            <a:r>
              <a:rPr lang="en-IN" i="1"/>
              <a:t>glans penis.</a:t>
            </a:r>
            <a:endParaRPr/>
          </a:p>
          <a:p>
            <a:pPr marL="342900" lvl="0" indent="-342900" algn="l" rtl="0">
              <a:spcBef>
                <a:spcPts val="640"/>
              </a:spcBef>
              <a:spcAft>
                <a:spcPts val="0"/>
              </a:spcAft>
              <a:buClr>
                <a:schemeClr val="dk1"/>
              </a:buClr>
              <a:buSzPts val="3200"/>
              <a:buChar char="•"/>
            </a:pPr>
            <a:r>
              <a:rPr lang="en-IN" i="1"/>
              <a:t> Just above </a:t>
            </a:r>
            <a:r>
              <a:rPr lang="en-IN"/>
              <a:t>the glans the skin is folded upon itself and forms a movable double layer, t</a:t>
            </a:r>
            <a:r>
              <a:rPr lang="en-IN" i="1"/>
              <a:t>he foreskin or prepuce.</a:t>
            </a:r>
            <a:endParaRPr/>
          </a:p>
          <a:p>
            <a:pPr marL="342900" lvl="0" indent="-342900" algn="l" rtl="0">
              <a:spcBef>
                <a:spcPts val="640"/>
              </a:spcBef>
              <a:spcAft>
                <a:spcPts val="0"/>
              </a:spcAft>
              <a:buClr>
                <a:schemeClr val="dk1"/>
              </a:buClr>
              <a:buSzPts val="3200"/>
              <a:buChar char="•"/>
            </a:pPr>
            <a:r>
              <a:rPr lang="en-IN" i="1"/>
              <a:t> Arterial blood is </a:t>
            </a:r>
            <a:r>
              <a:rPr lang="en-IN"/>
              <a:t>supplied by deep, dorsal and bulbar arteries of the penis which are branches from the internal pudendal arteries.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5"/>
          <p:cNvSpPr txBox="1">
            <a:spLocks noGrp="1"/>
          </p:cNvSpPr>
          <p:nvPr>
            <p:ph type="body" idx="1"/>
          </p:nvPr>
        </p:nvSpPr>
        <p:spPr>
          <a:xfrm>
            <a:off x="457200" y="228600"/>
            <a:ext cx="8229600" cy="62484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A series of veins drain blood to the internal pudendal and internal iliac veins.</a:t>
            </a:r>
            <a:endParaRPr/>
          </a:p>
          <a:p>
            <a:pPr marL="342900" lvl="0" indent="-342900" algn="l" rtl="0">
              <a:spcBef>
                <a:spcPts val="640"/>
              </a:spcBef>
              <a:spcAft>
                <a:spcPts val="0"/>
              </a:spcAft>
              <a:buClr>
                <a:schemeClr val="dk1"/>
              </a:buClr>
              <a:buSzPts val="3200"/>
              <a:buChar char="•"/>
            </a:pPr>
            <a:r>
              <a:rPr lang="en-IN"/>
              <a:t> The penis is supplied by autonomic and somatic nerves.</a:t>
            </a:r>
            <a:endParaRPr/>
          </a:p>
          <a:p>
            <a:pPr marL="342900" lvl="0" indent="-342900" algn="l" rtl="0">
              <a:spcBef>
                <a:spcPts val="640"/>
              </a:spcBef>
              <a:spcAft>
                <a:spcPts val="0"/>
              </a:spcAft>
              <a:buClr>
                <a:schemeClr val="dk1"/>
              </a:buClr>
              <a:buSzPts val="3200"/>
              <a:buChar char="•"/>
            </a:pPr>
            <a:r>
              <a:rPr lang="en-IN"/>
              <a:t> Parasympathetic stimulation leads to filling of the spongy erectile tissue with blood, caused by arteriolar dilatation and venoconstriction, which increases blood flow into the penis and obstructs outflow.</a:t>
            </a:r>
            <a:endParaRPr/>
          </a:p>
          <a:p>
            <a:pPr marL="342900" lvl="0" indent="-342900" algn="l" rtl="0">
              <a:spcBef>
                <a:spcPts val="640"/>
              </a:spcBef>
              <a:spcAft>
                <a:spcPts val="0"/>
              </a:spcAft>
              <a:buClr>
                <a:schemeClr val="dk1"/>
              </a:buClr>
              <a:buSzPts val="3200"/>
              <a:buChar char="•"/>
            </a:pPr>
            <a:r>
              <a:rPr lang="en-IN"/>
              <a:t> The penis therefore becomes engorged and erect, an essential prerequisite for coitus to occur.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Google Shape;167;p16"/>
          <p:cNvPicPr preferRelativeResize="0"/>
          <p:nvPr/>
        </p:nvPicPr>
        <p:blipFill rotWithShape="1">
          <a:blip r:embed="rId3">
            <a:alphaModFix/>
          </a:blip>
          <a:srcRect/>
          <a:stretch/>
        </p:blipFill>
        <p:spPr>
          <a:xfrm>
            <a:off x="2105025" y="1"/>
            <a:ext cx="4933950" cy="5715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7"/>
          <p:cNvSpPr txBox="1">
            <a:spLocks noGrp="1"/>
          </p:cNvSpPr>
          <p:nvPr>
            <p:ph type="title"/>
          </p:nvPr>
        </p:nvSpPr>
        <p:spPr>
          <a:xfrm>
            <a:off x="457200" y="274638"/>
            <a:ext cx="8229600" cy="79216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b="1"/>
              <a:t>Ejaculation</a:t>
            </a:r>
            <a:endParaRPr/>
          </a:p>
        </p:txBody>
      </p:sp>
      <p:sp>
        <p:nvSpPr>
          <p:cNvPr id="173" name="Google Shape;173;p17"/>
          <p:cNvSpPr txBox="1">
            <a:spLocks noGrp="1"/>
          </p:cNvSpPr>
          <p:nvPr>
            <p:ph type="body" idx="1"/>
          </p:nvPr>
        </p:nvSpPr>
        <p:spPr>
          <a:xfrm>
            <a:off x="457200" y="1143000"/>
            <a:ext cx="8229600" cy="5410200"/>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just" rtl="0">
              <a:spcBef>
                <a:spcPts val="0"/>
              </a:spcBef>
              <a:spcAft>
                <a:spcPts val="0"/>
              </a:spcAft>
              <a:buClr>
                <a:schemeClr val="dk1"/>
              </a:buClr>
              <a:buSzPct val="100000"/>
              <a:buChar char="•"/>
            </a:pPr>
            <a:r>
              <a:rPr lang="en-IN"/>
              <a:t>During ejaculation, which occurs at the point of male orgasm, spermatozoa are expelled from the epididymis and pass through the deferent duct, the ejaculatory duct and the urethra.</a:t>
            </a:r>
            <a:endParaRPr/>
          </a:p>
          <a:p>
            <a:pPr marL="342900" lvl="0" indent="-342900" algn="just" rtl="0">
              <a:spcBef>
                <a:spcPts val="544"/>
              </a:spcBef>
              <a:spcAft>
                <a:spcPts val="0"/>
              </a:spcAft>
              <a:buClr>
                <a:schemeClr val="dk1"/>
              </a:buClr>
              <a:buSzPct val="100000"/>
              <a:buChar char="•"/>
            </a:pPr>
            <a:r>
              <a:rPr lang="en-IN"/>
              <a:t> The semen is propelled by powerful rhythmical contraction of the smooth muscle in the walls of the deferent duct; the muscular contractions are sympathetically mediated.</a:t>
            </a:r>
            <a:endParaRPr/>
          </a:p>
          <a:p>
            <a:pPr marL="342900" lvl="0" indent="-342900" algn="just" rtl="0">
              <a:spcBef>
                <a:spcPts val="544"/>
              </a:spcBef>
              <a:spcAft>
                <a:spcPts val="0"/>
              </a:spcAft>
              <a:buClr>
                <a:schemeClr val="dk1"/>
              </a:buClr>
              <a:buSzPct val="100000"/>
              <a:buChar char="•"/>
            </a:pPr>
            <a:r>
              <a:rPr lang="en-IN"/>
              <a:t> Muscle in the walls of the seminal vesicles and prostate gland also contracts, adding their contents to the fluid passing through the genital ducts.</a:t>
            </a:r>
            <a:endParaRPr/>
          </a:p>
          <a:p>
            <a:pPr marL="342900" lvl="0" indent="-342900" algn="just" rtl="0">
              <a:spcBef>
                <a:spcPts val="544"/>
              </a:spcBef>
              <a:spcAft>
                <a:spcPts val="0"/>
              </a:spcAft>
              <a:buClr>
                <a:schemeClr val="dk1"/>
              </a:buClr>
              <a:buSzPct val="100000"/>
              <a:buChar char="•"/>
            </a:pPr>
            <a:r>
              <a:rPr lang="en-IN"/>
              <a:t>The force generated by these combined processes leads to emission of the semen through the external urethral sphincter</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b="1"/>
              <a:t>Puberty in the male</a:t>
            </a:r>
            <a:endParaRPr/>
          </a:p>
        </p:txBody>
      </p:sp>
      <p:sp>
        <p:nvSpPr>
          <p:cNvPr id="179" name="Google Shape;179;p18"/>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This occurs between the ages of 10 and 14. Luteinising hormone from the anterior lobe of the pituitary gland stimulates the interstitial cells of the testes to increase the production of testosterone. </a:t>
            </a:r>
            <a:endParaRPr/>
          </a:p>
          <a:p>
            <a:pPr marL="342900" lvl="0" indent="-342900" algn="l" rtl="0">
              <a:spcBef>
                <a:spcPts val="640"/>
              </a:spcBef>
              <a:spcAft>
                <a:spcPts val="0"/>
              </a:spcAft>
              <a:buClr>
                <a:schemeClr val="dk1"/>
              </a:buClr>
              <a:buSzPts val="3200"/>
              <a:buChar char="•"/>
            </a:pPr>
            <a:r>
              <a:rPr lang="en-IN"/>
              <a:t>This hormone influences the development of the body to sexual maturity. </a:t>
            </a:r>
            <a:endParaRPr/>
          </a:p>
          <a:p>
            <a:pPr marL="342900" lvl="0" indent="-342900" algn="l" rtl="0">
              <a:spcBef>
                <a:spcPts val="640"/>
              </a:spcBef>
              <a:spcAft>
                <a:spcPts val="0"/>
              </a:spcAft>
              <a:buClr>
                <a:schemeClr val="dk1"/>
              </a:buClr>
              <a:buSzPts val="3200"/>
              <a:buChar char="•"/>
            </a:pPr>
            <a:r>
              <a:rPr lang="en-IN"/>
              <a:t>The changes which occur at puberty are: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9"/>
          <p:cNvSpPr txBox="1">
            <a:spLocks noGrp="1"/>
          </p:cNvSpPr>
          <p:nvPr>
            <p:ph type="body" idx="1"/>
          </p:nvPr>
        </p:nvSpPr>
        <p:spPr>
          <a:xfrm>
            <a:off x="457200" y="381000"/>
            <a:ext cx="8229600" cy="62484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growth of muscle and bone and a marked increase in height and weight</a:t>
            </a:r>
            <a:endParaRPr/>
          </a:p>
          <a:p>
            <a:pPr marL="342900" lvl="0" indent="-342900" algn="l" rtl="0">
              <a:spcBef>
                <a:spcPts val="640"/>
              </a:spcBef>
              <a:spcAft>
                <a:spcPts val="0"/>
              </a:spcAft>
              <a:buClr>
                <a:schemeClr val="dk1"/>
              </a:buClr>
              <a:buSzPts val="3200"/>
              <a:buChar char="•"/>
            </a:pPr>
            <a:r>
              <a:rPr lang="en-IN"/>
              <a:t>enlargement of the larynx and deepening of the voice —it 'breaks'</a:t>
            </a:r>
            <a:endParaRPr/>
          </a:p>
          <a:p>
            <a:pPr marL="342900" lvl="0" indent="-342900" algn="l" rtl="0">
              <a:spcBef>
                <a:spcPts val="640"/>
              </a:spcBef>
              <a:spcAft>
                <a:spcPts val="0"/>
              </a:spcAft>
              <a:buClr>
                <a:schemeClr val="dk1"/>
              </a:buClr>
              <a:buSzPts val="3200"/>
              <a:buChar char="•"/>
            </a:pPr>
            <a:r>
              <a:rPr lang="en-IN"/>
              <a:t>growth of hair on the face, axillae, chest, abdomen and pubis</a:t>
            </a:r>
            <a:endParaRPr/>
          </a:p>
          <a:p>
            <a:pPr marL="342900" lvl="0" indent="-342900" algn="l" rtl="0">
              <a:spcBef>
                <a:spcPts val="640"/>
              </a:spcBef>
              <a:spcAft>
                <a:spcPts val="0"/>
              </a:spcAft>
              <a:buClr>
                <a:schemeClr val="dk1"/>
              </a:buClr>
              <a:buSzPts val="3200"/>
              <a:buChar char="•"/>
            </a:pPr>
            <a:r>
              <a:rPr lang="en-IN"/>
              <a:t>enlargement of the penis, scrotum and prostate gland</a:t>
            </a:r>
            <a:endParaRPr/>
          </a:p>
          <a:p>
            <a:pPr marL="342900" lvl="0" indent="-342900" algn="l" rtl="0">
              <a:spcBef>
                <a:spcPts val="640"/>
              </a:spcBef>
              <a:spcAft>
                <a:spcPts val="0"/>
              </a:spcAft>
              <a:buClr>
                <a:schemeClr val="dk1"/>
              </a:buClr>
              <a:buSzPts val="3200"/>
              <a:buChar char="•"/>
            </a:pPr>
            <a:r>
              <a:rPr lang="en-IN"/>
              <a:t>maturation of the seminiferous tubules and</a:t>
            </a:r>
            <a:endParaRPr/>
          </a:p>
          <a:p>
            <a:pPr marL="342900" lvl="0" indent="-342900" algn="l" rtl="0">
              <a:spcBef>
                <a:spcPts val="640"/>
              </a:spcBef>
              <a:spcAft>
                <a:spcPts val="0"/>
              </a:spcAft>
              <a:buClr>
                <a:schemeClr val="dk1"/>
              </a:buClr>
              <a:buSzPts val="3200"/>
              <a:buChar char="•"/>
            </a:pPr>
            <a:r>
              <a:rPr lang="en-IN"/>
              <a:t>production of spermatozoa</a:t>
            </a:r>
            <a:endParaRPr/>
          </a:p>
          <a:p>
            <a:pPr marL="342900" lvl="0" indent="-342900" algn="l" rtl="0">
              <a:spcBef>
                <a:spcPts val="640"/>
              </a:spcBef>
              <a:spcAft>
                <a:spcPts val="0"/>
              </a:spcAft>
              <a:buClr>
                <a:schemeClr val="dk1"/>
              </a:buClr>
              <a:buSzPts val="3200"/>
              <a:buChar char="•"/>
            </a:pPr>
            <a:r>
              <a:rPr lang="en-IN"/>
              <a:t>the skin thickens and becomes more oily.</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body" idx="1"/>
          </p:nvPr>
        </p:nvSpPr>
        <p:spPr>
          <a:xfrm>
            <a:off x="457200" y="381000"/>
            <a:ext cx="8229600" cy="61722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The spermatic cords suspend the testes in the scrotum.</a:t>
            </a:r>
            <a:endParaRPr/>
          </a:p>
          <a:p>
            <a:pPr marL="342900" lvl="0" indent="-342900" algn="l" rtl="0">
              <a:spcBef>
                <a:spcPts val="640"/>
              </a:spcBef>
              <a:spcAft>
                <a:spcPts val="0"/>
              </a:spcAft>
              <a:buClr>
                <a:schemeClr val="dk1"/>
              </a:buClr>
              <a:buSzPts val="3200"/>
              <a:buChar char="•"/>
            </a:pPr>
            <a:r>
              <a:rPr lang="en-IN"/>
              <a:t>Each cord contains a testicular artery, testicular veins, lymphatics, a deferent duct and testicular nerves, which come together to form the cord from their various origins in the abdomen. </a:t>
            </a:r>
            <a:endParaRPr/>
          </a:p>
          <a:p>
            <a:pPr marL="342900" lvl="0" indent="-342900" algn="l" rtl="0">
              <a:spcBef>
                <a:spcPts val="640"/>
              </a:spcBef>
              <a:spcAft>
                <a:spcPts val="0"/>
              </a:spcAft>
              <a:buClr>
                <a:schemeClr val="dk1"/>
              </a:buClr>
              <a:buSzPts val="3200"/>
              <a:buChar char="•"/>
            </a:pPr>
            <a:r>
              <a:rPr lang="en-IN"/>
              <a:t>The cord, which is covered in a sheath of smooth muscle and connective and fibrous tissues, extends through the inguinal canal  and is attached to the testis on the posterior wall.</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90" name="Google Shape;190;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In the male, fertility and sexual ability tend to decline gradually with ageing. The secretion of testosterone gradually declines, usually beginning at about 50 years of age. </a:t>
            </a:r>
            <a:endParaRPr/>
          </a:p>
          <a:p>
            <a:pPr marL="342900" lvl="0" indent="-342900" algn="l" rtl="0">
              <a:spcBef>
                <a:spcPts val="640"/>
              </a:spcBef>
              <a:spcAft>
                <a:spcPts val="0"/>
              </a:spcAft>
              <a:buClr>
                <a:schemeClr val="dk1"/>
              </a:buClr>
              <a:buSzPts val="3200"/>
              <a:buChar char="•"/>
            </a:pPr>
            <a:r>
              <a:rPr lang="en-IN"/>
              <a:t>There is no period comparable to the female menopause.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body" idx="1"/>
          </p:nvPr>
        </p:nvSpPr>
        <p:spPr>
          <a:xfrm>
            <a:off x="457200" y="685800"/>
            <a:ext cx="8229600" cy="57150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b="1"/>
              <a:t>The testicular artery. </a:t>
            </a:r>
            <a:r>
              <a:rPr lang="en-IN"/>
              <a:t>This branches from the abdominal aorta, just below the renal arteries.</a:t>
            </a:r>
            <a:endParaRPr/>
          </a:p>
          <a:p>
            <a:pPr marL="342900" lvl="0" indent="-342900" algn="l" rtl="0">
              <a:spcBef>
                <a:spcPts val="640"/>
              </a:spcBef>
              <a:spcAft>
                <a:spcPts val="0"/>
              </a:spcAft>
              <a:buClr>
                <a:schemeClr val="dk1"/>
              </a:buClr>
              <a:buSzPts val="3200"/>
              <a:buChar char="•"/>
            </a:pPr>
            <a:r>
              <a:rPr lang="en-IN" b="1"/>
              <a:t>The testicular vein. </a:t>
            </a:r>
            <a:r>
              <a:rPr lang="en-IN"/>
              <a:t>This passes into the abdominal cavity. The left vein opens into the left renal vein and the right into the inferior vena cava.</a:t>
            </a:r>
            <a:endParaRPr/>
          </a:p>
          <a:p>
            <a:pPr marL="342900" lvl="0" indent="-342900" algn="l" rtl="0">
              <a:spcBef>
                <a:spcPts val="640"/>
              </a:spcBef>
              <a:spcAft>
                <a:spcPts val="0"/>
              </a:spcAft>
              <a:buClr>
                <a:schemeClr val="dk1"/>
              </a:buClr>
              <a:buSzPts val="3200"/>
              <a:buChar char="•"/>
            </a:pPr>
            <a:r>
              <a:rPr lang="en-IN" b="1"/>
              <a:t>Lymph drainage. </a:t>
            </a:r>
            <a:r>
              <a:rPr lang="en-IN"/>
              <a:t>This is through lymph nodes around the aorta.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3200"/>
              <a:buChar char="•"/>
            </a:pPr>
            <a:r>
              <a:rPr lang="en-IN" b="1"/>
              <a:t>The deferent duct. </a:t>
            </a:r>
            <a:r>
              <a:rPr lang="en-IN"/>
              <a:t>This is some 45 cm long. It passes upwards from the testis through the inguinal canal and ascends medially towards the posterior wall of the bladder where it is joined by the duct from the </a:t>
            </a:r>
            <a:r>
              <a:rPr lang="en-IN" i="1"/>
              <a:t>seminal vesicle </a:t>
            </a:r>
            <a:r>
              <a:rPr lang="en-IN"/>
              <a:t>to form the </a:t>
            </a:r>
            <a:r>
              <a:rPr lang="en-IN" i="1"/>
              <a:t>ejaculatory duct.</a:t>
            </a:r>
            <a:endParaRPr/>
          </a:p>
          <a:p>
            <a:pPr marL="342900" lvl="0" indent="-342900" algn="l" rtl="0">
              <a:spcBef>
                <a:spcPts val="640"/>
              </a:spcBef>
              <a:spcAft>
                <a:spcPts val="0"/>
              </a:spcAft>
              <a:buClr>
                <a:schemeClr val="dk1"/>
              </a:buClr>
              <a:buSzPts val="3200"/>
              <a:buChar char="•"/>
            </a:pPr>
            <a:r>
              <a:rPr lang="en-IN" b="1"/>
              <a:t>The nerve supply. </a:t>
            </a:r>
            <a:r>
              <a:rPr lang="en-IN"/>
              <a:t>This is provided by branches from the 10th and llth thoracic nerves.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b="1"/>
              <a:t>Seminal vesicles</a:t>
            </a:r>
            <a:endParaRPr/>
          </a:p>
        </p:txBody>
      </p:sp>
      <p:sp>
        <p:nvSpPr>
          <p:cNvPr id="106" name="Google Shape;106;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The seminal vesicles are two small fibromuscular pouches lined with columnar epithelium, lying on the posterior aspect of the bladder</a:t>
            </a:r>
            <a:endParaRPr/>
          </a:p>
          <a:p>
            <a:pPr marL="342900" lvl="0" indent="-342900" algn="l" rtl="0">
              <a:spcBef>
                <a:spcPts val="640"/>
              </a:spcBef>
              <a:spcAft>
                <a:spcPts val="0"/>
              </a:spcAft>
              <a:buClr>
                <a:schemeClr val="dk1"/>
              </a:buClr>
              <a:buSzPts val="3200"/>
              <a:buChar char="•"/>
            </a:pPr>
            <a:r>
              <a:rPr lang="en-IN"/>
              <a:t>At its lower end each seminal vesicle opens into a short duct which joins with the corresponding deferent duct to form an ejaculatory duct.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IN"/>
              <a:t>Functions of the seminal vesicles</a:t>
            </a:r>
            <a:br>
              <a:rPr lang="en-IN"/>
            </a:br>
            <a:endParaRPr/>
          </a:p>
        </p:txBody>
      </p:sp>
      <p:sp>
        <p:nvSpPr>
          <p:cNvPr id="112" name="Google Shape;112;p6"/>
          <p:cNvSpPr txBox="1">
            <a:spLocks noGrp="1"/>
          </p:cNvSpPr>
          <p:nvPr>
            <p:ph type="body" idx="1"/>
          </p:nvPr>
        </p:nvSpPr>
        <p:spPr>
          <a:xfrm>
            <a:off x="457200" y="1600200"/>
            <a:ext cx="8229600" cy="4724400"/>
          </a:xfrm>
          <a:prstGeom prst="rect">
            <a:avLst/>
          </a:prstGeom>
          <a:noFill/>
          <a:ln>
            <a:noFill/>
          </a:ln>
        </p:spPr>
        <p:txBody>
          <a:bodyPr spcFirstLastPara="1" wrap="square" lIns="91425" tIns="45700" rIns="91425" bIns="45700" anchor="t" anchorCtr="0">
            <a:normAutofit/>
          </a:bodyPr>
          <a:lstStyle/>
          <a:p>
            <a:pPr marL="342900" lvl="0" indent="-342900" algn="just" rtl="0">
              <a:spcBef>
                <a:spcPts val="0"/>
              </a:spcBef>
              <a:spcAft>
                <a:spcPts val="0"/>
              </a:spcAft>
              <a:buClr>
                <a:schemeClr val="dk1"/>
              </a:buClr>
              <a:buSzPts val="3200"/>
              <a:buChar char="•"/>
            </a:pPr>
            <a:r>
              <a:rPr lang="en-IN"/>
              <a:t>The seminal vesicles contract and expel their stored contents, seminal fluid, during ejaculation.</a:t>
            </a:r>
            <a:endParaRPr/>
          </a:p>
          <a:p>
            <a:pPr marL="342900" lvl="0" indent="-342900" algn="just" rtl="0">
              <a:spcBef>
                <a:spcPts val="640"/>
              </a:spcBef>
              <a:spcAft>
                <a:spcPts val="0"/>
              </a:spcAft>
              <a:buClr>
                <a:schemeClr val="dk1"/>
              </a:buClr>
              <a:buSzPts val="3200"/>
              <a:buChar char="•"/>
            </a:pPr>
            <a:r>
              <a:rPr lang="en-IN"/>
              <a:t> Seminal fluid, which forms 60% of the bulk of the fluid ejaculated at male orgasm, contains nutrients to support the sperm during their journey through the female reproductive tract.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b="1"/>
              <a:t>Ejaculatory ducts</a:t>
            </a:r>
            <a:endParaRPr/>
          </a:p>
        </p:txBody>
      </p:sp>
      <p:sp>
        <p:nvSpPr>
          <p:cNvPr id="118" name="Google Shape;118;p7"/>
          <p:cNvSpPr txBox="1">
            <a:spLocks noGrp="1"/>
          </p:cNvSpPr>
          <p:nvPr>
            <p:ph type="body" idx="1"/>
          </p:nvPr>
        </p:nvSpPr>
        <p:spPr>
          <a:xfrm>
            <a:off x="457200" y="1600200"/>
            <a:ext cx="8229600" cy="4800600"/>
          </a:xfrm>
          <a:prstGeom prst="rect">
            <a:avLst/>
          </a:prstGeom>
          <a:noFill/>
          <a:ln>
            <a:noFill/>
          </a:ln>
        </p:spPr>
        <p:txBody>
          <a:bodyPr spcFirstLastPara="1" wrap="square" lIns="91425" tIns="45700" rIns="91425" bIns="45700" anchor="t" anchorCtr="0">
            <a:normAutofit/>
          </a:bodyPr>
          <a:lstStyle/>
          <a:p>
            <a:pPr marL="342900" lvl="0" indent="-342900" algn="just" rtl="0">
              <a:spcBef>
                <a:spcPts val="0"/>
              </a:spcBef>
              <a:spcAft>
                <a:spcPts val="0"/>
              </a:spcAft>
              <a:buClr>
                <a:schemeClr val="dk1"/>
              </a:buClr>
              <a:buSzPts val="3200"/>
              <a:buChar char="•"/>
            </a:pPr>
            <a:r>
              <a:rPr lang="en-IN"/>
              <a:t>The ejaculatory ducts are two tubes about 2 cm long, each formed by the union of the duct from a seminal vesicleand a deferent duct. </a:t>
            </a:r>
            <a:endParaRPr/>
          </a:p>
          <a:p>
            <a:pPr marL="342900" lvl="0" indent="-342900" algn="just" rtl="0">
              <a:spcBef>
                <a:spcPts val="640"/>
              </a:spcBef>
              <a:spcAft>
                <a:spcPts val="0"/>
              </a:spcAft>
              <a:buClr>
                <a:schemeClr val="dk1"/>
              </a:buClr>
              <a:buSzPts val="3200"/>
              <a:buChar char="•"/>
            </a:pPr>
            <a:r>
              <a:rPr lang="en-IN"/>
              <a:t>They pass through the prostate gland and join the prostatic urethra, carrying seminal fluid and spermatozoa to the urethra.</a:t>
            </a:r>
            <a:endParaRPr/>
          </a:p>
          <a:p>
            <a:pPr marL="342900" lvl="0" indent="-342900" algn="just" rtl="0">
              <a:spcBef>
                <a:spcPts val="640"/>
              </a:spcBef>
              <a:spcAft>
                <a:spcPts val="0"/>
              </a:spcAft>
              <a:buClr>
                <a:schemeClr val="dk1"/>
              </a:buClr>
              <a:buSzPts val="3200"/>
              <a:buChar char="•"/>
            </a:pPr>
            <a:r>
              <a:rPr lang="en-IN"/>
              <a:t>The ejaculatory ducts are composed of the same layers of tissue as the seminal vesicles.</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b="1"/>
              <a:t>Prostate gland</a:t>
            </a:r>
            <a:endParaRPr/>
          </a:p>
        </p:txBody>
      </p:sp>
      <p:sp>
        <p:nvSpPr>
          <p:cNvPr id="124" name="Google Shape;124;p8"/>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The prostate gland  lies in the pelvic cavity in</a:t>
            </a:r>
            <a:endParaRPr/>
          </a:p>
          <a:p>
            <a:pPr marL="342900" lvl="0" indent="-342900" algn="l" rtl="0">
              <a:spcBef>
                <a:spcPts val="640"/>
              </a:spcBef>
              <a:spcAft>
                <a:spcPts val="0"/>
              </a:spcAft>
              <a:buClr>
                <a:schemeClr val="dk1"/>
              </a:buClr>
              <a:buSzPts val="3200"/>
              <a:buChar char="•"/>
            </a:pPr>
            <a:r>
              <a:rPr lang="en-IN"/>
              <a:t>front of the rectum and behind the symphysis pubis, surrounding the first part of the urethra.</a:t>
            </a:r>
            <a:endParaRPr/>
          </a:p>
          <a:p>
            <a:pPr marL="342900" lvl="0" indent="-342900" algn="l" rtl="0">
              <a:spcBef>
                <a:spcPts val="640"/>
              </a:spcBef>
              <a:spcAft>
                <a:spcPts val="0"/>
              </a:spcAft>
              <a:buClr>
                <a:schemeClr val="dk1"/>
              </a:buClr>
              <a:buSzPts val="3200"/>
              <a:buChar char="•"/>
            </a:pPr>
            <a:r>
              <a:rPr lang="en-IN"/>
              <a:t> It consists of an outer fibrous covering, a layer of smooth muscle and glandular substance composed of columnar epithelial cells.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9"/>
          <p:cNvPicPr preferRelativeResize="0"/>
          <p:nvPr/>
        </p:nvPicPr>
        <p:blipFill rotWithShape="1">
          <a:blip r:embed="rId3">
            <a:alphaModFix/>
          </a:blip>
          <a:srcRect/>
          <a:stretch/>
        </p:blipFill>
        <p:spPr>
          <a:xfrm>
            <a:off x="1447800" y="457200"/>
            <a:ext cx="6172200" cy="5334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1152</Words>
  <PresentationFormat>On-screen Show (4:3)</PresentationFormat>
  <Paragraphs>73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spermatic cords</vt:lpstr>
      <vt:lpstr>Slide 2</vt:lpstr>
      <vt:lpstr>Slide 3</vt:lpstr>
      <vt:lpstr>Slide 4</vt:lpstr>
      <vt:lpstr>Seminal vesicles</vt:lpstr>
      <vt:lpstr>Functions of the seminal vesicles </vt:lpstr>
      <vt:lpstr>Ejaculatory ducts</vt:lpstr>
      <vt:lpstr>Prostate gland</vt:lpstr>
      <vt:lpstr>Slide 9</vt:lpstr>
      <vt:lpstr>Functions of the prostate gland</vt:lpstr>
      <vt:lpstr>Urethra and penis</vt:lpstr>
      <vt:lpstr>Slide 12</vt:lpstr>
      <vt:lpstr>Penis</vt:lpstr>
      <vt:lpstr>Slide 14</vt:lpstr>
      <vt:lpstr>Slide 15</vt:lpstr>
      <vt:lpstr>Slide 16</vt:lpstr>
      <vt:lpstr>Ejaculation</vt:lpstr>
      <vt:lpstr>Puberty in the male</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spermatic cords</dc:title>
  <dc:creator>Mercy</dc:creator>
  <cp:lastModifiedBy>library</cp:lastModifiedBy>
  <cp:revision>1</cp:revision>
  <dcterms:created xsi:type="dcterms:W3CDTF">2006-08-16T00:00:00Z</dcterms:created>
  <dcterms:modified xsi:type="dcterms:W3CDTF">2021-03-26T05:53:53Z</dcterms:modified>
</cp:coreProperties>
</file>