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UTERUS </a:t>
            </a:r>
            <a:endParaRPr lang="en-IN" dirty="0"/>
          </a:p>
        </p:txBody>
      </p:sp>
      <p:sp>
        <p:nvSpPr>
          <p:cNvPr id="3" name="Subtitle 2"/>
          <p:cNvSpPr>
            <a:spLocks noGrp="1"/>
          </p:cNvSpPr>
          <p:nvPr>
            <p:ph type="subTitle" idx="1"/>
          </p:nvPr>
        </p:nvSpPr>
        <p:spPr/>
        <p:txBody>
          <a:bodyPr/>
          <a:lstStyle/>
          <a:p>
            <a:pPr algn="r"/>
            <a:r>
              <a:rPr lang="en-US" sz="2800" dirty="0" err="1" smtClean="0"/>
              <a:t>Mrs.Mercy</a:t>
            </a:r>
            <a:r>
              <a:rPr lang="en-US" sz="2800" dirty="0" smtClean="0"/>
              <a:t> </a:t>
            </a:r>
            <a:r>
              <a:rPr lang="en-US" sz="2800" dirty="0" err="1" smtClean="0"/>
              <a:t>Deva</a:t>
            </a:r>
            <a:r>
              <a:rPr lang="en-US" sz="2800" dirty="0" smtClean="0"/>
              <a:t> </a:t>
            </a:r>
            <a:r>
              <a:rPr lang="en-US" sz="2800" dirty="0" err="1" smtClean="0"/>
              <a:t>Priya</a:t>
            </a:r>
            <a:r>
              <a:rPr lang="en-US" sz="2800" dirty="0" smtClean="0"/>
              <a:t> </a:t>
            </a:r>
          </a:p>
          <a:p>
            <a:pPr algn="r"/>
            <a:r>
              <a:rPr lang="en-US" sz="2800" dirty="0" err="1" smtClean="0"/>
              <a:t>Asst.Prof</a:t>
            </a:r>
            <a:r>
              <a:rPr lang="en-US" sz="2800" dirty="0" smtClean="0"/>
              <a:t> </a:t>
            </a:r>
          </a:p>
          <a:p>
            <a:pPr algn="r"/>
            <a:r>
              <a:rPr lang="en-US" sz="2800" dirty="0" smtClean="0"/>
              <a:t>Dept of MHN</a:t>
            </a:r>
            <a:endParaRPr lang="en-IN" sz="2800" dirty="0" smtClean="0"/>
          </a:p>
          <a:p>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Supports of the uterus</a:t>
            </a:r>
            <a:endParaRPr lang="en-IN" dirty="0"/>
          </a:p>
        </p:txBody>
      </p:sp>
      <p:sp>
        <p:nvSpPr>
          <p:cNvPr id="3" name="Content Placeholder 2"/>
          <p:cNvSpPr>
            <a:spLocks noGrp="1"/>
          </p:cNvSpPr>
          <p:nvPr>
            <p:ph idx="1"/>
          </p:nvPr>
        </p:nvSpPr>
        <p:spPr/>
        <p:txBody>
          <a:bodyPr>
            <a:normAutofit lnSpcReduction="10000"/>
          </a:bodyPr>
          <a:lstStyle/>
          <a:p>
            <a:r>
              <a:rPr lang="en-IN" dirty="0" smtClean="0"/>
              <a:t>The uterus is supported in the pelvic cavity by surrounding organs, muscles of the pelvic floor and ligaments that suspend it from the walls of the pelvis.</a:t>
            </a:r>
          </a:p>
          <a:p>
            <a:r>
              <a:rPr lang="en-IN" dirty="0" smtClean="0"/>
              <a:t>The broad ligaments.</a:t>
            </a:r>
          </a:p>
          <a:p>
            <a:r>
              <a:rPr lang="en-IN" dirty="0" smtClean="0"/>
              <a:t>The round ligaments.</a:t>
            </a:r>
          </a:p>
          <a:p>
            <a:r>
              <a:rPr lang="en-IN" dirty="0" smtClean="0"/>
              <a:t>The </a:t>
            </a:r>
            <a:r>
              <a:rPr lang="en-IN" dirty="0" err="1" smtClean="0"/>
              <a:t>uterosacral</a:t>
            </a:r>
            <a:r>
              <a:rPr lang="en-IN" dirty="0" smtClean="0"/>
              <a:t> ligaments</a:t>
            </a:r>
          </a:p>
          <a:p>
            <a:r>
              <a:rPr lang="en-IN" dirty="0" smtClean="0"/>
              <a:t>The transverse cervical ligaments (cardinal ligaments).</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Functions of the uterus</a:t>
            </a:r>
            <a:endParaRPr lang="en-IN" dirty="0"/>
          </a:p>
        </p:txBody>
      </p:sp>
      <p:sp>
        <p:nvSpPr>
          <p:cNvPr id="3" name="Content Placeholder 2"/>
          <p:cNvSpPr>
            <a:spLocks noGrp="1"/>
          </p:cNvSpPr>
          <p:nvPr>
            <p:ph idx="1"/>
          </p:nvPr>
        </p:nvSpPr>
        <p:spPr>
          <a:xfrm>
            <a:off x="457200" y="1219200"/>
            <a:ext cx="8229600" cy="5105400"/>
          </a:xfrm>
        </p:spPr>
        <p:txBody>
          <a:bodyPr>
            <a:normAutofit fontScale="92500" lnSpcReduction="10000"/>
          </a:bodyPr>
          <a:lstStyle/>
          <a:p>
            <a:pPr algn="just"/>
            <a:r>
              <a:rPr lang="en-IN" dirty="0" smtClean="0"/>
              <a:t>After puberty, the </a:t>
            </a:r>
            <a:r>
              <a:rPr lang="en-IN" dirty="0" err="1" smtClean="0"/>
              <a:t>endometrium</a:t>
            </a:r>
            <a:r>
              <a:rPr lang="en-IN" dirty="0" smtClean="0"/>
              <a:t> of the uterus goes through a regular monthly cycle of changes, the menstrual cycle, which is under the control of hypothalamic and anterior pituitary hormones.</a:t>
            </a:r>
          </a:p>
          <a:p>
            <a:r>
              <a:rPr lang="en-IN" dirty="0" smtClean="0"/>
              <a:t>The purpose of the cycle is to prepare the uterus to receive, nourish and protect  fertilised ovum. </a:t>
            </a:r>
          </a:p>
          <a:p>
            <a:r>
              <a:rPr lang="en-IN" dirty="0" smtClean="0"/>
              <a:t>The cycle is usually regular, lasting between 26 and 30 days.</a:t>
            </a:r>
          </a:p>
          <a:p>
            <a:r>
              <a:rPr lang="en-IN" dirty="0" smtClean="0"/>
              <a:t>If the ovum is not fertilised a new cycle begins with a short period of bleeding</a:t>
            </a:r>
          </a:p>
          <a:p>
            <a:r>
              <a:rPr lang="en-IN" dirty="0" smtClean="0"/>
              <a:t>(menstruation).</a:t>
            </a: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a:bodyPr>
          <a:lstStyle/>
          <a:p>
            <a:pPr algn="just"/>
            <a:r>
              <a:rPr lang="en-IN" dirty="0" smtClean="0"/>
              <a:t>If the ovum is fertilised the zygote embeds itself in the uterine wall. The uterine muscle grows to accommodate the developing baby, which is called an </a:t>
            </a:r>
            <a:r>
              <a:rPr lang="en-IN" i="1" dirty="0" smtClean="0"/>
              <a:t>embryo during its </a:t>
            </a:r>
            <a:r>
              <a:rPr lang="en-IN" dirty="0" smtClean="0"/>
              <a:t>first 8 weeks, and a </a:t>
            </a:r>
            <a:r>
              <a:rPr lang="en-IN" i="1" dirty="0" err="1" smtClean="0"/>
              <a:t>fetus</a:t>
            </a:r>
            <a:r>
              <a:rPr lang="en-IN" i="1" dirty="0" smtClean="0"/>
              <a:t> for the remainder of the pregnancy.</a:t>
            </a:r>
          </a:p>
          <a:p>
            <a:pPr algn="just"/>
            <a:r>
              <a:rPr lang="en-IN" dirty="0" smtClean="0"/>
              <a:t>Uterine secretions nourish the ovum before it</a:t>
            </a:r>
          </a:p>
          <a:p>
            <a:pPr algn="just"/>
            <a:r>
              <a:rPr lang="en-IN" dirty="0" smtClean="0"/>
              <a:t>implants in the </a:t>
            </a:r>
            <a:r>
              <a:rPr lang="en-IN" dirty="0" err="1" smtClean="0"/>
              <a:t>endometrium</a:t>
            </a:r>
            <a:r>
              <a:rPr lang="en-IN" dirty="0" smtClean="0"/>
              <a:t>, and after implantation the rapidly expanding ball of cells is nourished by the endometrial cells themselves.</a:t>
            </a: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a:bodyPr>
          <a:lstStyle/>
          <a:p>
            <a:pPr algn="just"/>
            <a:r>
              <a:rPr lang="en-IN" dirty="0" smtClean="0"/>
              <a:t>The placenta, which is attached to the </a:t>
            </a:r>
            <a:r>
              <a:rPr lang="en-IN" dirty="0" err="1" smtClean="0"/>
              <a:t>fetus</a:t>
            </a:r>
            <a:r>
              <a:rPr lang="en-IN" dirty="0" smtClean="0"/>
              <a:t> by the umbilical cord, is firmly attached to the wall of the uterus, and provides the means by which the growing baby receives oxygen and nutrients, and gets rid of its wastes.</a:t>
            </a:r>
          </a:p>
          <a:p>
            <a:pPr algn="just"/>
            <a:r>
              <a:rPr lang="en-IN" dirty="0" smtClean="0"/>
              <a:t>During pregnancy, which normally lasts about 40 weeks, the muscular walls of the uterus are prevented from contracting and expelling the baby early by high levels of the hormone progesterone secreted by the placenta.</a:t>
            </a: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a:bodyPr>
          <a:lstStyle/>
          <a:p>
            <a:pPr algn="just"/>
            <a:r>
              <a:rPr lang="en-IN" dirty="0" smtClean="0"/>
              <a:t>At the end of pregnancy (at term) the hormone oestrogen, which increases uterine contractility, becomes the predominant sex hormone in the blood.</a:t>
            </a:r>
          </a:p>
          <a:p>
            <a:pPr algn="just"/>
            <a:r>
              <a:rPr lang="en-IN" dirty="0" err="1" smtClean="0"/>
              <a:t>oxytocin</a:t>
            </a:r>
            <a:r>
              <a:rPr lang="en-IN" dirty="0" smtClean="0"/>
              <a:t> is released from the posterior pituitary, and also stimulates the uterine muscle. Control of </a:t>
            </a:r>
            <a:r>
              <a:rPr lang="en-IN" dirty="0" err="1" smtClean="0"/>
              <a:t>oxytocin</a:t>
            </a:r>
            <a:r>
              <a:rPr lang="en-IN" dirty="0" smtClean="0"/>
              <a:t> release is by positive feedback </a:t>
            </a:r>
          </a:p>
          <a:p>
            <a:pPr algn="just"/>
            <a:r>
              <a:rPr lang="en-IN" dirty="0" smtClean="0"/>
              <a:t>During labour, the uterus forcefully expels the baby by means of powerful rhythmical contractions.</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447800" y="762000"/>
            <a:ext cx="6400799" cy="5257799"/>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a:bodyPr>
          <a:lstStyle/>
          <a:p>
            <a:pPr algn="just"/>
            <a:r>
              <a:rPr lang="en-IN" dirty="0" smtClean="0"/>
              <a:t>The uterus is a hollow muscular pear-shaped organ, flattened </a:t>
            </a:r>
            <a:r>
              <a:rPr lang="en-IN" dirty="0" err="1" smtClean="0"/>
              <a:t>anteroposteriorly</a:t>
            </a:r>
            <a:r>
              <a:rPr lang="en-IN" dirty="0" smtClean="0"/>
              <a:t>.</a:t>
            </a:r>
          </a:p>
          <a:p>
            <a:pPr algn="just"/>
            <a:r>
              <a:rPr lang="en-IN" dirty="0" smtClean="0"/>
              <a:t> It lies in the pelvic cavity between the urinary bladder and the rectum.</a:t>
            </a:r>
          </a:p>
          <a:p>
            <a:pPr algn="just"/>
            <a:r>
              <a:rPr lang="en-IN" dirty="0" smtClean="0"/>
              <a:t>In most women, it leans forward </a:t>
            </a:r>
            <a:r>
              <a:rPr lang="en-IN" i="1" dirty="0" smtClean="0"/>
              <a:t>(</a:t>
            </a:r>
            <a:r>
              <a:rPr lang="en-IN" i="1" dirty="0" err="1" smtClean="0"/>
              <a:t>anteversiori</a:t>
            </a:r>
            <a:r>
              <a:rPr lang="en-IN" i="1" dirty="0" smtClean="0"/>
              <a:t>), and is </a:t>
            </a:r>
            <a:r>
              <a:rPr lang="en-IN" dirty="0" smtClean="0"/>
              <a:t>bent forward </a:t>
            </a:r>
            <a:r>
              <a:rPr lang="en-IN" i="1" dirty="0" smtClean="0"/>
              <a:t>(</a:t>
            </a:r>
            <a:r>
              <a:rPr lang="en-IN" i="1" dirty="0" err="1" smtClean="0"/>
              <a:t>anteflexiori</a:t>
            </a:r>
            <a:r>
              <a:rPr lang="en-IN" i="1" dirty="0" smtClean="0"/>
              <a:t>) almost at right angles to the </a:t>
            </a:r>
            <a:r>
              <a:rPr lang="en-IN" dirty="0" smtClean="0"/>
              <a:t>vagina, so that its anterior wall rests partly against the bladder below, and forming the </a:t>
            </a:r>
            <a:r>
              <a:rPr lang="en-IN" dirty="0" err="1" smtClean="0"/>
              <a:t>vesicouterine</a:t>
            </a:r>
            <a:r>
              <a:rPr lang="en-IN" dirty="0" smtClean="0"/>
              <a:t> pouch between the two organs.</a:t>
            </a: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r>
              <a:rPr lang="en-IN" dirty="0" smtClean="0"/>
              <a:t>When the body is in the upright position the uterus lies in an almost horizontal position. </a:t>
            </a:r>
          </a:p>
          <a:p>
            <a:r>
              <a:rPr lang="en-IN" dirty="0" smtClean="0"/>
              <a:t>It is about 7.5 cm long, 5 cm wide and its walls are about 2.5 cm thick.</a:t>
            </a:r>
          </a:p>
          <a:p>
            <a:r>
              <a:rPr lang="en-IN" dirty="0" smtClean="0"/>
              <a:t> It weighs from 30 to 40 grams. </a:t>
            </a:r>
          </a:p>
          <a:p>
            <a:r>
              <a:rPr lang="en-IN" dirty="0" smtClean="0"/>
              <a:t>The parts of the uterus are the </a:t>
            </a:r>
            <a:r>
              <a:rPr lang="en-IN" dirty="0" err="1" smtClean="0"/>
              <a:t>fundus</a:t>
            </a:r>
            <a:r>
              <a:rPr lang="en-IN" dirty="0" smtClean="0"/>
              <a:t>, body and cervix.</a:t>
            </a: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943600"/>
          </a:xfrm>
        </p:spPr>
        <p:txBody>
          <a:bodyPr>
            <a:normAutofit/>
          </a:bodyPr>
          <a:lstStyle/>
          <a:p>
            <a:r>
              <a:rPr lang="en-IN" b="1" dirty="0" smtClean="0"/>
              <a:t>The </a:t>
            </a:r>
            <a:r>
              <a:rPr lang="en-IN" b="1" dirty="0" err="1" smtClean="0"/>
              <a:t>fundus</a:t>
            </a:r>
            <a:r>
              <a:rPr lang="en-IN" b="1" dirty="0" smtClean="0"/>
              <a:t>. </a:t>
            </a:r>
            <a:r>
              <a:rPr lang="en-IN" dirty="0" smtClean="0"/>
              <a:t>This is the dome-shaped part of the uterus above the openings of the uterine tubes.</a:t>
            </a:r>
          </a:p>
          <a:p>
            <a:r>
              <a:rPr lang="en-IN" b="1" dirty="0" smtClean="0"/>
              <a:t>The body. </a:t>
            </a:r>
            <a:r>
              <a:rPr lang="en-IN" dirty="0" smtClean="0"/>
              <a:t>This is the main part. It is narrowest inferiorly</a:t>
            </a:r>
            <a:r>
              <a:rPr lang="en-IN" b="1" dirty="0" smtClean="0"/>
              <a:t> </a:t>
            </a:r>
            <a:r>
              <a:rPr lang="en-IN" dirty="0" smtClean="0"/>
              <a:t>at the </a:t>
            </a:r>
            <a:r>
              <a:rPr lang="en-IN" i="1" dirty="0" smtClean="0"/>
              <a:t>internal </a:t>
            </a:r>
            <a:r>
              <a:rPr lang="en-IN" i="1" dirty="0" err="1" smtClean="0"/>
              <a:t>os</a:t>
            </a:r>
            <a:r>
              <a:rPr lang="en-IN" i="1" dirty="0" smtClean="0"/>
              <a:t> where it is continuous with the cervix.</a:t>
            </a:r>
          </a:p>
          <a:p>
            <a:r>
              <a:rPr lang="en-IN" b="1" dirty="0" smtClean="0"/>
              <a:t>The cervix ('neck' of the uterus). </a:t>
            </a:r>
            <a:r>
              <a:rPr lang="en-IN" dirty="0" smtClean="0"/>
              <a:t>This protrudes through</a:t>
            </a:r>
            <a:r>
              <a:rPr lang="en-IN" b="1" dirty="0" smtClean="0"/>
              <a:t> </a:t>
            </a:r>
            <a:r>
              <a:rPr lang="en-IN" dirty="0" smtClean="0"/>
              <a:t>the anterior wall of the vagina, opening into it at the </a:t>
            </a:r>
            <a:r>
              <a:rPr lang="en-IN" i="1" dirty="0" smtClean="0"/>
              <a:t>external </a:t>
            </a:r>
            <a:r>
              <a:rPr lang="en-IN" i="1" dirty="0" err="1" smtClean="0"/>
              <a:t>os</a:t>
            </a:r>
            <a:r>
              <a:rPr lang="en-IN" i="1" dirty="0" smtClean="0"/>
              <a:t>.</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Structure of the uterus</a:t>
            </a:r>
            <a:endParaRPr lang="en-IN" dirty="0"/>
          </a:p>
        </p:txBody>
      </p:sp>
      <p:sp>
        <p:nvSpPr>
          <p:cNvPr id="3" name="Content Placeholder 2"/>
          <p:cNvSpPr>
            <a:spLocks noGrp="1"/>
          </p:cNvSpPr>
          <p:nvPr>
            <p:ph idx="1"/>
          </p:nvPr>
        </p:nvSpPr>
        <p:spPr>
          <a:xfrm>
            <a:off x="457200" y="1295400"/>
            <a:ext cx="8229600" cy="5181600"/>
          </a:xfrm>
        </p:spPr>
        <p:txBody>
          <a:bodyPr>
            <a:normAutofit/>
          </a:bodyPr>
          <a:lstStyle/>
          <a:p>
            <a:pPr algn="just"/>
            <a:r>
              <a:rPr lang="en-IN" dirty="0" smtClean="0"/>
              <a:t>The walls of the uterus are composed of three layers of tissue: </a:t>
            </a:r>
            <a:r>
              <a:rPr lang="en-IN" dirty="0" err="1" smtClean="0"/>
              <a:t>perimetrium</a:t>
            </a:r>
            <a:r>
              <a:rPr lang="en-IN" dirty="0" smtClean="0"/>
              <a:t>, </a:t>
            </a:r>
            <a:r>
              <a:rPr lang="en-IN" dirty="0" err="1" smtClean="0"/>
              <a:t>myometrium</a:t>
            </a:r>
            <a:r>
              <a:rPr lang="en-IN" dirty="0" smtClean="0"/>
              <a:t> and </a:t>
            </a:r>
            <a:r>
              <a:rPr lang="en-IN" dirty="0" err="1" smtClean="0"/>
              <a:t>endometrium</a:t>
            </a:r>
            <a:endParaRPr lang="en-IN" dirty="0" smtClean="0"/>
          </a:p>
          <a:p>
            <a:pPr algn="just"/>
            <a:r>
              <a:rPr lang="en-IN" b="1" dirty="0" err="1" smtClean="0"/>
              <a:t>Perimetrium</a:t>
            </a:r>
            <a:r>
              <a:rPr lang="en-IN" b="1" dirty="0" smtClean="0"/>
              <a:t> </a:t>
            </a:r>
            <a:r>
              <a:rPr lang="en-IN" dirty="0" smtClean="0"/>
              <a:t>This is peritoneum, which is distributed differently on the various surfaces of the uterus . </a:t>
            </a:r>
            <a:r>
              <a:rPr lang="en-IN" dirty="0" err="1" smtClean="0"/>
              <a:t>Anteriorly</a:t>
            </a:r>
            <a:r>
              <a:rPr lang="en-IN" dirty="0" smtClean="0"/>
              <a:t> it extends over the </a:t>
            </a:r>
            <a:r>
              <a:rPr lang="en-IN" dirty="0" err="1" smtClean="0"/>
              <a:t>fundus</a:t>
            </a:r>
            <a:r>
              <a:rPr lang="en-IN" dirty="0" smtClean="0"/>
              <a:t> and the body. </a:t>
            </a:r>
            <a:r>
              <a:rPr lang="en-IN" dirty="0" err="1" smtClean="0"/>
              <a:t>Posteriorly</a:t>
            </a:r>
            <a:r>
              <a:rPr lang="en-IN" dirty="0" smtClean="0"/>
              <a:t> the peritoneum extends over the </a:t>
            </a:r>
            <a:r>
              <a:rPr lang="en-IN" dirty="0" err="1" smtClean="0"/>
              <a:t>fundus</a:t>
            </a:r>
            <a:r>
              <a:rPr lang="en-IN" dirty="0" smtClean="0"/>
              <a:t>, the body and the cervix. Laterally only the </a:t>
            </a:r>
            <a:r>
              <a:rPr lang="en-IN" dirty="0" err="1" smtClean="0"/>
              <a:t>fundus</a:t>
            </a:r>
            <a:r>
              <a:rPr lang="en-IN" dirty="0" smtClean="0"/>
              <a:t> is covered</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a:bodyPr>
          <a:lstStyle/>
          <a:p>
            <a:r>
              <a:rPr lang="en-IN" b="1" dirty="0" err="1" smtClean="0"/>
              <a:t>Myometrium</a:t>
            </a:r>
            <a:endParaRPr lang="en-IN" b="1" dirty="0" smtClean="0"/>
          </a:p>
          <a:p>
            <a:r>
              <a:rPr lang="en-IN" dirty="0" smtClean="0"/>
              <a:t>This is the thickest layer of tissue in the uterine wall. It is a mass of smooth muscle fibres interlaced with </a:t>
            </a:r>
            <a:r>
              <a:rPr lang="en-IN" dirty="0" err="1" smtClean="0"/>
              <a:t>areolar</a:t>
            </a:r>
            <a:r>
              <a:rPr lang="en-IN" dirty="0" smtClean="0"/>
              <a:t> tissue, blood vessels and nerves.</a:t>
            </a:r>
          </a:p>
          <a:p>
            <a:r>
              <a:rPr lang="en-IN" b="1" dirty="0" err="1" smtClean="0"/>
              <a:t>Endometrium</a:t>
            </a:r>
            <a:r>
              <a:rPr lang="en-IN" dirty="0" err="1" smtClean="0"/>
              <a:t>This</a:t>
            </a:r>
            <a:r>
              <a:rPr lang="en-IN" dirty="0" smtClean="0"/>
              <a:t> consists of columnar epithelium containing a large number of mucus-secreting tubular glands.</a:t>
            </a:r>
          </a:p>
          <a:p>
            <a:r>
              <a:rPr lang="en-IN" dirty="0" smtClean="0"/>
              <a:t> It is divided functionally into two layers.</a:t>
            </a:r>
          </a:p>
          <a:p>
            <a:r>
              <a:rPr lang="en-IN" dirty="0" smtClean="0"/>
              <a:t>The functional layer</a:t>
            </a:r>
          </a:p>
          <a:p>
            <a:r>
              <a:rPr lang="en-IN" dirty="0" smtClean="0"/>
              <a:t>The basal layer</a:t>
            </a:r>
            <a:endParaRPr lang="en-IN" b="1" dirty="0" smtClean="0"/>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a:bodyPr>
          <a:lstStyle/>
          <a:p>
            <a:pPr algn="just"/>
            <a:r>
              <a:rPr lang="en-IN" b="1" dirty="0" smtClean="0"/>
              <a:t>The functional layer </a:t>
            </a:r>
            <a:r>
              <a:rPr lang="en-IN" dirty="0" smtClean="0"/>
              <a:t>is the upper layer and it thickens and becomes rich in blood vessels in the first half of the menstrual cycle. If the ovum is not fertilised and does not implant, this layer is shed during menstruation.</a:t>
            </a:r>
          </a:p>
          <a:p>
            <a:pPr algn="just"/>
            <a:r>
              <a:rPr lang="en-IN" b="1" dirty="0" smtClean="0"/>
              <a:t>The basal layer </a:t>
            </a:r>
            <a:r>
              <a:rPr lang="en-IN" dirty="0" smtClean="0"/>
              <a:t>lies next to the </a:t>
            </a:r>
            <a:r>
              <a:rPr lang="en-IN" dirty="0" err="1" smtClean="0"/>
              <a:t>myometrium</a:t>
            </a:r>
            <a:r>
              <a:rPr lang="en-IN" dirty="0" smtClean="0"/>
              <a:t>, and is not lost during menstruation. It is the layer from which the fresh functional layer is regenerated during each cycle.</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Blood supply, lymph drainage and nerve supply</a:t>
            </a:r>
            <a:endParaRPr lang="en-IN" dirty="0"/>
          </a:p>
        </p:txBody>
      </p:sp>
      <p:sp>
        <p:nvSpPr>
          <p:cNvPr id="3" name="Content Placeholder 2"/>
          <p:cNvSpPr>
            <a:spLocks noGrp="1"/>
          </p:cNvSpPr>
          <p:nvPr>
            <p:ph idx="1"/>
          </p:nvPr>
        </p:nvSpPr>
        <p:spPr>
          <a:xfrm>
            <a:off x="457200" y="1600200"/>
            <a:ext cx="8229600" cy="4724400"/>
          </a:xfrm>
        </p:spPr>
        <p:txBody>
          <a:bodyPr>
            <a:normAutofit lnSpcReduction="10000"/>
          </a:bodyPr>
          <a:lstStyle/>
          <a:p>
            <a:r>
              <a:rPr lang="en-IN" b="1" dirty="0" smtClean="0"/>
              <a:t>The arterial supply. </a:t>
            </a:r>
            <a:r>
              <a:rPr lang="en-IN" dirty="0" smtClean="0"/>
              <a:t>This is by the </a:t>
            </a:r>
            <a:r>
              <a:rPr lang="en-IN" b="1" i="1" dirty="0" smtClean="0"/>
              <a:t>uterine arteries</a:t>
            </a:r>
            <a:r>
              <a:rPr lang="en-IN" i="1" dirty="0" smtClean="0"/>
              <a:t> which</a:t>
            </a:r>
            <a:r>
              <a:rPr lang="en-IN" b="1" i="1" dirty="0" smtClean="0"/>
              <a:t> </a:t>
            </a:r>
            <a:r>
              <a:rPr lang="en-IN" dirty="0" smtClean="0"/>
              <a:t>are branches of the internal iliac arteries.</a:t>
            </a:r>
          </a:p>
          <a:p>
            <a:r>
              <a:rPr lang="en-IN" b="1" dirty="0" smtClean="0"/>
              <a:t>Venous drainage. </a:t>
            </a:r>
            <a:r>
              <a:rPr lang="en-IN" dirty="0" smtClean="0"/>
              <a:t>The veins follow the same route as the arteries and eventually drain into the internal iliac veins.</a:t>
            </a:r>
          </a:p>
          <a:p>
            <a:r>
              <a:rPr lang="en-IN" b="1" dirty="0" smtClean="0"/>
              <a:t>Lymph drainage. There are deep and superficial lymph </a:t>
            </a:r>
            <a:r>
              <a:rPr lang="en-IN" dirty="0" smtClean="0"/>
              <a:t>vessels which drain lymph from the uterus and the uterine tubes to the aortic lymph nodes</a:t>
            </a:r>
          </a:p>
          <a:p>
            <a:endParaRPr lang="en-IN" dirty="0" smtClean="0"/>
          </a:p>
          <a:p>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850</Words>
  <Application>Microsoft Office PowerPoint</Application>
  <PresentationFormat>On-screen Show (4:3)</PresentationFormat>
  <Paragraphs>49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UTERUS </vt:lpstr>
      <vt:lpstr>Slide 2</vt:lpstr>
      <vt:lpstr>Slide 3</vt:lpstr>
      <vt:lpstr>Slide 4</vt:lpstr>
      <vt:lpstr>Slide 5</vt:lpstr>
      <vt:lpstr>Structure of the uterus</vt:lpstr>
      <vt:lpstr>Slide 7</vt:lpstr>
      <vt:lpstr>Slide 8</vt:lpstr>
      <vt:lpstr>Blood supply, lymph drainage and nerve supply</vt:lpstr>
      <vt:lpstr>Supports of the uterus</vt:lpstr>
      <vt:lpstr>Functions of the uterus</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UTERUS</dc:title>
  <dc:creator>Mercy</dc:creator>
  <cp:lastModifiedBy>library</cp:lastModifiedBy>
  <cp:revision>12</cp:revision>
  <dcterms:created xsi:type="dcterms:W3CDTF">2006-08-16T00:00:00Z</dcterms:created>
  <dcterms:modified xsi:type="dcterms:W3CDTF">2021-03-26T05:50:21Z</dcterms:modified>
</cp:coreProperties>
</file>