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jPLI4VYPUSJYaDYNt++NG8qzeZ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 b="1"/>
              <a:t>LARYNX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</a:pPr>
            <a:r>
              <a:rPr lang="en-IN" sz="2400"/>
              <a:t>Done by:</a:t>
            </a:r>
            <a:endParaRPr/>
          </a:p>
          <a:p>
            <a:pPr marL="0" lvl="0" indent="0" algn="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</a:pPr>
            <a:r>
              <a:rPr lang="en-IN" sz="2400"/>
              <a:t> Mrs. Mercy Deva Priya </a:t>
            </a:r>
            <a:endParaRPr/>
          </a:p>
          <a:p>
            <a:pPr marL="0" lvl="0" indent="0" algn="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</a:pPr>
            <a:r>
              <a:rPr lang="en-IN" sz="2400"/>
              <a:t>Asst.Professor .Dept of MHN </a:t>
            </a:r>
            <a:endParaRPr sz="2400"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0"/>
          <p:cNvSpPr txBox="1">
            <a:spLocks noGrp="1"/>
          </p:cNvSpPr>
          <p:nvPr>
            <p:ph type="body" idx="1"/>
          </p:nvPr>
        </p:nvSpPr>
        <p:spPr>
          <a:xfrm>
            <a:off x="457200" y="381000"/>
            <a:ext cx="8229600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IN" b="1"/>
              <a:t>Blood and nerve supply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IN"/>
              <a:t>Blood is supplied to the larynx by the superior and inferior laryngeal arteries and drained by the thyroid veins, which join the internal jugular vein.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IN"/>
              <a:t>The parasympathetic nerve supply is from the superior laryngeal and recurrent laryngeal nerves, which are branches of the vagus nerves.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40" name="Google Shape;140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IN" b="1"/>
              <a:t>Interior of the larynx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IN"/>
              <a:t>The </a:t>
            </a:r>
            <a:r>
              <a:rPr lang="en-IN" i="1"/>
              <a:t>vocal cords are two pale folds of mucous membrane </a:t>
            </a:r>
            <a:r>
              <a:rPr lang="en-IN"/>
              <a:t>with cord-like free edges which extend from the inner wall of the thyroid prominence anteriorly to the arytenoid cartilages posteriorly.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599" y="457201"/>
            <a:ext cx="8229601" cy="579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 b="1"/>
              <a:t>Functions</a:t>
            </a:r>
            <a:endParaRPr/>
          </a:p>
        </p:txBody>
      </p:sp>
      <p:sp>
        <p:nvSpPr>
          <p:cNvPr id="151" name="Google Shape;151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IN"/>
              <a:t>Production of sound.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IN"/>
              <a:t>Speech.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IN"/>
              <a:t>Protection of the lower respiratory tract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IN"/>
              <a:t>Passageway for air.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IN"/>
              <a:t>Humidifying, filtering and warming</a:t>
            </a:r>
            <a:r>
              <a:rPr lang="en-IN" b="1"/>
              <a:t>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IN"/>
              <a:t>Interior of the larynx viewed from above.</a:t>
            </a:r>
            <a:endParaRPr/>
          </a:p>
        </p:txBody>
      </p:sp>
      <p:sp>
        <p:nvSpPr>
          <p:cNvPr id="157" name="Google Shape;157;p1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IN"/>
              <a:t>The extreme positions of the vocal cords.</a:t>
            </a:r>
            <a:endParaRPr/>
          </a:p>
        </p:txBody>
      </p:sp>
      <p:pic>
        <p:nvPicPr>
          <p:cNvPr id="158" name="Google Shape;158;p14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2438400"/>
            <a:ext cx="4040188" cy="3200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4"/>
          <p:cNvPicPr preferRelativeResize="0">
            <a:picLocks noGrp="1"/>
          </p:cNvPicPr>
          <p:nvPr>
            <p:ph type="body" idx="4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4645025" y="2286000"/>
            <a:ext cx="4041775" cy="3505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IN" b="1"/>
              <a:t>Position</a:t>
            </a:r>
            <a:br>
              <a:rPr lang="en-IN" b="1"/>
            </a:br>
            <a:endParaRPr/>
          </a:p>
        </p:txBody>
      </p:sp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IN"/>
              <a:t>The larynx or 'voice box' extends from the root of the tongue and the hyoid bone to the trachea. It lies in front of the laryngo-pharynx at the level of the 3rd, 4th, 5th and 6</a:t>
            </a:r>
            <a:r>
              <a:rPr lang="en-IN" baseline="30000"/>
              <a:t>th</a:t>
            </a:r>
            <a:r>
              <a:rPr lang="en-IN"/>
              <a:t> cervical vertebrae. </a:t>
            </a:r>
            <a:endParaRPr/>
          </a:p>
          <a:p>
            <a:pPr marL="342900" lvl="0" indent="-342900" algn="just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IN"/>
              <a:t>Until puberty there is little difference in the size of the larynx between the sexes. </a:t>
            </a:r>
            <a:endParaRPr/>
          </a:p>
          <a:p>
            <a:pPr marL="342900" lvl="0" indent="-342900" algn="just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IN"/>
              <a:t>Thereafter it grows larger in the male, which explains the prominence of the 'Adam's apple' and the generally deeper voice.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IN" b="1"/>
              <a:t>Structures associated with the larynx</a:t>
            </a:r>
            <a:endParaRPr/>
          </a:p>
        </p:txBody>
      </p:sp>
      <p:sp>
        <p:nvSpPr>
          <p:cNvPr id="97" name="Google Shape;97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 i="1"/>
              <a:t>Superiorly — the hyoid bone and the root of the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/>
              <a:t>tongue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 i="1"/>
              <a:t>Inferiorily — it is continuous with the trachea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 i="1"/>
              <a:t>Anteriorly — the muscles attached to the hyoid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/>
              <a:t>bone and the muscles of the neck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 i="1"/>
              <a:t>Posteriorly — the laryngopharynx and 3rd to 6th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/>
              <a:t>cervical vertebrae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 i="1"/>
              <a:t>Laterally — the lobes of the thyroid gland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 b="1"/>
              <a:t>Structure</a:t>
            </a:r>
            <a:endParaRPr/>
          </a:p>
        </p:txBody>
      </p:sp>
      <p:sp>
        <p:nvSpPr>
          <p:cNvPr id="103" name="Google Shape;10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/>
              <a:t>The larynx is composed of several irregularly shaped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/>
              <a:t>cartilages attached to each other by ligaments and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/>
              <a:t>membranes. The main cartilages are: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/>
              <a:t>• 1 thyroid cartilage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/>
              <a:t>• 1 cricoid cartilage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/>
              <a:t>• 2 arytenoid cartilages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/>
              <a:t>• 1 epiglottis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/>
              <a:t>hyaline cartilage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N"/>
              <a:t>elastic fibrocartilage.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 b="1"/>
              <a:t>The thyroid cartilage</a:t>
            </a:r>
            <a:endParaRPr/>
          </a:p>
        </p:txBody>
      </p:sp>
      <p:sp>
        <p:nvSpPr>
          <p:cNvPr id="109" name="Google Shape;109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IN" b="1"/>
              <a:t> </a:t>
            </a:r>
            <a:r>
              <a:rPr lang="en-IN"/>
              <a:t>This is the most prominent and consists of two flat pieces of hyaline cartilage, or </a:t>
            </a:r>
            <a:r>
              <a:rPr lang="en-IN" i="1"/>
              <a:t>laminae, fused anteriorly, forming the laryngeal prominence (Adam's apple).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IN" i="1"/>
              <a:t> Immediately above the </a:t>
            </a:r>
            <a:r>
              <a:rPr lang="en-IN"/>
              <a:t>laryngeal prominence the laminae are separated, forming a V-shaped notch known as the </a:t>
            </a:r>
            <a:r>
              <a:rPr lang="en-IN" i="1"/>
              <a:t>thyroid notch.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IN" i="1"/>
              <a:t>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>
            <a:spLocks noGrp="1"/>
          </p:cNvSpPr>
          <p:nvPr>
            <p:ph type="body" idx="1"/>
          </p:nvPr>
        </p:nvSpPr>
        <p:spPr>
          <a:xfrm>
            <a:off x="457200" y="381000"/>
            <a:ext cx="82296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IN" i="1"/>
              <a:t>The thyroid </a:t>
            </a:r>
            <a:r>
              <a:rPr lang="en-IN"/>
              <a:t>cartilage is incomplete posteriorly and the posterior border of each lamina is extended to form two processes called the </a:t>
            </a:r>
            <a:r>
              <a:rPr lang="en-IN" i="1"/>
              <a:t>superior and inferior cornu.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IN"/>
              <a:t>The upper part of the thyroid cartilage is lined with stratified squamous epithelium like the larynx, and the lower part with ciliated columnar epithelium like the trachea.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IN"/>
              <a:t>There are many muscles attached to its outer surface.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"/>
          <p:cNvSpPr txBox="1">
            <a:spLocks noGrp="1"/>
          </p:cNvSpPr>
          <p:nvPr>
            <p:ph type="body" idx="1"/>
          </p:nvPr>
        </p:nvSpPr>
        <p:spPr>
          <a:xfrm>
            <a:off x="457200" y="381000"/>
            <a:ext cx="82296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IN" b="1"/>
              <a:t>The cricoid cartilage </a:t>
            </a:r>
            <a:endParaRPr/>
          </a:p>
          <a:p>
            <a:pPr marL="342900" lvl="0" indent="-342900" algn="just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IN" b="1"/>
              <a:t> </a:t>
            </a:r>
            <a:r>
              <a:rPr lang="en-IN"/>
              <a:t>This lies below the thyroid cartilage and is also composed of hyaline cartilage. </a:t>
            </a:r>
            <a:endParaRPr/>
          </a:p>
          <a:p>
            <a:pPr marL="342900" lvl="0" indent="-342900" algn="just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IN"/>
              <a:t>It is shaped like a signet ring, completely encircling the larynx with the narrow part anteriorly and the broad part posteriorly.</a:t>
            </a:r>
            <a:endParaRPr/>
          </a:p>
          <a:p>
            <a:pPr marL="342900" lvl="0" indent="-342900" algn="just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IN"/>
              <a:t> The broad posterior part articulates with the arytenoid cartilages above and with the inferior cornu of the thyroid cartilage below.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"/>
          <p:cNvSpPr txBox="1">
            <a:spLocks noGrp="1"/>
          </p:cNvSpPr>
          <p:nvPr>
            <p:ph type="body" idx="1"/>
          </p:nvPr>
        </p:nvSpPr>
        <p:spPr>
          <a:xfrm>
            <a:off x="457200" y="457200"/>
            <a:ext cx="82296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IN" b="1"/>
              <a:t>The arytenoid cartilages. </a:t>
            </a:r>
            <a:endParaRPr/>
          </a:p>
          <a:p>
            <a:pPr marL="342900" lvl="0" indent="-342900" algn="just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IN"/>
              <a:t>These are two roughly pyramid- shaped hyaline cartilages situated on top of the broad part of the cricoid cartilage forming part of the posterior wall of the larynx. </a:t>
            </a:r>
            <a:endParaRPr/>
          </a:p>
          <a:p>
            <a:pPr marL="342900" lvl="0" indent="-342900" algn="just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IN"/>
              <a:t>They give attachment to the vocal cords and to muscles and are lined with ciliated columnar epithelium.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"/>
          <p:cNvSpPr txBox="1">
            <a:spLocks noGrp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IN" b="1"/>
              <a:t>The epiglottis.</a:t>
            </a:r>
            <a:endParaRPr/>
          </a:p>
          <a:p>
            <a:pPr marL="342900" lvl="0" indent="-342900" algn="just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IN" b="1"/>
              <a:t> </a:t>
            </a:r>
            <a:r>
              <a:rPr lang="en-IN"/>
              <a:t>This is a leaf-shaped fibroelastic cartilage attached to the inner surface of the anterior wall of the thyroid cartilage immediately below the thyroid notch.</a:t>
            </a:r>
            <a:endParaRPr/>
          </a:p>
          <a:p>
            <a:pPr marL="342900" lvl="0" indent="-342900" algn="just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IN"/>
              <a:t> It rises obliquely upwards behind the tongue and the body of the hyoid bone.</a:t>
            </a:r>
            <a:endParaRPr/>
          </a:p>
          <a:p>
            <a:pPr marL="342900" lvl="0" indent="-342900" algn="just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IN"/>
              <a:t> It is covered with stratified squamous epithelium. If the larynx is likened to a box then the epiglottis acts as the lid; it closes off the larynx during swallowing, protecting the lungs from accidental inhalation of foreign objects.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648</Words>
  <PresentationFormat>On-screen Show (4:3)</PresentationFormat>
  <Paragraphs>58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LARYNX</vt:lpstr>
      <vt:lpstr>Position </vt:lpstr>
      <vt:lpstr>Structures associated with the larynx</vt:lpstr>
      <vt:lpstr>Structure</vt:lpstr>
      <vt:lpstr>The thyroid cartilage</vt:lpstr>
      <vt:lpstr>Slide 6</vt:lpstr>
      <vt:lpstr>Slide 7</vt:lpstr>
      <vt:lpstr>Slide 8</vt:lpstr>
      <vt:lpstr>Slide 9</vt:lpstr>
      <vt:lpstr>Slide 10</vt:lpstr>
      <vt:lpstr>Slide 11</vt:lpstr>
      <vt:lpstr>Slide 12</vt:lpstr>
      <vt:lpstr>Functions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LARYNX</dc:title>
  <dc:creator>Mercy</dc:creator>
  <cp:lastModifiedBy>library</cp:lastModifiedBy>
  <cp:revision>1</cp:revision>
  <dcterms:created xsi:type="dcterms:W3CDTF">2006-08-16T00:00:00Z</dcterms:created>
  <dcterms:modified xsi:type="dcterms:W3CDTF">2021-03-26T05:47:58Z</dcterms:modified>
</cp:coreProperties>
</file>