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t>RESPIRATION</a:t>
            </a:r>
            <a:endParaRPr lang="en-IN" dirty="0"/>
          </a:p>
        </p:txBody>
      </p:sp>
      <p:sp>
        <p:nvSpPr>
          <p:cNvPr id="3" name="Subtitle 2"/>
          <p:cNvSpPr>
            <a:spLocks noGrp="1"/>
          </p:cNvSpPr>
          <p:nvPr>
            <p:ph type="subTitle" idx="1"/>
          </p:nvPr>
        </p:nvSpPr>
        <p:spPr/>
        <p:txBody>
          <a:bodyPr>
            <a:normAutofit/>
          </a:bodyPr>
          <a:lstStyle/>
          <a:p>
            <a:pPr algn="r"/>
            <a:r>
              <a:rPr lang="en-US" sz="2400" dirty="0" smtClean="0"/>
              <a:t>Done by:</a:t>
            </a:r>
          </a:p>
          <a:p>
            <a:pPr algn="r"/>
            <a:r>
              <a:rPr lang="en-US" sz="2400" dirty="0" smtClean="0"/>
              <a:t> Mrs. Mercy </a:t>
            </a:r>
            <a:r>
              <a:rPr lang="en-US" sz="2400" dirty="0" err="1" smtClean="0"/>
              <a:t>Deva</a:t>
            </a:r>
            <a:r>
              <a:rPr lang="en-US" sz="2400" dirty="0" smtClean="0"/>
              <a:t> </a:t>
            </a:r>
            <a:r>
              <a:rPr lang="en-US" sz="2400" dirty="0" err="1" smtClean="0"/>
              <a:t>Priya</a:t>
            </a:r>
            <a:r>
              <a:rPr lang="en-US" sz="2400" dirty="0" smtClean="0"/>
              <a:t> </a:t>
            </a:r>
          </a:p>
          <a:p>
            <a:pPr algn="r"/>
            <a:r>
              <a:rPr lang="en-US" sz="2400" dirty="0" err="1" smtClean="0"/>
              <a:t>Asst.Professor</a:t>
            </a:r>
            <a:r>
              <a:rPr lang="en-US" sz="2400" dirty="0" smtClean="0"/>
              <a:t> .Dept of MHN </a:t>
            </a:r>
            <a:endParaRPr lang="en-IN"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smtClean="0"/>
              <a:t>The inter-costal muscles and the diaphragm contract </a:t>
            </a:r>
            <a:r>
              <a:rPr lang="en-IN" i="1" dirty="0" smtClean="0"/>
              <a:t>simultaneously ensuring the enlargement of the thoracic </a:t>
            </a:r>
            <a:r>
              <a:rPr lang="en-IN" dirty="0" smtClean="0"/>
              <a:t>cavity in all directions, that is from back to front, side to side and top to bottom.</a:t>
            </a:r>
          </a:p>
          <a:p>
            <a:endParaRPr lang="en-IN" dirty="0" smtClean="0"/>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295400" y="685800"/>
            <a:ext cx="6019800" cy="5562599"/>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Cycle of respiration</a:t>
            </a:r>
            <a:endParaRPr lang="en-IN" dirty="0"/>
          </a:p>
        </p:txBody>
      </p:sp>
      <p:sp>
        <p:nvSpPr>
          <p:cNvPr id="3" name="Content Placeholder 2"/>
          <p:cNvSpPr>
            <a:spLocks noGrp="1"/>
          </p:cNvSpPr>
          <p:nvPr>
            <p:ph idx="1"/>
          </p:nvPr>
        </p:nvSpPr>
        <p:spPr/>
        <p:txBody>
          <a:bodyPr/>
          <a:lstStyle/>
          <a:p>
            <a:r>
              <a:rPr lang="en-IN" dirty="0" smtClean="0"/>
              <a:t>This occurs 12 to 15 times per minute and consists of</a:t>
            </a:r>
          </a:p>
          <a:p>
            <a:r>
              <a:rPr lang="en-IN" dirty="0" smtClean="0"/>
              <a:t>three phases:</a:t>
            </a:r>
          </a:p>
          <a:p>
            <a:r>
              <a:rPr lang="en-IN" dirty="0" smtClean="0"/>
              <a:t>• inspiration</a:t>
            </a:r>
          </a:p>
          <a:p>
            <a:r>
              <a:rPr lang="en-IN" dirty="0" smtClean="0"/>
              <a:t>• expiration</a:t>
            </a:r>
          </a:p>
          <a:p>
            <a:r>
              <a:rPr lang="en-IN" dirty="0" smtClean="0"/>
              <a:t>• pause.</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Inspiration-</a:t>
            </a:r>
            <a:r>
              <a:rPr lang="en-IN" sz="2800" dirty="0" smtClean="0"/>
              <a:t>is as active process</a:t>
            </a:r>
            <a:endParaRPr lang="en-IN" sz="2800" dirty="0"/>
          </a:p>
        </p:txBody>
      </p:sp>
      <p:sp>
        <p:nvSpPr>
          <p:cNvPr id="3" name="Content Placeholder 2"/>
          <p:cNvSpPr>
            <a:spLocks noGrp="1"/>
          </p:cNvSpPr>
          <p:nvPr>
            <p:ph idx="1"/>
          </p:nvPr>
        </p:nvSpPr>
        <p:spPr>
          <a:xfrm>
            <a:off x="457200" y="1143000"/>
            <a:ext cx="8229600" cy="5334000"/>
          </a:xfrm>
        </p:spPr>
        <p:txBody>
          <a:bodyPr>
            <a:normAutofit fontScale="85000" lnSpcReduction="10000"/>
          </a:bodyPr>
          <a:lstStyle/>
          <a:p>
            <a:pPr algn="just"/>
            <a:r>
              <a:rPr lang="en-IN" dirty="0" smtClean="0"/>
              <a:t>When the capacity of the thoracic cavity is increased by simultaneous contraction of the </a:t>
            </a:r>
            <a:r>
              <a:rPr lang="en-IN" dirty="0" err="1" smtClean="0"/>
              <a:t>intercostal</a:t>
            </a:r>
            <a:r>
              <a:rPr lang="en-IN" dirty="0" smtClean="0"/>
              <a:t> muscles and the diaphragm, the parietal pleura moves with the walls of the thorax and the diaphragm.</a:t>
            </a:r>
          </a:p>
          <a:p>
            <a:pPr algn="just"/>
            <a:r>
              <a:rPr lang="en-IN" dirty="0" smtClean="0"/>
              <a:t> This reduces the pressure in the pleural cavity to a level considerably lower than atmospheric pressure. </a:t>
            </a:r>
          </a:p>
          <a:p>
            <a:pPr algn="just"/>
            <a:r>
              <a:rPr lang="en-IN" dirty="0" smtClean="0"/>
              <a:t>The visceral pleura follows  the parietal pleura pulling the lung with it.</a:t>
            </a:r>
          </a:p>
          <a:p>
            <a:pPr algn="just"/>
            <a:r>
              <a:rPr lang="en-IN" dirty="0" smtClean="0"/>
              <a:t> This stretches the lungs and the pressure within the alveoli and in the air passages falls, drawing air into the lungs in an attempt to equalise the atmospheric and alveolar air pressures.</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Expiration</a:t>
            </a:r>
            <a:endParaRPr lang="en-IN" dirty="0"/>
          </a:p>
        </p:txBody>
      </p:sp>
      <p:sp>
        <p:nvSpPr>
          <p:cNvPr id="3" name="Content Placeholder 2"/>
          <p:cNvSpPr>
            <a:spLocks noGrp="1"/>
          </p:cNvSpPr>
          <p:nvPr>
            <p:ph idx="1"/>
          </p:nvPr>
        </p:nvSpPr>
        <p:spPr>
          <a:xfrm>
            <a:off x="457200" y="1371600"/>
            <a:ext cx="8229600" cy="5181600"/>
          </a:xfrm>
        </p:spPr>
        <p:txBody>
          <a:bodyPr>
            <a:normAutofit fontScale="85000" lnSpcReduction="10000"/>
          </a:bodyPr>
          <a:lstStyle/>
          <a:p>
            <a:pPr algn="just"/>
            <a:r>
              <a:rPr lang="en-IN" dirty="0" smtClean="0"/>
              <a:t>Relaxation of the inter-costal muscles and the diaphragm results in downward and inward movement of the rib cage  and elastic recoil of the lungs. </a:t>
            </a:r>
          </a:p>
          <a:p>
            <a:pPr algn="just"/>
            <a:r>
              <a:rPr lang="en-IN" dirty="0" smtClean="0"/>
              <a:t>As this occurs, pressure inside the lungs exceeds that in the atmosphere and therefore air is expelled from the respiratory tract.</a:t>
            </a:r>
          </a:p>
          <a:p>
            <a:pPr algn="just"/>
            <a:r>
              <a:rPr lang="en-IN" dirty="0" smtClean="0"/>
              <a:t> The lungs still contain some air and are prevented from complete collapse by the intact pleura. </a:t>
            </a:r>
          </a:p>
          <a:p>
            <a:pPr algn="just"/>
            <a:r>
              <a:rPr lang="en-IN" dirty="0" smtClean="0"/>
              <a:t>This process is </a:t>
            </a:r>
            <a:r>
              <a:rPr lang="en-IN" b="1" i="1" dirty="0" smtClean="0"/>
              <a:t>passive </a:t>
            </a:r>
            <a:r>
              <a:rPr lang="en-IN" i="1" dirty="0" smtClean="0"/>
              <a:t>as it does not require the expenditure of energy. </a:t>
            </a:r>
          </a:p>
          <a:p>
            <a:pPr algn="just"/>
            <a:r>
              <a:rPr lang="en-IN" dirty="0" smtClean="0"/>
              <a:t>After expiration, there is </a:t>
            </a:r>
            <a:r>
              <a:rPr lang="en-IN" b="1" dirty="0" smtClean="0"/>
              <a:t>a </a:t>
            </a:r>
            <a:r>
              <a:rPr lang="en-IN" b="1" i="1" dirty="0" smtClean="0"/>
              <a:t>pause before </a:t>
            </a:r>
            <a:r>
              <a:rPr lang="en-IN" i="1" dirty="0" smtClean="0"/>
              <a:t>the next cycle</a:t>
            </a:r>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Lung volumes and capacities- </a:t>
            </a:r>
            <a:r>
              <a:rPr lang="en-IN" b="1" smtClean="0"/>
              <a:t>self study </a:t>
            </a: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RESPIRATION</a:t>
            </a:r>
            <a:endParaRPr lang="en-IN" dirty="0"/>
          </a:p>
        </p:txBody>
      </p:sp>
      <p:sp>
        <p:nvSpPr>
          <p:cNvPr id="3" name="Content Placeholder 2"/>
          <p:cNvSpPr>
            <a:spLocks noGrp="1"/>
          </p:cNvSpPr>
          <p:nvPr>
            <p:ph idx="1"/>
          </p:nvPr>
        </p:nvSpPr>
        <p:spPr/>
        <p:txBody>
          <a:bodyPr/>
          <a:lstStyle/>
          <a:p>
            <a:r>
              <a:rPr lang="en-IN" dirty="0" smtClean="0"/>
              <a:t>Inflation and deflation of the lungs occurring with each breath ensures that regular exchange of gases takes place between the alveoli and the external air.</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Muscles of respiration</a:t>
            </a: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The expansion of the chest during inspiration occurs as a result of muscular activity, partly voluntary and partly involuntary. </a:t>
            </a:r>
          </a:p>
          <a:p>
            <a:pPr algn="just"/>
            <a:r>
              <a:rPr lang="en-IN" dirty="0" smtClean="0"/>
              <a:t>The main muscles of respiration in normal quiet breathing are the </a:t>
            </a:r>
            <a:r>
              <a:rPr lang="en-IN" b="1" i="1" dirty="0" err="1" smtClean="0"/>
              <a:t>intercostal</a:t>
            </a:r>
            <a:r>
              <a:rPr lang="en-IN" b="1" i="1" dirty="0" smtClean="0"/>
              <a:t> muscles and the diaphragm.</a:t>
            </a:r>
          </a:p>
          <a:p>
            <a:pPr algn="just"/>
            <a:r>
              <a:rPr lang="en-IN" i="1" dirty="0" smtClean="0"/>
              <a:t> During difficult or deep breathing they are </a:t>
            </a:r>
            <a:r>
              <a:rPr lang="en-IN" dirty="0" smtClean="0"/>
              <a:t>assisted by the muscles of the neck, shoulders and abdomen.</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err="1" smtClean="0"/>
              <a:t>Intercostal</a:t>
            </a:r>
            <a:r>
              <a:rPr lang="en-IN" b="1" dirty="0" smtClean="0"/>
              <a:t> muscles</a:t>
            </a:r>
            <a:endParaRPr lang="en-IN" dirty="0"/>
          </a:p>
        </p:txBody>
      </p:sp>
      <p:sp>
        <p:nvSpPr>
          <p:cNvPr id="3" name="Content Placeholder 2"/>
          <p:cNvSpPr>
            <a:spLocks noGrp="1"/>
          </p:cNvSpPr>
          <p:nvPr>
            <p:ph idx="1"/>
          </p:nvPr>
        </p:nvSpPr>
        <p:spPr/>
        <p:txBody>
          <a:bodyPr/>
          <a:lstStyle/>
          <a:p>
            <a:r>
              <a:rPr lang="en-IN" dirty="0" smtClean="0"/>
              <a:t>There are 11 pairs of inter-costal muscles that occupy the spaces between the 12 pairs of ribs. </a:t>
            </a:r>
          </a:p>
          <a:p>
            <a:r>
              <a:rPr lang="en-IN" dirty="0" smtClean="0"/>
              <a:t>They are arranged in two layers, the external and internal inter-costal muscles</a:t>
            </a:r>
          </a:p>
          <a:p>
            <a:endParaRPr lang="en-IN" dirty="0" smtClean="0"/>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normAutofit/>
          </a:bodyPr>
          <a:lstStyle/>
          <a:p>
            <a:pPr algn="just"/>
            <a:r>
              <a:rPr lang="en-IN" b="1" i="1" dirty="0" smtClean="0"/>
              <a:t>The external inter-costal muscle fibres. </a:t>
            </a:r>
            <a:r>
              <a:rPr lang="en-IN" i="1" dirty="0" smtClean="0"/>
              <a:t>These extend </a:t>
            </a:r>
            <a:r>
              <a:rPr lang="en-IN" dirty="0" smtClean="0"/>
              <a:t>in a downwards and forwards direction from the lower border of the rib above to the upper border of the rib below.</a:t>
            </a:r>
          </a:p>
          <a:p>
            <a:pPr algn="just"/>
            <a:r>
              <a:rPr lang="en-IN" b="1" i="1" dirty="0" smtClean="0"/>
              <a:t>The internal inter-costal muscle fibres</a:t>
            </a:r>
            <a:r>
              <a:rPr lang="en-IN" i="1" dirty="0" smtClean="0"/>
              <a:t>. These extend </a:t>
            </a:r>
            <a:r>
              <a:rPr lang="en-IN" dirty="0" smtClean="0"/>
              <a:t>in a downwards and backwards direction from the lower border of the rib above to the upper border of the rib below, crossing the external inter-costal muscle fibres at right angles.</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pPr algn="just"/>
            <a:r>
              <a:rPr lang="en-IN" dirty="0" smtClean="0"/>
              <a:t>The first rib is fixed. Therefore, when the inter-costal muscles contract they pull all the other ribs towards the first rib. </a:t>
            </a:r>
          </a:p>
          <a:p>
            <a:pPr algn="just"/>
            <a:r>
              <a:rPr lang="en-IN" dirty="0" smtClean="0"/>
              <a:t>Because of the shape of the ribs they move outwards when pulled upwards. </a:t>
            </a:r>
          </a:p>
          <a:p>
            <a:pPr algn="just"/>
            <a:r>
              <a:rPr lang="en-IN" dirty="0" smtClean="0"/>
              <a:t>In this way the thoracic cavity is enlarged </a:t>
            </a:r>
            <a:r>
              <a:rPr lang="en-IN" dirty="0" err="1" smtClean="0"/>
              <a:t>antero-posteriorly</a:t>
            </a:r>
            <a:r>
              <a:rPr lang="en-IN" dirty="0" smtClean="0"/>
              <a:t> and laterally. </a:t>
            </a:r>
          </a:p>
          <a:p>
            <a:pPr algn="just"/>
            <a:r>
              <a:rPr lang="en-IN" dirty="0" smtClean="0"/>
              <a:t>The inter-costal muscles are stimulated to contract by the </a:t>
            </a:r>
            <a:r>
              <a:rPr lang="en-IN" i="1" dirty="0" smtClean="0"/>
              <a:t>inter-costal nerves.</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752600" y="533400"/>
            <a:ext cx="5638800" cy="55626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Diaphragm</a:t>
            </a:r>
            <a:endParaRPr lang="en-IN" dirty="0"/>
          </a:p>
        </p:txBody>
      </p:sp>
      <p:sp>
        <p:nvSpPr>
          <p:cNvPr id="3" name="Content Placeholder 2"/>
          <p:cNvSpPr>
            <a:spLocks noGrp="1"/>
          </p:cNvSpPr>
          <p:nvPr>
            <p:ph idx="1"/>
          </p:nvPr>
        </p:nvSpPr>
        <p:spPr>
          <a:xfrm>
            <a:off x="457200" y="1600200"/>
            <a:ext cx="8229600" cy="4800600"/>
          </a:xfrm>
        </p:spPr>
        <p:txBody>
          <a:bodyPr>
            <a:normAutofit/>
          </a:bodyPr>
          <a:lstStyle/>
          <a:p>
            <a:pPr algn="just"/>
            <a:r>
              <a:rPr lang="en-IN" dirty="0" smtClean="0"/>
              <a:t>The diaphragm is a dome-shaped structure separating the thoracic and abdominal cavities. </a:t>
            </a:r>
          </a:p>
          <a:p>
            <a:pPr algn="just"/>
            <a:r>
              <a:rPr lang="en-IN" dirty="0" smtClean="0"/>
              <a:t>It forms the floor of the thoracic cavity and the roof of the abdominal cavity and consists of a central tendon from which muscle fibres radiate to be attached to the lower ribs and sternum and to the vertebral column by two </a:t>
            </a:r>
            <a:r>
              <a:rPr lang="en-IN" dirty="0" err="1" smtClean="0"/>
              <a:t>crura</a:t>
            </a:r>
            <a:r>
              <a:rPr lang="en-IN" dirty="0" smtClean="0"/>
              <a:t>.</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a:bodyPr>
          <a:lstStyle/>
          <a:p>
            <a:pPr algn="just"/>
            <a:r>
              <a:rPr lang="en-IN" dirty="0" smtClean="0"/>
              <a:t>When it contracts, its muscle fibres shorten and the central tendon is pulled downwards to the level of the 9th thoracic vertebra, enlarging the thoracic cavity in length.</a:t>
            </a:r>
          </a:p>
          <a:p>
            <a:pPr algn="just"/>
            <a:r>
              <a:rPr lang="en-IN" dirty="0" smtClean="0"/>
              <a:t> This decreases pressure in the thoracic cavity and increases it in the abdominal and pelvic cavities. </a:t>
            </a:r>
          </a:p>
          <a:p>
            <a:pPr algn="just"/>
            <a:r>
              <a:rPr lang="en-IN" dirty="0" smtClean="0"/>
              <a:t>The diaphragm is supplied by the </a:t>
            </a:r>
            <a:r>
              <a:rPr lang="en-IN" b="1" i="1" dirty="0" err="1" smtClean="0"/>
              <a:t>phrenic</a:t>
            </a:r>
            <a:r>
              <a:rPr lang="en-IN" b="1" i="1" dirty="0" smtClean="0"/>
              <a:t> nerves.</a:t>
            </a:r>
            <a:endParaRPr lang="en-IN"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646</Words>
  <Application>Microsoft Office PowerPoint</Application>
  <PresentationFormat>On-screen Show (4:3)</PresentationFormat>
  <Paragraphs>44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RESPIRATION</vt:lpstr>
      <vt:lpstr>RESPIRATION</vt:lpstr>
      <vt:lpstr>Muscles of respiration</vt:lpstr>
      <vt:lpstr>Intercostal muscles</vt:lpstr>
      <vt:lpstr>Slide 5</vt:lpstr>
      <vt:lpstr>Slide 6</vt:lpstr>
      <vt:lpstr>Slide 7</vt:lpstr>
      <vt:lpstr>Diaphragm</vt:lpstr>
      <vt:lpstr>Slide 9</vt:lpstr>
      <vt:lpstr>Slide 10</vt:lpstr>
      <vt:lpstr>Slide 11</vt:lpstr>
      <vt:lpstr>Cycle of respiration</vt:lpstr>
      <vt:lpstr>Inspiration-is as active process</vt:lpstr>
      <vt:lpstr>Expiration</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RESPIRATION</dc:title>
  <dc:creator>Mercy</dc:creator>
  <cp:lastModifiedBy>library</cp:lastModifiedBy>
  <cp:revision>8</cp:revision>
  <dcterms:created xsi:type="dcterms:W3CDTF">2006-08-16T00:00:00Z</dcterms:created>
  <dcterms:modified xsi:type="dcterms:W3CDTF">2021-03-26T05:28:35Z</dcterms:modified>
</cp:coreProperties>
</file>