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TRACHEA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BRONCHI AND SMALLER AIR</a:t>
            </a:r>
            <a:br>
              <a:rPr lang="en-IN" b="1" dirty="0" smtClean="0"/>
            </a:br>
            <a:r>
              <a:rPr lang="en-IN" b="1" dirty="0" smtClean="0"/>
              <a:t>PASSAGES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The two primary bronchi are formed when the trachea divides, i.e. about the level of the 5th thoracic vertebra.</a:t>
            </a:r>
          </a:p>
          <a:p>
            <a:r>
              <a:rPr lang="en-IN" b="1" i="1" dirty="0" smtClean="0"/>
              <a:t>The right bronchus. </a:t>
            </a:r>
          </a:p>
          <a:p>
            <a:r>
              <a:rPr lang="en-IN" i="1" dirty="0" smtClean="0"/>
              <a:t>This is wider, shorter and more </a:t>
            </a:r>
            <a:r>
              <a:rPr lang="en-IN" dirty="0" smtClean="0"/>
              <a:t>vertical than the left bronchus and is therefore the more likely of the two to become obstructed by an inhaled foreign body. </a:t>
            </a:r>
          </a:p>
          <a:p>
            <a:r>
              <a:rPr lang="en-IN" dirty="0" smtClean="0"/>
              <a:t>It is approximately 2.5 cm long. </a:t>
            </a:r>
          </a:p>
          <a:p>
            <a:r>
              <a:rPr lang="en-IN" dirty="0" smtClean="0"/>
              <a:t>After entering the right lung at the </a:t>
            </a:r>
            <a:r>
              <a:rPr lang="en-IN" dirty="0" err="1" smtClean="0"/>
              <a:t>hilum</a:t>
            </a:r>
            <a:r>
              <a:rPr lang="en-IN" dirty="0" smtClean="0"/>
              <a:t> it divides into three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branches, one to each lobe. Each branch then subdivides into numerous smaller branches.</a:t>
            </a:r>
          </a:p>
          <a:p>
            <a:r>
              <a:rPr lang="en-IN" b="1" i="1" dirty="0" smtClean="0"/>
              <a:t>The left bronchus</a:t>
            </a:r>
            <a:r>
              <a:rPr lang="en-IN" i="1" dirty="0" smtClean="0"/>
              <a:t>. </a:t>
            </a:r>
          </a:p>
          <a:p>
            <a:r>
              <a:rPr lang="en-IN" i="1" dirty="0" smtClean="0"/>
              <a:t>This is about 5 cm long and is narrower </a:t>
            </a:r>
            <a:r>
              <a:rPr lang="en-IN" dirty="0" smtClean="0"/>
              <a:t>than the right. After entering the lung at the </a:t>
            </a:r>
            <a:r>
              <a:rPr lang="en-IN" dirty="0" err="1" smtClean="0"/>
              <a:t>hilum</a:t>
            </a:r>
            <a:r>
              <a:rPr lang="en-IN" dirty="0" smtClean="0"/>
              <a:t> it divides into two branches, one to each lobe. </a:t>
            </a:r>
          </a:p>
          <a:p>
            <a:r>
              <a:rPr lang="en-IN" dirty="0" smtClean="0"/>
              <a:t>Each branch then subdivides into progressively smaller tubes within the lung substance.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33400"/>
            <a:ext cx="5715000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Bronchi and bronchioles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b="1" dirty="0" smtClean="0"/>
              <a:t>Structure</a:t>
            </a:r>
          </a:p>
          <a:p>
            <a:r>
              <a:rPr lang="en-IN" dirty="0" smtClean="0"/>
              <a:t>The bronchi are composed of the same tissues as the</a:t>
            </a:r>
          </a:p>
          <a:p>
            <a:r>
              <a:rPr lang="en-IN" dirty="0" smtClean="0"/>
              <a:t>trachea. They are lined with ciliated columnar epithelium.</a:t>
            </a:r>
          </a:p>
          <a:p>
            <a:r>
              <a:rPr lang="en-IN" dirty="0" smtClean="0"/>
              <a:t>The bronchi progressively subdivide into </a:t>
            </a:r>
            <a:r>
              <a:rPr lang="en-IN" i="1" dirty="0" smtClean="0"/>
              <a:t>bronchioles</a:t>
            </a:r>
          </a:p>
          <a:p>
            <a:r>
              <a:rPr lang="en-IN" i="1" dirty="0" smtClean="0"/>
              <a:t>terminal bronchioles, respiratory bronchioles,</a:t>
            </a:r>
          </a:p>
          <a:p>
            <a:r>
              <a:rPr lang="en-IN" i="1" dirty="0" smtClean="0"/>
              <a:t>alveolar ducts and finally, alveoli. Towards the distal end of </a:t>
            </a:r>
            <a:r>
              <a:rPr lang="en-IN" dirty="0" smtClean="0"/>
              <a:t>the bronchi the cartilages become irregular in shape and are absent at bronchiolar level.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Blood and nerve supply, lymph drainage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i="1" dirty="0" smtClean="0"/>
              <a:t>right and left bronchial arteries and the venous return </a:t>
            </a:r>
            <a:r>
              <a:rPr lang="en-IN" dirty="0" smtClean="0"/>
              <a:t>is mainly through the </a:t>
            </a:r>
            <a:r>
              <a:rPr lang="en-IN" i="1" dirty="0" smtClean="0"/>
              <a:t>bronchial veins</a:t>
            </a:r>
          </a:p>
          <a:p>
            <a:r>
              <a:rPr lang="en-IN" b="1" i="1" dirty="0" smtClean="0"/>
              <a:t>The nerve supply. </a:t>
            </a:r>
            <a:r>
              <a:rPr lang="en-IN" i="1" dirty="0" smtClean="0"/>
              <a:t>This is by parasympathetic and</a:t>
            </a:r>
          </a:p>
          <a:p>
            <a:r>
              <a:rPr lang="en-IN" dirty="0" smtClean="0"/>
              <a:t>sympathetic nerves. </a:t>
            </a:r>
          </a:p>
          <a:p>
            <a:r>
              <a:rPr lang="en-IN" dirty="0" smtClean="0"/>
              <a:t>The </a:t>
            </a:r>
            <a:r>
              <a:rPr lang="en-IN" dirty="0" err="1" smtClean="0"/>
              <a:t>vagus</a:t>
            </a:r>
            <a:r>
              <a:rPr lang="en-IN" dirty="0" smtClean="0"/>
              <a:t> nerves (parasympathetic) stimulate contraction of smooth muscle in the bronchial tree, causing </a:t>
            </a:r>
            <a:r>
              <a:rPr lang="en-IN" dirty="0" err="1" smtClean="0"/>
              <a:t>bronchoconstriction</a:t>
            </a:r>
            <a:r>
              <a:rPr lang="en-IN" dirty="0" smtClean="0"/>
              <a:t>, and sympathetic stimulation causes </a:t>
            </a:r>
            <a:r>
              <a:rPr lang="en-IN" dirty="0" err="1" smtClean="0"/>
              <a:t>bronchodilatation</a:t>
            </a:r>
            <a:endParaRPr lang="en-IN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i="1" dirty="0" smtClean="0"/>
              <a:t>The lymphatic vessels and lymph nodes.</a:t>
            </a:r>
          </a:p>
          <a:p>
            <a:r>
              <a:rPr lang="en-IN" i="1" dirty="0" smtClean="0"/>
              <a:t> Lymph is </a:t>
            </a:r>
            <a:r>
              <a:rPr lang="en-IN" dirty="0" smtClean="0"/>
              <a:t>drained from the walls of the air passages in a network of lymph vessels. It passes through lymph nodes situated around the trachea and bronchial tree then into the</a:t>
            </a:r>
          </a:p>
          <a:p>
            <a:r>
              <a:rPr lang="en-IN" dirty="0" smtClean="0"/>
              <a:t>thoracic duct on the left side and right lymphatic duct on the other.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Functions of air passages not</a:t>
            </a:r>
            <a:br>
              <a:rPr lang="en-IN" b="1" dirty="0" smtClean="0"/>
            </a:br>
            <a:r>
              <a:rPr lang="en-IN" b="1" dirty="0" smtClean="0"/>
              <a:t>involved in gaseous exchange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Control of air entry.</a:t>
            </a:r>
          </a:p>
          <a:p>
            <a:r>
              <a:rPr lang="en-IN" dirty="0" smtClean="0"/>
              <a:t>The following functions continue as in the upper</a:t>
            </a:r>
          </a:p>
          <a:p>
            <a:r>
              <a:rPr lang="en-IN" dirty="0" smtClean="0"/>
              <a:t>airways:</a:t>
            </a:r>
          </a:p>
          <a:p>
            <a:r>
              <a:rPr lang="en-IN" dirty="0" smtClean="0"/>
              <a:t>• warming and humidifying</a:t>
            </a:r>
          </a:p>
          <a:p>
            <a:r>
              <a:rPr lang="en-IN" dirty="0" smtClean="0"/>
              <a:t>• support and patency</a:t>
            </a:r>
          </a:p>
          <a:p>
            <a:r>
              <a:rPr lang="en-IN" dirty="0" smtClean="0"/>
              <a:t>• removal of particulate matter</a:t>
            </a:r>
          </a:p>
          <a:p>
            <a:r>
              <a:rPr lang="en-IN" dirty="0" smtClean="0"/>
              <a:t>• cough reflex.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Respiratory bronchioles and</a:t>
            </a:r>
            <a:br>
              <a:rPr lang="en-IN" b="1" dirty="0" smtClean="0"/>
            </a:br>
            <a:r>
              <a:rPr lang="en-IN" b="1" dirty="0" smtClean="0"/>
              <a:t>alveoli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Lobules are the blind ends of the respiratory tract distal</a:t>
            </a:r>
          </a:p>
          <a:p>
            <a:r>
              <a:rPr lang="en-IN" dirty="0" smtClean="0"/>
              <a:t>to the terminal bronchioles, consisting of: </a:t>
            </a:r>
            <a:r>
              <a:rPr lang="en-IN" i="1" dirty="0" smtClean="0"/>
              <a:t>respiratory bronchioles, alveolar ducts and alveoli (tiny air sacs)</a:t>
            </a:r>
          </a:p>
          <a:p>
            <a:r>
              <a:rPr lang="en-IN" dirty="0" smtClean="0"/>
              <a:t>It is in these structures that the process of </a:t>
            </a:r>
            <a:r>
              <a:rPr lang="en-IN" dirty="0" err="1" smtClean="0"/>
              <a:t>ga</a:t>
            </a:r>
            <a:r>
              <a:rPr lang="en-IN" dirty="0" smtClean="0"/>
              <a:t> exchange</a:t>
            </a:r>
          </a:p>
          <a:p>
            <a:r>
              <a:rPr lang="en-IN" dirty="0" smtClean="0"/>
              <a:t>occurs.</a:t>
            </a:r>
          </a:p>
          <a:p>
            <a:r>
              <a:rPr lang="en-IN" dirty="0" smtClean="0"/>
              <a:t> The walls gradually become thinner until muscle and connective tissue fade out leaving a single layer of simple </a:t>
            </a:r>
            <a:r>
              <a:rPr lang="en-IN" dirty="0" err="1" smtClean="0"/>
              <a:t>squamous</a:t>
            </a:r>
            <a:r>
              <a:rPr lang="en-IN" dirty="0" smtClean="0"/>
              <a:t> epithelial cells in the alveolar ducts and alveoli.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alveoli are surrounded by a network of capillaries. The exchange of gases during respiration takes place across two membranes, the alveolar and capillary membranes.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Interspersed between the </a:t>
            </a:r>
            <a:r>
              <a:rPr lang="en-IN" dirty="0" err="1" smtClean="0"/>
              <a:t>squamous</a:t>
            </a:r>
            <a:r>
              <a:rPr lang="en-IN" dirty="0" smtClean="0"/>
              <a:t> cells are other cells</a:t>
            </a:r>
          </a:p>
          <a:p>
            <a:pPr algn="just"/>
            <a:r>
              <a:rPr lang="en-IN" dirty="0" smtClean="0"/>
              <a:t>that secrete </a:t>
            </a:r>
            <a:r>
              <a:rPr lang="en-IN" i="1" dirty="0" smtClean="0"/>
              <a:t>surfactant, a </a:t>
            </a:r>
            <a:r>
              <a:rPr lang="en-IN" b="1" i="1" dirty="0" err="1" smtClean="0"/>
              <a:t>phospholipid</a:t>
            </a:r>
            <a:r>
              <a:rPr lang="en-IN" b="1" i="1" dirty="0" smtClean="0"/>
              <a:t> fluid </a:t>
            </a:r>
            <a:r>
              <a:rPr lang="en-IN" i="1" dirty="0" smtClean="0"/>
              <a:t>which </a:t>
            </a:r>
            <a:r>
              <a:rPr lang="en-IN" dirty="0" smtClean="0"/>
              <a:t>prevents the alveoli from drying out.</a:t>
            </a:r>
          </a:p>
          <a:p>
            <a:pPr algn="just"/>
            <a:r>
              <a:rPr lang="en-IN" dirty="0" smtClean="0"/>
              <a:t> In addition, surfactant reduces surface tension and prevents alveolar walls collapsing during expiration. Secretion of surfactant into the distal air passages and alveoli begins about the 35</a:t>
            </a:r>
            <a:r>
              <a:rPr lang="en-IN" baseline="30000" dirty="0" smtClean="0"/>
              <a:t>th</a:t>
            </a:r>
            <a:r>
              <a:rPr lang="en-IN" dirty="0" smtClean="0"/>
              <a:t> week of </a:t>
            </a:r>
            <a:r>
              <a:rPr lang="en-IN" dirty="0" err="1" smtClean="0"/>
              <a:t>fetal</a:t>
            </a:r>
            <a:r>
              <a:rPr lang="en-IN" dirty="0" smtClean="0"/>
              <a:t> life.</a:t>
            </a:r>
          </a:p>
          <a:p>
            <a:pPr algn="just"/>
            <a:r>
              <a:rPr lang="en-IN" dirty="0" smtClean="0"/>
              <a:t> Its presence in newborn babies facilitates expansion of the lungs and the establishment of respiration. </a:t>
            </a:r>
          </a:p>
          <a:p>
            <a:pPr algn="just"/>
            <a:r>
              <a:rPr lang="en-IN" dirty="0" smtClean="0"/>
              <a:t>It may not be present in sufficient amounts in the immature lungs of premature babies, causing difficulty in establishing respiration.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Position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The trachea or windpipe is a continuation of the larynx and extends downwards to about the level of the 5</a:t>
            </a:r>
            <a:r>
              <a:rPr lang="en-IN" baseline="30000" dirty="0" smtClean="0"/>
              <a:t>th</a:t>
            </a:r>
            <a:r>
              <a:rPr lang="en-IN" dirty="0" smtClean="0"/>
              <a:t> thoracic vertebra where it divides (bifurcates) at the </a:t>
            </a:r>
            <a:r>
              <a:rPr lang="en-IN" i="1" dirty="0" smtClean="0"/>
              <a:t>carina into the right and left bronchi, one bronchus going </a:t>
            </a:r>
            <a:r>
              <a:rPr lang="en-IN" dirty="0" smtClean="0"/>
              <a:t>to each lung. </a:t>
            </a:r>
          </a:p>
          <a:p>
            <a:pPr algn="just"/>
            <a:r>
              <a:rPr lang="en-IN" dirty="0" smtClean="0"/>
              <a:t>It is approximately 10 to 11 cm long and lies mainly in the median plane in front of the oesophagus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r>
              <a:rPr lang="en-IN" b="1" dirty="0" smtClean="0"/>
              <a:t>Structures associated with the trachea</a:t>
            </a:r>
          </a:p>
          <a:p>
            <a:r>
              <a:rPr lang="en-IN" i="1" dirty="0" smtClean="0"/>
              <a:t>Superiorly —</a:t>
            </a:r>
            <a:r>
              <a:rPr lang="en-IN" dirty="0" smtClean="0"/>
              <a:t>the larynx</a:t>
            </a:r>
            <a:endParaRPr lang="en-IN" i="1" dirty="0" smtClean="0"/>
          </a:p>
          <a:p>
            <a:r>
              <a:rPr lang="en-IN" i="1" dirty="0" smtClean="0"/>
              <a:t>Inferiorly —</a:t>
            </a:r>
            <a:r>
              <a:rPr lang="en-IN" dirty="0" smtClean="0"/>
              <a:t>the right and left bronchi</a:t>
            </a:r>
            <a:endParaRPr lang="en-IN" i="1" dirty="0" smtClean="0"/>
          </a:p>
          <a:p>
            <a:r>
              <a:rPr lang="en-IN" i="1" dirty="0" err="1" smtClean="0"/>
              <a:t>Anteriorly</a:t>
            </a:r>
            <a:r>
              <a:rPr lang="en-IN" i="1" dirty="0" smtClean="0"/>
              <a:t> —</a:t>
            </a:r>
            <a:r>
              <a:rPr lang="en-IN" dirty="0" smtClean="0"/>
              <a:t>upper part: the isthmus of the</a:t>
            </a:r>
          </a:p>
          <a:p>
            <a:r>
              <a:rPr lang="en-IN" dirty="0" smtClean="0"/>
              <a:t>thyroid gland lower part: the arch of the aorta and the sternum</a:t>
            </a:r>
            <a:endParaRPr lang="en-IN" i="1" dirty="0" smtClean="0"/>
          </a:p>
          <a:p>
            <a:r>
              <a:rPr lang="en-IN" i="1" dirty="0" err="1" smtClean="0"/>
              <a:t>Posteriorly</a:t>
            </a:r>
            <a:r>
              <a:rPr lang="en-IN" i="1" dirty="0" smtClean="0"/>
              <a:t> —</a:t>
            </a:r>
            <a:r>
              <a:rPr lang="en-IN" dirty="0" smtClean="0"/>
              <a:t>the oesophagus separates the</a:t>
            </a:r>
          </a:p>
          <a:p>
            <a:r>
              <a:rPr lang="en-IN" dirty="0" smtClean="0"/>
              <a:t>trachea from the vertebral column</a:t>
            </a:r>
          </a:p>
          <a:p>
            <a:r>
              <a:rPr lang="en-IN" i="1" dirty="0" smtClean="0"/>
              <a:t>Laterally —</a:t>
            </a:r>
            <a:r>
              <a:rPr lang="en-IN" dirty="0" smtClean="0"/>
              <a:t>the lungs and the lobes of the</a:t>
            </a:r>
          </a:p>
          <a:p>
            <a:r>
              <a:rPr lang="en-IN" dirty="0" smtClean="0"/>
              <a:t>thyroid gland.</a:t>
            </a:r>
            <a:endParaRPr lang="en-IN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Structure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The trachea is composed of from 16 to 20 incomplete</a:t>
            </a:r>
          </a:p>
          <a:p>
            <a:r>
              <a:rPr lang="en-IN" dirty="0" smtClean="0"/>
              <a:t>(C-shaped) rings of hyaline cartilages lying one above the other. </a:t>
            </a:r>
          </a:p>
          <a:p>
            <a:r>
              <a:rPr lang="en-IN" dirty="0" smtClean="0"/>
              <a:t>The cartilages are incomplete </a:t>
            </a:r>
            <a:r>
              <a:rPr lang="en-IN" dirty="0" err="1" smtClean="0"/>
              <a:t>posteriorly</a:t>
            </a:r>
            <a:r>
              <a:rPr lang="en-IN" dirty="0" smtClean="0"/>
              <a:t>.</a:t>
            </a:r>
          </a:p>
          <a:p>
            <a:r>
              <a:rPr lang="en-IN" dirty="0" smtClean="0"/>
              <a:t>Connective tissue and involuntary muscle join the cartilages</a:t>
            </a:r>
          </a:p>
          <a:p>
            <a:r>
              <a:rPr lang="en-IN" dirty="0" smtClean="0"/>
              <a:t>and form the posterior wall where they are incomplete.</a:t>
            </a:r>
          </a:p>
          <a:p>
            <a:r>
              <a:rPr lang="en-IN" dirty="0" smtClean="0"/>
              <a:t>The soft tissue posterior wall is in contact with the</a:t>
            </a:r>
          </a:p>
          <a:p>
            <a:r>
              <a:rPr lang="en-IN" dirty="0" smtClean="0"/>
              <a:t>oesophagus .</a:t>
            </a:r>
          </a:p>
          <a:p>
            <a:r>
              <a:rPr lang="en-IN" dirty="0" smtClean="0"/>
              <a:t> There are three layers of tissue which 'clothe' the cartilages of the trachea.</a:t>
            </a:r>
          </a:p>
          <a:p>
            <a:r>
              <a:rPr lang="en-IN" i="1" dirty="0" smtClean="0"/>
              <a:t>The outer layer. This consists of fibrous and elastic</a:t>
            </a:r>
          </a:p>
          <a:p>
            <a:r>
              <a:rPr lang="en-IN" dirty="0" smtClean="0"/>
              <a:t>tissue and encloses the cartilages.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relationship of the trachea to the oesophagus.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57425" y="1676400"/>
            <a:ext cx="46291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algn="just"/>
            <a:r>
              <a:rPr lang="en-IN" i="1" dirty="0" smtClean="0"/>
              <a:t>The middle layer. This consists of cartilages and </a:t>
            </a:r>
            <a:r>
              <a:rPr lang="en-IN" dirty="0" smtClean="0"/>
              <a:t>bands of smooth muscle that wind round the trachea in a helical arrangement. </a:t>
            </a:r>
          </a:p>
          <a:p>
            <a:pPr algn="just"/>
            <a:r>
              <a:rPr lang="en-IN" dirty="0" smtClean="0"/>
              <a:t>There is some </a:t>
            </a:r>
            <a:r>
              <a:rPr lang="en-IN" dirty="0" err="1" smtClean="0"/>
              <a:t>areolar</a:t>
            </a:r>
            <a:r>
              <a:rPr lang="en-IN" dirty="0" smtClean="0"/>
              <a:t> tissue, containing blood and lymph vessels and autonomic nerves.</a:t>
            </a:r>
          </a:p>
          <a:p>
            <a:pPr algn="just"/>
            <a:r>
              <a:rPr lang="en-IN" i="1" dirty="0" smtClean="0"/>
              <a:t>The inner lining. This consists of ciliated columnar </a:t>
            </a:r>
            <a:r>
              <a:rPr lang="en-IN" dirty="0" smtClean="0"/>
              <a:t>epithelium, containing mucus-secreting goblet cells.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Blood and nerve supply, lymph drainage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IN" b="1" i="1" dirty="0" smtClean="0"/>
              <a:t>The arterial blood supply</a:t>
            </a:r>
            <a:r>
              <a:rPr lang="en-IN" i="1" dirty="0" smtClean="0"/>
              <a:t>. </a:t>
            </a:r>
          </a:p>
          <a:p>
            <a:r>
              <a:rPr lang="en-IN" i="1" dirty="0" smtClean="0"/>
              <a:t>This is mainly by the </a:t>
            </a:r>
            <a:r>
              <a:rPr lang="en-IN" b="1" i="1" dirty="0" smtClean="0"/>
              <a:t>inferior </a:t>
            </a:r>
            <a:r>
              <a:rPr lang="en-IN" b="1" dirty="0" smtClean="0"/>
              <a:t>thyroid </a:t>
            </a:r>
            <a:r>
              <a:rPr lang="en-IN" dirty="0" smtClean="0"/>
              <a:t>and </a:t>
            </a:r>
            <a:r>
              <a:rPr lang="en-IN" b="1" dirty="0" smtClean="0"/>
              <a:t>bronchial arteries</a:t>
            </a:r>
            <a:r>
              <a:rPr lang="en-IN" dirty="0" smtClean="0"/>
              <a:t> and the </a:t>
            </a:r>
            <a:r>
              <a:rPr lang="en-IN" i="1" dirty="0" smtClean="0"/>
              <a:t>venous return </a:t>
            </a:r>
            <a:r>
              <a:rPr lang="en-IN" dirty="0" smtClean="0"/>
              <a:t>is by the </a:t>
            </a:r>
            <a:r>
              <a:rPr lang="en-IN" b="1" dirty="0" smtClean="0"/>
              <a:t>inferior thyroid veins</a:t>
            </a:r>
            <a:r>
              <a:rPr lang="en-IN" dirty="0" smtClean="0"/>
              <a:t> into the </a:t>
            </a:r>
            <a:r>
              <a:rPr lang="en-IN" dirty="0" err="1" smtClean="0"/>
              <a:t>brachiocephalic</a:t>
            </a:r>
            <a:r>
              <a:rPr lang="en-IN" dirty="0" smtClean="0"/>
              <a:t> veins.</a:t>
            </a:r>
          </a:p>
          <a:p>
            <a:r>
              <a:rPr lang="en-IN" b="1" dirty="0" smtClean="0"/>
              <a:t>The </a:t>
            </a:r>
            <a:r>
              <a:rPr lang="en-IN" b="1" i="1" dirty="0" smtClean="0"/>
              <a:t>nerve supply</a:t>
            </a:r>
            <a:r>
              <a:rPr lang="en-IN" i="1" dirty="0" smtClean="0"/>
              <a:t>. </a:t>
            </a:r>
          </a:p>
          <a:p>
            <a:r>
              <a:rPr lang="en-IN" i="1" dirty="0" smtClean="0"/>
              <a:t>This is by parasympathetic and </a:t>
            </a:r>
            <a:r>
              <a:rPr lang="en-IN" dirty="0" smtClean="0"/>
              <a:t>sympathetic fibres. Parasympathetic supply is by the recurrent laryngeal nerves and other branches of the </a:t>
            </a:r>
            <a:r>
              <a:rPr lang="en-IN" dirty="0" err="1" smtClean="0"/>
              <a:t>vagi</a:t>
            </a:r>
            <a:r>
              <a:rPr lang="en-IN" dirty="0" smtClean="0"/>
              <a:t>.</a:t>
            </a:r>
          </a:p>
          <a:p>
            <a:r>
              <a:rPr lang="en-IN" dirty="0" smtClean="0"/>
              <a:t> Sympathetic supply is by nerves from the sympathetic ganglia.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trachea and some of its associated structures.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00200"/>
            <a:ext cx="464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Support and patency.</a:t>
            </a:r>
          </a:p>
          <a:p>
            <a:r>
              <a:rPr lang="en-IN" dirty="0" err="1" smtClean="0"/>
              <a:t>Mucociliary</a:t>
            </a:r>
            <a:r>
              <a:rPr lang="en-IN" dirty="0" smtClean="0"/>
              <a:t> escalator.</a:t>
            </a:r>
          </a:p>
          <a:p>
            <a:r>
              <a:rPr lang="en-IN" dirty="0" smtClean="0"/>
              <a:t>Cough reflex.</a:t>
            </a:r>
          </a:p>
          <a:p>
            <a:r>
              <a:rPr lang="en-IN" dirty="0" smtClean="0"/>
              <a:t>Warming, humidifying and filtering of air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940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TRACHEA</vt:lpstr>
      <vt:lpstr>Position </vt:lpstr>
      <vt:lpstr>Slide 3</vt:lpstr>
      <vt:lpstr>Structure</vt:lpstr>
      <vt:lpstr>The relationship of the trachea to the oesophagus.</vt:lpstr>
      <vt:lpstr>Slide 6</vt:lpstr>
      <vt:lpstr>Blood and nerve supply, lymph drainage</vt:lpstr>
      <vt:lpstr>The trachea and some of its associated structures.</vt:lpstr>
      <vt:lpstr>Functions</vt:lpstr>
      <vt:lpstr>BRONCHI AND SMALLER AIR PASSAGES</vt:lpstr>
      <vt:lpstr>Slide 11</vt:lpstr>
      <vt:lpstr>Slide 12</vt:lpstr>
      <vt:lpstr>Bronchi and bronchioles</vt:lpstr>
      <vt:lpstr>Blood and nerve supply, lymph drainage</vt:lpstr>
      <vt:lpstr>Slide 15</vt:lpstr>
      <vt:lpstr>Functions of air passages not involved in gaseous exchange</vt:lpstr>
      <vt:lpstr>Respiratory bronchioles and alveoli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TRACHEA</dc:title>
  <dc:creator>Mercy</dc:creator>
  <cp:lastModifiedBy>library</cp:lastModifiedBy>
  <cp:revision>18</cp:revision>
  <dcterms:created xsi:type="dcterms:W3CDTF">2006-08-16T00:00:00Z</dcterms:created>
  <dcterms:modified xsi:type="dcterms:W3CDTF">2021-03-25T09:23:55Z</dcterms:modified>
</cp:coreProperties>
</file>