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3/25/2021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1" i="0">
                <a:solidFill>
                  <a:srgbClr val="C00000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3/25/2021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1" i="0">
                <a:solidFill>
                  <a:srgbClr val="C00000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3/25/2021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1" i="0">
                <a:solidFill>
                  <a:srgbClr val="C00000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3/25/2021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3/25/2021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41680" y="496950"/>
            <a:ext cx="8060639" cy="635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000" b="1" i="0">
                <a:solidFill>
                  <a:srgbClr val="C00000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79450" y="1441450"/>
            <a:ext cx="7791450" cy="23615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3/25/2021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object 3"/>
          <p:cNvGrpSpPr/>
          <p:nvPr/>
        </p:nvGrpSpPr>
        <p:grpSpPr>
          <a:xfrm>
            <a:off x="1228127" y="-152400"/>
            <a:ext cx="5965825" cy="2704465"/>
            <a:chOff x="1601312" y="76200"/>
            <a:chExt cx="5965825" cy="2704465"/>
          </a:xfrm>
        </p:grpSpPr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601312" y="2100951"/>
              <a:ext cx="5965759" cy="679469"/>
            </a:xfrm>
            <a:prstGeom prst="rect">
              <a:avLst/>
            </a:prstGeom>
          </p:spPr>
        </p:pic>
        <p:pic>
          <p:nvPicPr>
            <p:cNvPr id="5" name="object 5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735201" y="2235580"/>
              <a:ext cx="5697093" cy="410591"/>
            </a:xfrm>
            <a:prstGeom prst="rect">
              <a:avLst/>
            </a:prstGeom>
          </p:spPr>
        </p:pic>
        <p:pic>
          <p:nvPicPr>
            <p:cNvPr id="6" name="object 6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3581400" y="76200"/>
              <a:ext cx="1964436" cy="1731264"/>
            </a:xfrm>
            <a:prstGeom prst="rect">
              <a:avLst/>
            </a:prstGeom>
          </p:spPr>
        </p:pic>
        <p:pic>
          <p:nvPicPr>
            <p:cNvPr id="7" name="object 7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3657600" y="1752600"/>
              <a:ext cx="1905000" cy="381000"/>
            </a:xfrm>
            <a:prstGeom prst="rect">
              <a:avLst/>
            </a:prstGeom>
          </p:spPr>
        </p:pic>
      </p:grpSp>
      <p:pic>
        <p:nvPicPr>
          <p:cNvPr id="8" name="object 8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6629400" y="4038600"/>
            <a:ext cx="1999054" cy="2514600"/>
          </a:xfrm>
          <a:prstGeom prst="rect">
            <a:avLst/>
          </a:prstGeom>
        </p:spPr>
      </p:pic>
      <p:pic>
        <p:nvPicPr>
          <p:cNvPr id="9" name="object 9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228600" y="4191000"/>
            <a:ext cx="1999054" cy="25146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42466" y="461899"/>
            <a:ext cx="6660515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spc="-10" dirty="0"/>
              <a:t>Classification</a:t>
            </a:r>
            <a:r>
              <a:rPr sz="4400" spc="-40" dirty="0"/>
              <a:t> </a:t>
            </a:r>
            <a:r>
              <a:rPr sz="4400" dirty="0"/>
              <a:t>of</a:t>
            </a:r>
            <a:r>
              <a:rPr sz="4400" spc="-25" dirty="0"/>
              <a:t> </a:t>
            </a:r>
            <a:r>
              <a:rPr sz="4400" dirty="0"/>
              <a:t>heart</a:t>
            </a:r>
            <a:r>
              <a:rPr sz="4400" spc="-10" dirty="0"/>
              <a:t> </a:t>
            </a:r>
            <a:r>
              <a:rPr sz="4400" spc="-20" dirty="0"/>
              <a:t>failure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535940" y="1500372"/>
            <a:ext cx="8136890" cy="4535805"/>
          </a:xfrm>
          <a:prstGeom prst="rect">
            <a:avLst/>
          </a:prstGeom>
        </p:spPr>
        <p:txBody>
          <a:bodyPr vert="horz" wrap="square" lIns="0" tIns="56515" rIns="0" bIns="0" rtlCol="0">
            <a:spAutoFit/>
          </a:bodyPr>
          <a:lstStyle/>
          <a:p>
            <a:pPr marL="438150" indent="-426084">
              <a:lnSpc>
                <a:spcPct val="100000"/>
              </a:lnSpc>
              <a:spcBef>
                <a:spcPts val="445"/>
              </a:spcBef>
              <a:buAutoNum type="arabicParenBoth"/>
              <a:tabLst>
                <a:tab pos="438784" algn="l"/>
              </a:tabLst>
            </a:pPr>
            <a:r>
              <a:rPr sz="2500" spc="-15" dirty="0">
                <a:solidFill>
                  <a:srgbClr val="1F487C"/>
                </a:solidFill>
                <a:latin typeface="Calibri"/>
                <a:cs typeface="Calibri"/>
              </a:rPr>
              <a:t>According</a:t>
            </a:r>
            <a:r>
              <a:rPr sz="2500" spc="15" dirty="0">
                <a:solidFill>
                  <a:srgbClr val="1F487C"/>
                </a:solidFill>
                <a:latin typeface="Calibri"/>
                <a:cs typeface="Calibri"/>
              </a:rPr>
              <a:t> </a:t>
            </a:r>
            <a:r>
              <a:rPr sz="2500" spc="-15" dirty="0">
                <a:solidFill>
                  <a:srgbClr val="1F487C"/>
                </a:solidFill>
                <a:latin typeface="Calibri"/>
                <a:cs typeface="Calibri"/>
              </a:rPr>
              <a:t>to</a:t>
            </a:r>
            <a:r>
              <a:rPr sz="2500" spc="-10" dirty="0">
                <a:solidFill>
                  <a:srgbClr val="1F487C"/>
                </a:solidFill>
                <a:latin typeface="Calibri"/>
                <a:cs typeface="Calibri"/>
              </a:rPr>
              <a:t> </a:t>
            </a:r>
            <a:r>
              <a:rPr sz="2500" b="1" spc="-5" dirty="0">
                <a:solidFill>
                  <a:srgbClr val="1F487C"/>
                </a:solidFill>
                <a:latin typeface="Calibri"/>
                <a:cs typeface="Calibri"/>
              </a:rPr>
              <a:t>the</a:t>
            </a:r>
            <a:r>
              <a:rPr sz="2500" b="1" dirty="0">
                <a:solidFill>
                  <a:srgbClr val="1F487C"/>
                </a:solidFill>
                <a:latin typeface="Calibri"/>
                <a:cs typeface="Calibri"/>
              </a:rPr>
              <a:t> </a:t>
            </a:r>
            <a:r>
              <a:rPr sz="2500" b="1" spc="-10" dirty="0">
                <a:solidFill>
                  <a:srgbClr val="1F487C"/>
                </a:solidFill>
                <a:latin typeface="Calibri"/>
                <a:cs typeface="Calibri"/>
              </a:rPr>
              <a:t>course</a:t>
            </a:r>
            <a:r>
              <a:rPr sz="2500" b="1" spc="5" dirty="0">
                <a:solidFill>
                  <a:srgbClr val="1F487C"/>
                </a:solidFill>
                <a:latin typeface="Calibri"/>
                <a:cs typeface="Calibri"/>
              </a:rPr>
              <a:t> </a:t>
            </a:r>
            <a:r>
              <a:rPr sz="2500" spc="-5" dirty="0">
                <a:solidFill>
                  <a:srgbClr val="1F487C"/>
                </a:solidFill>
                <a:latin typeface="Calibri"/>
                <a:cs typeface="Calibri"/>
              </a:rPr>
              <a:t>of</a:t>
            </a:r>
            <a:r>
              <a:rPr sz="2500" spc="-10" dirty="0">
                <a:solidFill>
                  <a:srgbClr val="1F487C"/>
                </a:solidFill>
                <a:latin typeface="Calibri"/>
                <a:cs typeface="Calibri"/>
              </a:rPr>
              <a:t> disease</a:t>
            </a:r>
            <a:endParaRPr sz="2500">
              <a:latin typeface="Calibri"/>
              <a:cs typeface="Calibri"/>
            </a:endParaRPr>
          </a:p>
          <a:p>
            <a:pPr marL="690880" lvl="1" indent="-290195">
              <a:lnSpc>
                <a:spcPct val="100000"/>
              </a:lnSpc>
              <a:spcBef>
                <a:spcPts val="305"/>
              </a:spcBef>
              <a:buClr>
                <a:srgbClr val="000000"/>
              </a:buClr>
              <a:buAutoNum type="arabicParenR"/>
              <a:tabLst>
                <a:tab pos="691515" algn="l"/>
              </a:tabLst>
            </a:pPr>
            <a:r>
              <a:rPr sz="2200" spc="-10" dirty="0">
                <a:solidFill>
                  <a:srgbClr val="CC0000"/>
                </a:solidFill>
                <a:latin typeface="Calibri"/>
                <a:cs typeface="Calibri"/>
              </a:rPr>
              <a:t>Acute</a:t>
            </a:r>
            <a:r>
              <a:rPr sz="2200" spc="-30" dirty="0">
                <a:solidFill>
                  <a:srgbClr val="CC0000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CC0000"/>
                </a:solidFill>
                <a:latin typeface="Calibri"/>
                <a:cs typeface="Calibri"/>
              </a:rPr>
              <a:t>HF</a:t>
            </a:r>
            <a:endParaRPr sz="2200">
              <a:latin typeface="Calibri"/>
              <a:cs typeface="Calibri"/>
            </a:endParaRPr>
          </a:p>
          <a:p>
            <a:pPr marL="683260" lvl="1" indent="-290195">
              <a:lnSpc>
                <a:spcPts val="2630"/>
              </a:lnSpc>
              <a:spcBef>
                <a:spcPts val="70"/>
              </a:spcBef>
              <a:buClr>
                <a:srgbClr val="000000"/>
              </a:buClr>
              <a:buAutoNum type="arabicParenR"/>
              <a:tabLst>
                <a:tab pos="683895" algn="l"/>
              </a:tabLst>
            </a:pPr>
            <a:r>
              <a:rPr sz="2200" spc="-10" dirty="0">
                <a:solidFill>
                  <a:srgbClr val="CC0000"/>
                </a:solidFill>
                <a:latin typeface="Calibri"/>
                <a:cs typeface="Calibri"/>
              </a:rPr>
              <a:t>Chronic</a:t>
            </a:r>
            <a:r>
              <a:rPr sz="2200" spc="-60" dirty="0">
                <a:solidFill>
                  <a:srgbClr val="CC0000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CC0000"/>
                </a:solidFill>
                <a:latin typeface="Calibri"/>
                <a:cs typeface="Calibri"/>
              </a:rPr>
              <a:t>HF</a:t>
            </a:r>
            <a:endParaRPr sz="2200">
              <a:latin typeface="Calibri"/>
              <a:cs typeface="Calibri"/>
            </a:endParaRPr>
          </a:p>
          <a:p>
            <a:pPr marL="408940" indent="-396875">
              <a:lnSpc>
                <a:spcPts val="3350"/>
              </a:lnSpc>
              <a:buSzPct val="96428"/>
              <a:buAutoNum type="arabicParenBoth"/>
              <a:tabLst>
                <a:tab pos="409575" algn="l"/>
              </a:tabLst>
            </a:pPr>
            <a:r>
              <a:rPr sz="2800" spc="-10" dirty="0">
                <a:solidFill>
                  <a:srgbClr val="1F487C"/>
                </a:solidFill>
                <a:latin typeface="Calibri"/>
                <a:cs typeface="Calibri"/>
              </a:rPr>
              <a:t>According</a:t>
            </a:r>
            <a:r>
              <a:rPr sz="2800" spc="10" dirty="0">
                <a:solidFill>
                  <a:srgbClr val="1F487C"/>
                </a:solidFill>
                <a:latin typeface="Calibri"/>
                <a:cs typeface="Calibri"/>
              </a:rPr>
              <a:t> </a:t>
            </a:r>
            <a:r>
              <a:rPr sz="2800" spc="-20" dirty="0">
                <a:solidFill>
                  <a:srgbClr val="1F487C"/>
                </a:solidFill>
                <a:latin typeface="Calibri"/>
                <a:cs typeface="Calibri"/>
              </a:rPr>
              <a:t>to</a:t>
            </a:r>
            <a:r>
              <a:rPr sz="2800" dirty="0">
                <a:solidFill>
                  <a:srgbClr val="1F487C"/>
                </a:solidFill>
                <a:latin typeface="Calibri"/>
                <a:cs typeface="Calibri"/>
              </a:rPr>
              <a:t> </a:t>
            </a:r>
            <a:r>
              <a:rPr sz="2800" b="1" spc="-5" dirty="0">
                <a:solidFill>
                  <a:srgbClr val="1F487C"/>
                </a:solidFill>
                <a:latin typeface="Calibri"/>
                <a:cs typeface="Calibri"/>
              </a:rPr>
              <a:t>the</a:t>
            </a:r>
            <a:r>
              <a:rPr sz="2800" b="1" dirty="0">
                <a:solidFill>
                  <a:srgbClr val="1F487C"/>
                </a:solidFill>
                <a:latin typeface="Calibri"/>
                <a:cs typeface="Calibri"/>
              </a:rPr>
              <a:t> </a:t>
            </a:r>
            <a:r>
              <a:rPr sz="2800" b="1" spc="-15" dirty="0">
                <a:solidFill>
                  <a:srgbClr val="1F487C"/>
                </a:solidFill>
                <a:latin typeface="Calibri"/>
                <a:cs typeface="Calibri"/>
              </a:rPr>
              <a:t>severity</a:t>
            </a:r>
            <a:endParaRPr sz="2800">
              <a:latin typeface="Calibri"/>
              <a:cs typeface="Calibri"/>
            </a:endParaRPr>
          </a:p>
          <a:p>
            <a:pPr marL="626745" lvl="1" indent="-329565">
              <a:lnSpc>
                <a:spcPct val="100000"/>
              </a:lnSpc>
              <a:spcBef>
                <a:spcPts val="15"/>
              </a:spcBef>
              <a:buClr>
                <a:srgbClr val="000000"/>
              </a:buClr>
              <a:buAutoNum type="arabicParenR"/>
              <a:tabLst>
                <a:tab pos="627380" algn="l"/>
              </a:tabLst>
            </a:pPr>
            <a:r>
              <a:rPr sz="2500" spc="-5" dirty="0">
                <a:solidFill>
                  <a:srgbClr val="CC0000"/>
                </a:solidFill>
                <a:latin typeface="Calibri"/>
                <a:cs typeface="Calibri"/>
              </a:rPr>
              <a:t>mild </a:t>
            </a:r>
            <a:r>
              <a:rPr sz="2500" dirty="0">
                <a:solidFill>
                  <a:srgbClr val="CC0000"/>
                </a:solidFill>
                <a:latin typeface="Calibri"/>
                <a:cs typeface="Calibri"/>
              </a:rPr>
              <a:t>HF</a:t>
            </a:r>
            <a:r>
              <a:rPr sz="2500" spc="-5" dirty="0">
                <a:solidFill>
                  <a:srgbClr val="CC0000"/>
                </a:solidFill>
                <a:latin typeface="Calibri"/>
                <a:cs typeface="Calibri"/>
              </a:rPr>
              <a:t> </a:t>
            </a:r>
            <a:r>
              <a:rPr sz="2500" spc="-5" dirty="0">
                <a:latin typeface="Calibri"/>
                <a:cs typeface="Calibri"/>
              </a:rPr>
              <a:t>or </a:t>
            </a:r>
            <a:r>
              <a:rPr sz="2500" spc="-15" dirty="0">
                <a:latin typeface="Calibri"/>
                <a:cs typeface="Calibri"/>
              </a:rPr>
              <a:t>complete</a:t>
            </a:r>
            <a:r>
              <a:rPr sz="2500" spc="5" dirty="0">
                <a:latin typeface="Calibri"/>
                <a:cs typeface="Calibri"/>
              </a:rPr>
              <a:t> </a:t>
            </a:r>
            <a:r>
              <a:rPr sz="2500" spc="-10" dirty="0">
                <a:latin typeface="Calibri"/>
                <a:cs typeface="Calibri"/>
              </a:rPr>
              <a:t>compensation</a:t>
            </a:r>
            <a:endParaRPr sz="2500">
              <a:latin typeface="Calibri"/>
              <a:cs typeface="Calibri"/>
            </a:endParaRPr>
          </a:p>
          <a:p>
            <a:pPr marL="626745" lvl="1" indent="-329565">
              <a:lnSpc>
                <a:spcPct val="100000"/>
              </a:lnSpc>
              <a:buClr>
                <a:srgbClr val="000000"/>
              </a:buClr>
              <a:buAutoNum type="arabicParenR"/>
              <a:tabLst>
                <a:tab pos="627380" algn="l"/>
              </a:tabLst>
            </a:pPr>
            <a:r>
              <a:rPr sz="2500" spc="-5" dirty="0">
                <a:solidFill>
                  <a:srgbClr val="CC0000"/>
                </a:solidFill>
                <a:latin typeface="Calibri"/>
                <a:cs typeface="Calibri"/>
              </a:rPr>
              <a:t>middle</a:t>
            </a:r>
            <a:r>
              <a:rPr sz="2500" spc="-10" dirty="0">
                <a:solidFill>
                  <a:srgbClr val="CC0000"/>
                </a:solidFill>
                <a:latin typeface="Calibri"/>
                <a:cs typeface="Calibri"/>
              </a:rPr>
              <a:t> </a:t>
            </a:r>
            <a:r>
              <a:rPr sz="2500" spc="-5" dirty="0">
                <a:solidFill>
                  <a:srgbClr val="CC0000"/>
                </a:solidFill>
                <a:latin typeface="Calibri"/>
                <a:cs typeface="Calibri"/>
              </a:rPr>
              <a:t>HF</a:t>
            </a:r>
            <a:r>
              <a:rPr sz="2500" dirty="0">
                <a:solidFill>
                  <a:srgbClr val="CC0000"/>
                </a:solidFill>
                <a:latin typeface="Calibri"/>
                <a:cs typeface="Calibri"/>
              </a:rPr>
              <a:t> </a:t>
            </a:r>
            <a:r>
              <a:rPr sz="2500" spc="-5" dirty="0">
                <a:latin typeface="Calibri"/>
                <a:cs typeface="Calibri"/>
              </a:rPr>
              <a:t>or </a:t>
            </a:r>
            <a:r>
              <a:rPr sz="2500" spc="-10" dirty="0">
                <a:latin typeface="Calibri"/>
                <a:cs typeface="Calibri"/>
              </a:rPr>
              <a:t>incomplete</a:t>
            </a:r>
            <a:r>
              <a:rPr sz="2500" spc="5" dirty="0">
                <a:latin typeface="Calibri"/>
                <a:cs typeface="Calibri"/>
              </a:rPr>
              <a:t> </a:t>
            </a:r>
            <a:r>
              <a:rPr sz="2500" spc="-10" dirty="0">
                <a:latin typeface="Calibri"/>
                <a:cs typeface="Calibri"/>
              </a:rPr>
              <a:t>compensation</a:t>
            </a:r>
            <a:endParaRPr sz="2500">
              <a:latin typeface="Calibri"/>
              <a:cs typeface="Calibri"/>
            </a:endParaRPr>
          </a:p>
          <a:p>
            <a:pPr marL="12700" marR="3097530" lvl="1" indent="285115">
              <a:lnSpc>
                <a:spcPct val="100000"/>
              </a:lnSpc>
              <a:buClr>
                <a:srgbClr val="000000"/>
              </a:buClr>
              <a:buAutoNum type="arabicParenR"/>
              <a:tabLst>
                <a:tab pos="627380" algn="l"/>
              </a:tabLst>
            </a:pPr>
            <a:r>
              <a:rPr sz="2500" spc="-15" dirty="0">
                <a:solidFill>
                  <a:srgbClr val="CC0000"/>
                </a:solidFill>
                <a:latin typeface="Calibri"/>
                <a:cs typeface="Calibri"/>
              </a:rPr>
              <a:t>severe</a:t>
            </a:r>
            <a:r>
              <a:rPr sz="2500" spc="5" dirty="0">
                <a:solidFill>
                  <a:srgbClr val="CC0000"/>
                </a:solidFill>
                <a:latin typeface="Calibri"/>
                <a:cs typeface="Calibri"/>
              </a:rPr>
              <a:t> </a:t>
            </a:r>
            <a:r>
              <a:rPr sz="2500" spc="-5" dirty="0">
                <a:solidFill>
                  <a:srgbClr val="CC0000"/>
                </a:solidFill>
                <a:latin typeface="Calibri"/>
                <a:cs typeface="Calibri"/>
              </a:rPr>
              <a:t>HF</a:t>
            </a:r>
            <a:r>
              <a:rPr sz="2500" dirty="0">
                <a:solidFill>
                  <a:srgbClr val="CC0000"/>
                </a:solidFill>
                <a:latin typeface="Calibri"/>
                <a:cs typeface="Calibri"/>
              </a:rPr>
              <a:t> </a:t>
            </a:r>
            <a:r>
              <a:rPr sz="2500" dirty="0">
                <a:latin typeface="Calibri"/>
                <a:cs typeface="Calibri"/>
              </a:rPr>
              <a:t>or</a:t>
            </a:r>
            <a:r>
              <a:rPr sz="2500" spc="-15" dirty="0">
                <a:latin typeface="Calibri"/>
                <a:cs typeface="Calibri"/>
              </a:rPr>
              <a:t> </a:t>
            </a:r>
            <a:r>
              <a:rPr sz="2500" spc="-10" dirty="0">
                <a:latin typeface="Calibri"/>
                <a:cs typeface="Calibri"/>
              </a:rPr>
              <a:t>decompensation </a:t>
            </a:r>
            <a:r>
              <a:rPr sz="2500" spc="-5" dirty="0">
                <a:latin typeface="Calibri"/>
                <a:cs typeface="Calibri"/>
              </a:rPr>
              <a:t> </a:t>
            </a:r>
            <a:r>
              <a:rPr sz="2500" spc="-15" dirty="0">
                <a:solidFill>
                  <a:srgbClr val="1F487C"/>
                </a:solidFill>
                <a:latin typeface="Calibri"/>
                <a:cs typeface="Calibri"/>
              </a:rPr>
              <a:t>3)According</a:t>
            </a:r>
            <a:r>
              <a:rPr sz="2500" spc="25" dirty="0">
                <a:solidFill>
                  <a:srgbClr val="1F487C"/>
                </a:solidFill>
                <a:latin typeface="Calibri"/>
                <a:cs typeface="Calibri"/>
              </a:rPr>
              <a:t> </a:t>
            </a:r>
            <a:r>
              <a:rPr sz="2500" spc="-15" dirty="0">
                <a:solidFill>
                  <a:srgbClr val="1F487C"/>
                </a:solidFill>
                <a:latin typeface="Calibri"/>
                <a:cs typeface="Calibri"/>
              </a:rPr>
              <a:t>to</a:t>
            </a:r>
            <a:r>
              <a:rPr sz="2500" spc="-5" dirty="0">
                <a:solidFill>
                  <a:srgbClr val="1F487C"/>
                </a:solidFill>
                <a:latin typeface="Calibri"/>
                <a:cs typeface="Calibri"/>
              </a:rPr>
              <a:t> </a:t>
            </a:r>
            <a:r>
              <a:rPr sz="2500" b="1" spc="-5" dirty="0">
                <a:solidFill>
                  <a:srgbClr val="1F487C"/>
                </a:solidFill>
                <a:latin typeface="Calibri"/>
                <a:cs typeface="Calibri"/>
              </a:rPr>
              <a:t>the </a:t>
            </a:r>
            <a:r>
              <a:rPr sz="2500" b="1" spc="-10" dirty="0">
                <a:solidFill>
                  <a:srgbClr val="1F487C"/>
                </a:solidFill>
                <a:latin typeface="Calibri"/>
                <a:cs typeface="Calibri"/>
              </a:rPr>
              <a:t>cardiac</a:t>
            </a:r>
            <a:r>
              <a:rPr sz="2500" b="1" spc="15" dirty="0">
                <a:solidFill>
                  <a:srgbClr val="1F487C"/>
                </a:solidFill>
                <a:latin typeface="Calibri"/>
                <a:cs typeface="Calibri"/>
              </a:rPr>
              <a:t> </a:t>
            </a:r>
            <a:r>
              <a:rPr sz="2500" b="1" spc="-5" dirty="0">
                <a:solidFill>
                  <a:srgbClr val="1F487C"/>
                </a:solidFill>
                <a:latin typeface="Calibri"/>
                <a:cs typeface="Calibri"/>
              </a:rPr>
              <a:t>output</a:t>
            </a:r>
            <a:r>
              <a:rPr sz="2500" b="1" spc="-10" dirty="0">
                <a:solidFill>
                  <a:srgbClr val="1F487C"/>
                </a:solidFill>
                <a:latin typeface="Calibri"/>
                <a:cs typeface="Calibri"/>
              </a:rPr>
              <a:t> </a:t>
            </a:r>
            <a:r>
              <a:rPr sz="2500" b="1" spc="-15" dirty="0">
                <a:solidFill>
                  <a:srgbClr val="1F487C"/>
                </a:solidFill>
                <a:latin typeface="Calibri"/>
                <a:cs typeface="Calibri"/>
              </a:rPr>
              <a:t>(CO)</a:t>
            </a:r>
            <a:endParaRPr sz="2500">
              <a:latin typeface="Calibri"/>
              <a:cs typeface="Calibri"/>
            </a:endParaRPr>
          </a:p>
          <a:p>
            <a:pPr marL="355600" marR="1248410" indent="-262890">
              <a:lnSpc>
                <a:spcPts val="2480"/>
              </a:lnSpc>
              <a:spcBef>
                <a:spcPts val="805"/>
              </a:spcBef>
              <a:buClr>
                <a:srgbClr val="000000"/>
              </a:buClr>
              <a:buFont typeface="Calibri"/>
              <a:buAutoNum type="arabicParenR"/>
              <a:tabLst>
                <a:tab pos="440055" algn="l"/>
              </a:tabLst>
            </a:pPr>
            <a:r>
              <a:rPr sz="2500" b="1" spc="-5" dirty="0">
                <a:solidFill>
                  <a:srgbClr val="C00000"/>
                </a:solidFill>
                <a:latin typeface="Calibri"/>
                <a:cs typeface="Calibri"/>
              </a:rPr>
              <a:t>Low-output </a:t>
            </a:r>
            <a:r>
              <a:rPr sz="2500" b="1" spc="-10" dirty="0">
                <a:solidFill>
                  <a:srgbClr val="C00000"/>
                </a:solidFill>
                <a:latin typeface="Calibri"/>
                <a:cs typeface="Calibri"/>
              </a:rPr>
              <a:t>HF</a:t>
            </a:r>
            <a:r>
              <a:rPr sz="2500" spc="-10" dirty="0">
                <a:latin typeface="Calibri"/>
                <a:cs typeface="Calibri"/>
              </a:rPr>
              <a:t>: </a:t>
            </a:r>
            <a:r>
              <a:rPr sz="2500" spc="-5" dirty="0">
                <a:latin typeface="Calibri"/>
                <a:cs typeface="Calibri"/>
              </a:rPr>
              <a:t>due </a:t>
            </a:r>
            <a:r>
              <a:rPr sz="2500" spc="-15" dirty="0">
                <a:latin typeface="Calibri"/>
                <a:cs typeface="Calibri"/>
              </a:rPr>
              <a:t>to </a:t>
            </a:r>
            <a:r>
              <a:rPr sz="2500" spc="-10" dirty="0">
                <a:latin typeface="Calibri"/>
                <a:cs typeface="Calibri"/>
              </a:rPr>
              <a:t>volume </a:t>
            </a:r>
            <a:r>
              <a:rPr sz="2500" spc="-5" dirty="0">
                <a:latin typeface="Calibri"/>
                <a:cs typeface="Calibri"/>
              </a:rPr>
              <a:t>overload, </a:t>
            </a:r>
            <a:r>
              <a:rPr sz="2500" spc="-15" dirty="0">
                <a:latin typeface="Calibri"/>
                <a:cs typeface="Calibri"/>
              </a:rPr>
              <a:t>pressure </a:t>
            </a:r>
            <a:r>
              <a:rPr sz="2500" spc="-555" dirty="0">
                <a:latin typeface="Calibri"/>
                <a:cs typeface="Calibri"/>
              </a:rPr>
              <a:t> </a:t>
            </a:r>
            <a:r>
              <a:rPr sz="2500" spc="-10" dirty="0">
                <a:latin typeface="Calibri"/>
                <a:cs typeface="Calibri"/>
              </a:rPr>
              <a:t>overload</a:t>
            </a:r>
            <a:r>
              <a:rPr sz="2500" spc="-25" dirty="0">
                <a:latin typeface="Calibri"/>
                <a:cs typeface="Calibri"/>
              </a:rPr>
              <a:t> </a:t>
            </a:r>
            <a:r>
              <a:rPr sz="2500" spc="-5" dirty="0">
                <a:latin typeface="Calibri"/>
                <a:cs typeface="Calibri"/>
              </a:rPr>
              <a:t>&amp;</a:t>
            </a:r>
            <a:r>
              <a:rPr sz="2500" spc="-15" dirty="0">
                <a:latin typeface="Calibri"/>
                <a:cs typeface="Calibri"/>
              </a:rPr>
              <a:t> </a:t>
            </a:r>
            <a:r>
              <a:rPr sz="2500" spc="-10" dirty="0">
                <a:latin typeface="Calibri"/>
                <a:cs typeface="Calibri"/>
              </a:rPr>
              <a:t>contractility</a:t>
            </a:r>
            <a:r>
              <a:rPr sz="2500" spc="5" dirty="0">
                <a:latin typeface="Calibri"/>
                <a:cs typeface="Calibri"/>
              </a:rPr>
              <a:t> </a:t>
            </a:r>
            <a:r>
              <a:rPr sz="2500" spc="-10" dirty="0">
                <a:latin typeface="Calibri"/>
                <a:cs typeface="Calibri"/>
              </a:rPr>
              <a:t>problems.</a:t>
            </a:r>
            <a:endParaRPr sz="2500">
              <a:latin typeface="Calibri"/>
              <a:cs typeface="Calibri"/>
            </a:endParaRPr>
          </a:p>
          <a:p>
            <a:pPr marL="340995" marR="5080" indent="-340995">
              <a:lnSpc>
                <a:spcPts val="2400"/>
              </a:lnSpc>
              <a:spcBef>
                <a:spcPts val="580"/>
              </a:spcBef>
              <a:buClr>
                <a:srgbClr val="000000"/>
              </a:buClr>
              <a:buFont typeface="Calibri"/>
              <a:buAutoNum type="arabicParenR"/>
              <a:tabLst>
                <a:tab pos="340995" algn="l"/>
              </a:tabLst>
            </a:pPr>
            <a:r>
              <a:rPr sz="2500" b="1" spc="-5" dirty="0">
                <a:solidFill>
                  <a:srgbClr val="C00000"/>
                </a:solidFill>
                <a:latin typeface="Calibri"/>
                <a:cs typeface="Calibri"/>
              </a:rPr>
              <a:t>High-output</a:t>
            </a:r>
            <a:r>
              <a:rPr sz="2500" b="1" spc="15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2500" b="1" spc="-10" dirty="0">
                <a:solidFill>
                  <a:srgbClr val="C00000"/>
                </a:solidFill>
                <a:latin typeface="Calibri"/>
                <a:cs typeface="Calibri"/>
              </a:rPr>
              <a:t>HF:</a:t>
            </a:r>
            <a:r>
              <a:rPr sz="2500" b="1" spc="10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2500" spc="-5" dirty="0">
                <a:latin typeface="Calibri"/>
                <a:cs typeface="Calibri"/>
              </a:rPr>
              <a:t>Heart</a:t>
            </a:r>
            <a:r>
              <a:rPr sz="2500" spc="10" dirty="0">
                <a:latin typeface="Calibri"/>
                <a:cs typeface="Calibri"/>
              </a:rPr>
              <a:t> </a:t>
            </a:r>
            <a:r>
              <a:rPr sz="2500" spc="-15" dirty="0">
                <a:latin typeface="Calibri"/>
                <a:cs typeface="Calibri"/>
              </a:rPr>
              <a:t>Rate</a:t>
            </a:r>
            <a:r>
              <a:rPr sz="2500" spc="15" dirty="0">
                <a:latin typeface="Calibri"/>
                <a:cs typeface="Calibri"/>
              </a:rPr>
              <a:t> </a:t>
            </a:r>
            <a:r>
              <a:rPr sz="2500" spc="-5" dirty="0">
                <a:latin typeface="Calibri"/>
                <a:cs typeface="Calibri"/>
              </a:rPr>
              <a:t>is</a:t>
            </a:r>
            <a:r>
              <a:rPr sz="2500" spc="15" dirty="0">
                <a:latin typeface="Calibri"/>
                <a:cs typeface="Calibri"/>
              </a:rPr>
              <a:t> </a:t>
            </a:r>
            <a:r>
              <a:rPr sz="2500" spc="-5" dirty="0">
                <a:latin typeface="Calibri"/>
                <a:cs typeface="Calibri"/>
              </a:rPr>
              <a:t>primarily</a:t>
            </a:r>
            <a:r>
              <a:rPr sz="2500" spc="15" dirty="0">
                <a:latin typeface="Calibri"/>
                <a:cs typeface="Calibri"/>
              </a:rPr>
              <a:t> </a:t>
            </a:r>
            <a:r>
              <a:rPr sz="2500" spc="-10" dirty="0">
                <a:latin typeface="Calibri"/>
                <a:cs typeface="Calibri"/>
              </a:rPr>
              <a:t>affected;</a:t>
            </a:r>
            <a:r>
              <a:rPr sz="2500" b="1" spc="-10" dirty="0">
                <a:solidFill>
                  <a:srgbClr val="C00000"/>
                </a:solidFill>
                <a:latin typeface="Calibri"/>
                <a:cs typeface="Calibri"/>
              </a:rPr>
              <a:t>3A</a:t>
            </a:r>
            <a:r>
              <a:rPr sz="2500" spc="-10" dirty="0">
                <a:latin typeface="Calibri"/>
                <a:cs typeface="Calibri"/>
              </a:rPr>
              <a:t>(Anemia, </a:t>
            </a:r>
            <a:r>
              <a:rPr sz="2500" spc="-550" dirty="0">
                <a:latin typeface="Calibri"/>
                <a:cs typeface="Calibri"/>
              </a:rPr>
              <a:t> </a:t>
            </a:r>
            <a:r>
              <a:rPr sz="2500" dirty="0">
                <a:latin typeface="Calibri"/>
                <a:cs typeface="Calibri"/>
              </a:rPr>
              <a:t>Arrythmia,</a:t>
            </a:r>
            <a:r>
              <a:rPr sz="2500" spc="15" dirty="0">
                <a:latin typeface="Calibri"/>
                <a:cs typeface="Calibri"/>
              </a:rPr>
              <a:t> </a:t>
            </a:r>
            <a:r>
              <a:rPr sz="2500" spc="-60" dirty="0">
                <a:latin typeface="Calibri"/>
                <a:cs typeface="Calibri"/>
              </a:rPr>
              <a:t>AV</a:t>
            </a:r>
            <a:r>
              <a:rPr sz="2500" spc="5" dirty="0">
                <a:latin typeface="Calibri"/>
                <a:cs typeface="Calibri"/>
              </a:rPr>
              <a:t> </a:t>
            </a:r>
            <a:r>
              <a:rPr sz="2500" spc="-10" dirty="0">
                <a:latin typeface="Calibri"/>
                <a:cs typeface="Calibri"/>
              </a:rPr>
              <a:t>Fistula)</a:t>
            </a:r>
            <a:endParaRPr sz="25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769365"/>
            <a:ext cx="7313295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b="0" spc="-5" dirty="0">
                <a:solidFill>
                  <a:srgbClr val="1F487C"/>
                </a:solidFill>
                <a:latin typeface="Calibri"/>
                <a:cs typeface="Calibri"/>
              </a:rPr>
              <a:t>(4)</a:t>
            </a:r>
            <a:r>
              <a:rPr sz="3200" b="0" dirty="0">
                <a:solidFill>
                  <a:srgbClr val="1F487C"/>
                </a:solidFill>
                <a:latin typeface="Calibri"/>
                <a:cs typeface="Calibri"/>
              </a:rPr>
              <a:t> </a:t>
            </a:r>
            <a:r>
              <a:rPr sz="3200" b="0" spc="-10" dirty="0">
                <a:solidFill>
                  <a:srgbClr val="1F487C"/>
                </a:solidFill>
                <a:latin typeface="Calibri"/>
                <a:cs typeface="Calibri"/>
              </a:rPr>
              <a:t>According</a:t>
            </a:r>
            <a:r>
              <a:rPr sz="3200" b="0" spc="5" dirty="0">
                <a:solidFill>
                  <a:srgbClr val="1F487C"/>
                </a:solidFill>
                <a:latin typeface="Calibri"/>
                <a:cs typeface="Calibri"/>
              </a:rPr>
              <a:t> </a:t>
            </a:r>
            <a:r>
              <a:rPr sz="3200" b="0" spc="-25" dirty="0">
                <a:solidFill>
                  <a:srgbClr val="1F487C"/>
                </a:solidFill>
                <a:latin typeface="Calibri"/>
                <a:cs typeface="Calibri"/>
              </a:rPr>
              <a:t>to</a:t>
            </a:r>
            <a:r>
              <a:rPr sz="3200" b="0" spc="10" dirty="0">
                <a:solidFill>
                  <a:srgbClr val="1F487C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rgbClr val="1F487C"/>
                </a:solidFill>
              </a:rPr>
              <a:t>the</a:t>
            </a:r>
            <a:r>
              <a:rPr sz="3200" spc="-15" dirty="0">
                <a:solidFill>
                  <a:srgbClr val="1F487C"/>
                </a:solidFill>
              </a:rPr>
              <a:t> </a:t>
            </a:r>
            <a:r>
              <a:rPr sz="3200" spc="-5" dirty="0">
                <a:solidFill>
                  <a:srgbClr val="1F487C"/>
                </a:solidFill>
              </a:rPr>
              <a:t>location</a:t>
            </a:r>
            <a:r>
              <a:rPr sz="3200" spc="-35" dirty="0">
                <a:solidFill>
                  <a:srgbClr val="1F487C"/>
                </a:solidFill>
              </a:rPr>
              <a:t> </a:t>
            </a:r>
            <a:r>
              <a:rPr sz="3200" b="0" dirty="0">
                <a:solidFill>
                  <a:srgbClr val="1F487C"/>
                </a:solidFill>
                <a:latin typeface="Calibri"/>
                <a:cs typeface="Calibri"/>
              </a:rPr>
              <a:t>of</a:t>
            </a:r>
            <a:r>
              <a:rPr sz="3200" b="0" spc="-15" dirty="0">
                <a:solidFill>
                  <a:srgbClr val="1F487C"/>
                </a:solidFill>
                <a:latin typeface="Calibri"/>
                <a:cs typeface="Calibri"/>
              </a:rPr>
              <a:t> </a:t>
            </a:r>
            <a:r>
              <a:rPr sz="3200" b="0" spc="-5" dirty="0">
                <a:solidFill>
                  <a:srgbClr val="1F487C"/>
                </a:solidFill>
                <a:latin typeface="Calibri"/>
                <a:cs typeface="Calibri"/>
              </a:rPr>
              <a:t>heart</a:t>
            </a:r>
            <a:r>
              <a:rPr sz="3200" b="0" spc="10" dirty="0">
                <a:solidFill>
                  <a:srgbClr val="1F487C"/>
                </a:solidFill>
                <a:latin typeface="Calibri"/>
                <a:cs typeface="Calibri"/>
              </a:rPr>
              <a:t> </a:t>
            </a:r>
            <a:r>
              <a:rPr sz="3200" b="0" spc="-15" dirty="0">
                <a:solidFill>
                  <a:srgbClr val="1F487C"/>
                </a:solidFill>
                <a:latin typeface="Calibri"/>
                <a:cs typeface="Calibri"/>
              </a:rPr>
              <a:t>failure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40" y="1307543"/>
            <a:ext cx="7155180" cy="3769995"/>
          </a:xfrm>
          <a:prstGeom prst="rect">
            <a:avLst/>
          </a:prstGeom>
        </p:spPr>
        <p:txBody>
          <a:bodyPr vert="horz" wrap="square" lIns="0" tIns="111125" rIns="0" bIns="0" rtlCol="0">
            <a:spAutoFit/>
          </a:bodyPr>
          <a:lstStyle/>
          <a:p>
            <a:pPr marL="843280" indent="-370840">
              <a:lnSpc>
                <a:spcPct val="100000"/>
              </a:lnSpc>
              <a:spcBef>
                <a:spcPts val="875"/>
              </a:spcBef>
              <a:buClr>
                <a:srgbClr val="000000"/>
              </a:buClr>
              <a:buAutoNum type="arabicParenR"/>
              <a:tabLst>
                <a:tab pos="843915" algn="l"/>
              </a:tabLst>
            </a:pPr>
            <a:r>
              <a:rPr sz="2800" spc="-15" dirty="0">
                <a:solidFill>
                  <a:srgbClr val="CC0000"/>
                </a:solidFill>
                <a:latin typeface="Calibri"/>
                <a:cs typeface="Calibri"/>
              </a:rPr>
              <a:t>Left</a:t>
            </a:r>
            <a:r>
              <a:rPr sz="2800" spc="-20" dirty="0">
                <a:solidFill>
                  <a:srgbClr val="CC0000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CC0000"/>
                </a:solidFill>
                <a:latin typeface="Calibri"/>
                <a:cs typeface="Calibri"/>
              </a:rPr>
              <a:t>-side</a:t>
            </a:r>
            <a:r>
              <a:rPr sz="2800" spc="25" dirty="0">
                <a:solidFill>
                  <a:srgbClr val="CC0000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CC0000"/>
                </a:solidFill>
                <a:latin typeface="Calibri"/>
                <a:cs typeface="Calibri"/>
              </a:rPr>
              <a:t>heart</a:t>
            </a:r>
            <a:r>
              <a:rPr sz="2800" spc="-10" dirty="0">
                <a:solidFill>
                  <a:srgbClr val="CC0000"/>
                </a:solidFill>
                <a:latin typeface="Calibri"/>
                <a:cs typeface="Calibri"/>
              </a:rPr>
              <a:t> </a:t>
            </a:r>
            <a:r>
              <a:rPr sz="2800" spc="-20" dirty="0">
                <a:solidFill>
                  <a:srgbClr val="CC0000"/>
                </a:solidFill>
                <a:latin typeface="Calibri"/>
                <a:cs typeface="Calibri"/>
              </a:rPr>
              <a:t>failure</a:t>
            </a:r>
            <a:r>
              <a:rPr sz="2800" spc="10" dirty="0">
                <a:solidFill>
                  <a:srgbClr val="CC0000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CC0000"/>
                </a:solidFill>
                <a:latin typeface="Calibri"/>
                <a:cs typeface="Calibri"/>
              </a:rPr>
              <a:t>(LHF)</a:t>
            </a:r>
            <a:endParaRPr sz="2800">
              <a:latin typeface="Calibri"/>
              <a:cs typeface="Calibri"/>
            </a:endParaRPr>
          </a:p>
          <a:p>
            <a:pPr marL="840105" indent="-370840">
              <a:lnSpc>
                <a:spcPct val="100000"/>
              </a:lnSpc>
              <a:spcBef>
                <a:spcPts val="770"/>
              </a:spcBef>
              <a:buClr>
                <a:srgbClr val="000000"/>
              </a:buClr>
              <a:buAutoNum type="arabicParenR"/>
              <a:tabLst>
                <a:tab pos="840740" algn="l"/>
              </a:tabLst>
            </a:pPr>
            <a:r>
              <a:rPr sz="2800" spc="-10" dirty="0">
                <a:solidFill>
                  <a:srgbClr val="CC0000"/>
                </a:solidFill>
                <a:latin typeface="Calibri"/>
                <a:cs typeface="Calibri"/>
              </a:rPr>
              <a:t>Right-side</a:t>
            </a:r>
            <a:r>
              <a:rPr sz="2800" spc="25" dirty="0">
                <a:solidFill>
                  <a:srgbClr val="CC0000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CC0000"/>
                </a:solidFill>
                <a:latin typeface="Calibri"/>
                <a:cs typeface="Calibri"/>
              </a:rPr>
              <a:t>heart </a:t>
            </a:r>
            <a:r>
              <a:rPr sz="2800" spc="-25" dirty="0">
                <a:solidFill>
                  <a:srgbClr val="CC0000"/>
                </a:solidFill>
                <a:latin typeface="Calibri"/>
                <a:cs typeface="Calibri"/>
              </a:rPr>
              <a:t>failure</a:t>
            </a:r>
            <a:r>
              <a:rPr sz="2800" spc="10" dirty="0">
                <a:solidFill>
                  <a:srgbClr val="CC0000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CC0000"/>
                </a:solidFill>
                <a:latin typeface="Calibri"/>
                <a:cs typeface="Calibri"/>
              </a:rPr>
              <a:t>(RHF)</a:t>
            </a:r>
            <a:endParaRPr sz="2800">
              <a:latin typeface="Calibri"/>
              <a:cs typeface="Calibri"/>
            </a:endParaRPr>
          </a:p>
          <a:p>
            <a:pPr marL="840105" indent="-370840">
              <a:lnSpc>
                <a:spcPct val="100000"/>
              </a:lnSpc>
              <a:spcBef>
                <a:spcPts val="670"/>
              </a:spcBef>
              <a:buClr>
                <a:srgbClr val="000000"/>
              </a:buClr>
              <a:buAutoNum type="arabicParenR"/>
              <a:tabLst>
                <a:tab pos="840740" algn="l"/>
              </a:tabLst>
            </a:pPr>
            <a:r>
              <a:rPr sz="2800" spc="-10" dirty="0">
                <a:solidFill>
                  <a:srgbClr val="CC0000"/>
                </a:solidFill>
                <a:latin typeface="Calibri"/>
                <a:cs typeface="Calibri"/>
              </a:rPr>
              <a:t>Biventricular</a:t>
            </a:r>
            <a:r>
              <a:rPr sz="2800" spc="20" dirty="0">
                <a:solidFill>
                  <a:srgbClr val="CC0000"/>
                </a:solidFill>
                <a:latin typeface="Calibri"/>
                <a:cs typeface="Calibri"/>
              </a:rPr>
              <a:t> </a:t>
            </a:r>
            <a:r>
              <a:rPr sz="2800" spc="-25" dirty="0">
                <a:solidFill>
                  <a:srgbClr val="CC0000"/>
                </a:solidFill>
                <a:latin typeface="Calibri"/>
                <a:cs typeface="Calibri"/>
              </a:rPr>
              <a:t>failure</a:t>
            </a:r>
            <a:r>
              <a:rPr sz="2800" spc="20" dirty="0">
                <a:solidFill>
                  <a:srgbClr val="CC0000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CC0000"/>
                </a:solidFill>
                <a:latin typeface="Calibri"/>
                <a:cs typeface="Calibri"/>
              </a:rPr>
              <a:t>(whole</a:t>
            </a:r>
            <a:r>
              <a:rPr sz="2800" spc="20" dirty="0">
                <a:solidFill>
                  <a:srgbClr val="CC0000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CC0000"/>
                </a:solidFill>
                <a:latin typeface="Calibri"/>
                <a:cs typeface="Calibri"/>
              </a:rPr>
              <a:t>heart</a:t>
            </a:r>
            <a:r>
              <a:rPr sz="2800" dirty="0">
                <a:solidFill>
                  <a:srgbClr val="CC0000"/>
                </a:solidFill>
                <a:latin typeface="Calibri"/>
                <a:cs typeface="Calibri"/>
              </a:rPr>
              <a:t> </a:t>
            </a:r>
            <a:r>
              <a:rPr sz="2800" spc="-20" dirty="0">
                <a:solidFill>
                  <a:srgbClr val="CC0000"/>
                </a:solidFill>
                <a:latin typeface="Calibri"/>
                <a:cs typeface="Calibri"/>
              </a:rPr>
              <a:t>failure)</a:t>
            </a:r>
            <a:endParaRPr sz="2800">
              <a:latin typeface="Calibri"/>
              <a:cs typeface="Calibri"/>
            </a:endParaRPr>
          </a:p>
          <a:p>
            <a:pPr marL="466090" indent="-454025">
              <a:lnSpc>
                <a:spcPct val="100000"/>
              </a:lnSpc>
              <a:spcBef>
                <a:spcPts val="755"/>
              </a:spcBef>
              <a:buSzPct val="96875"/>
              <a:buAutoNum type="arabicParenBoth" startAt="5"/>
              <a:tabLst>
                <a:tab pos="466725" algn="l"/>
              </a:tabLst>
            </a:pPr>
            <a:r>
              <a:rPr sz="3200" spc="-10" dirty="0">
                <a:solidFill>
                  <a:srgbClr val="1F487C"/>
                </a:solidFill>
                <a:latin typeface="Calibri"/>
                <a:cs typeface="Calibri"/>
              </a:rPr>
              <a:t>According</a:t>
            </a:r>
            <a:r>
              <a:rPr sz="3200" dirty="0">
                <a:solidFill>
                  <a:srgbClr val="1F487C"/>
                </a:solidFill>
                <a:latin typeface="Calibri"/>
                <a:cs typeface="Calibri"/>
              </a:rPr>
              <a:t> </a:t>
            </a:r>
            <a:r>
              <a:rPr sz="3200" spc="-20" dirty="0">
                <a:solidFill>
                  <a:srgbClr val="1F487C"/>
                </a:solidFill>
                <a:latin typeface="Calibri"/>
                <a:cs typeface="Calibri"/>
              </a:rPr>
              <a:t>to</a:t>
            </a:r>
            <a:r>
              <a:rPr sz="3200" spc="-5" dirty="0">
                <a:solidFill>
                  <a:srgbClr val="1F487C"/>
                </a:solidFill>
                <a:latin typeface="Calibri"/>
                <a:cs typeface="Calibri"/>
              </a:rPr>
              <a:t> </a:t>
            </a:r>
            <a:r>
              <a:rPr sz="3200" b="1" dirty="0">
                <a:solidFill>
                  <a:srgbClr val="1F487C"/>
                </a:solidFill>
                <a:latin typeface="Calibri"/>
                <a:cs typeface="Calibri"/>
              </a:rPr>
              <a:t>the</a:t>
            </a:r>
            <a:r>
              <a:rPr sz="3200" b="1" spc="-20" dirty="0">
                <a:solidFill>
                  <a:srgbClr val="1F487C"/>
                </a:solidFill>
                <a:latin typeface="Calibri"/>
                <a:cs typeface="Calibri"/>
              </a:rPr>
              <a:t> </a:t>
            </a:r>
            <a:r>
              <a:rPr sz="3200" b="1" dirty="0">
                <a:solidFill>
                  <a:srgbClr val="1F487C"/>
                </a:solidFill>
                <a:latin typeface="Calibri"/>
                <a:cs typeface="Calibri"/>
              </a:rPr>
              <a:t>function</a:t>
            </a:r>
            <a:r>
              <a:rPr sz="3200" b="1" spc="-40" dirty="0">
                <a:solidFill>
                  <a:srgbClr val="1F487C"/>
                </a:solidFill>
                <a:latin typeface="Calibri"/>
                <a:cs typeface="Calibri"/>
              </a:rPr>
              <a:t> </a:t>
            </a:r>
            <a:r>
              <a:rPr sz="3200" spc="-10" dirty="0">
                <a:solidFill>
                  <a:srgbClr val="1F487C"/>
                </a:solidFill>
                <a:latin typeface="Calibri"/>
                <a:cs typeface="Calibri"/>
              </a:rPr>
              <a:t>impaired</a:t>
            </a:r>
            <a:endParaRPr sz="3200">
              <a:latin typeface="Calibri"/>
              <a:cs typeface="Calibri"/>
            </a:endParaRPr>
          </a:p>
          <a:p>
            <a:pPr marL="796290" lvl="1" indent="-370840">
              <a:lnSpc>
                <a:spcPct val="100000"/>
              </a:lnSpc>
              <a:spcBef>
                <a:spcPts val="1635"/>
              </a:spcBef>
              <a:buClr>
                <a:srgbClr val="000000"/>
              </a:buClr>
              <a:buAutoNum type="arabicParenR"/>
              <a:tabLst>
                <a:tab pos="796290" algn="l"/>
              </a:tabLst>
            </a:pPr>
            <a:r>
              <a:rPr sz="2800" spc="-25" dirty="0">
                <a:solidFill>
                  <a:srgbClr val="CC0000"/>
                </a:solidFill>
                <a:latin typeface="Calibri"/>
                <a:cs typeface="Calibri"/>
              </a:rPr>
              <a:t>systolic</a:t>
            </a:r>
            <a:r>
              <a:rPr sz="2800" spc="15" dirty="0">
                <a:solidFill>
                  <a:srgbClr val="CC0000"/>
                </a:solidFill>
                <a:latin typeface="Calibri"/>
                <a:cs typeface="Calibri"/>
              </a:rPr>
              <a:t> </a:t>
            </a:r>
            <a:r>
              <a:rPr sz="2800" spc="-25" dirty="0">
                <a:solidFill>
                  <a:srgbClr val="CC0000"/>
                </a:solidFill>
                <a:latin typeface="Calibri"/>
                <a:cs typeface="Calibri"/>
              </a:rPr>
              <a:t>failure</a:t>
            </a:r>
            <a:r>
              <a:rPr sz="2800" spc="35" dirty="0">
                <a:solidFill>
                  <a:srgbClr val="CC0000"/>
                </a:solidFill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:Myocarditis,</a:t>
            </a:r>
            <a:r>
              <a:rPr sz="2800" spc="50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hypertension</a:t>
            </a:r>
            <a:endParaRPr sz="2800">
              <a:latin typeface="Calibri"/>
              <a:cs typeface="Calibri"/>
            </a:endParaRPr>
          </a:p>
          <a:p>
            <a:pPr marL="756285" marR="5080" lvl="1" indent="-287020">
              <a:lnSpc>
                <a:spcPct val="100000"/>
              </a:lnSpc>
              <a:spcBef>
                <a:spcPts val="875"/>
              </a:spcBef>
              <a:buClr>
                <a:srgbClr val="000000"/>
              </a:buClr>
              <a:buAutoNum type="arabicParenR"/>
              <a:tabLst>
                <a:tab pos="840740" algn="l"/>
              </a:tabLst>
            </a:pPr>
            <a:r>
              <a:rPr sz="2800" spc="-15" dirty="0">
                <a:solidFill>
                  <a:srgbClr val="CC0000"/>
                </a:solidFill>
                <a:latin typeface="Calibri"/>
                <a:cs typeface="Calibri"/>
              </a:rPr>
              <a:t>Diastolic</a:t>
            </a:r>
            <a:r>
              <a:rPr sz="2800" spc="5" dirty="0">
                <a:solidFill>
                  <a:srgbClr val="CC0000"/>
                </a:solidFill>
                <a:latin typeface="Calibri"/>
                <a:cs typeface="Calibri"/>
              </a:rPr>
              <a:t> </a:t>
            </a:r>
            <a:r>
              <a:rPr sz="2800" spc="-20" dirty="0">
                <a:solidFill>
                  <a:srgbClr val="CC0000"/>
                </a:solidFill>
                <a:latin typeface="Calibri"/>
                <a:cs typeface="Calibri"/>
              </a:rPr>
              <a:t>failure:</a:t>
            </a:r>
            <a:r>
              <a:rPr sz="2800" spc="25" dirty="0">
                <a:solidFill>
                  <a:srgbClr val="CC0000"/>
                </a:solidFill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restrictive</a:t>
            </a:r>
            <a:r>
              <a:rPr sz="2800" spc="5" dirty="0">
                <a:latin typeface="Calibri"/>
                <a:cs typeface="Calibri"/>
              </a:rPr>
              <a:t> </a:t>
            </a:r>
            <a:r>
              <a:rPr sz="2800" spc="-35" dirty="0">
                <a:latin typeface="Calibri"/>
                <a:cs typeface="Calibri"/>
              </a:rPr>
              <a:t>cardiomyopathy, </a:t>
            </a:r>
            <a:r>
              <a:rPr sz="2800" spc="-620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cardiac</a:t>
            </a:r>
            <a:r>
              <a:rPr sz="2800" spc="10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tamponate.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416177" y="461899"/>
            <a:ext cx="6308090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spc="-5" dirty="0"/>
              <a:t>CLINICAL</a:t>
            </a:r>
            <a:r>
              <a:rPr sz="4400" spc="-70" dirty="0"/>
              <a:t> </a:t>
            </a:r>
            <a:r>
              <a:rPr sz="4400" spc="-60" dirty="0"/>
              <a:t>MANIFESTATIONS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535940" y="1544777"/>
            <a:ext cx="7930515" cy="4751070"/>
          </a:xfrm>
          <a:prstGeom prst="rect">
            <a:avLst/>
          </a:prstGeom>
        </p:spPr>
        <p:txBody>
          <a:bodyPr vert="horz" wrap="square" lIns="0" tIns="88265" rIns="0" bIns="0" rtlCol="0">
            <a:spAutoFit/>
          </a:bodyPr>
          <a:lstStyle/>
          <a:p>
            <a:pPr marL="355600" marR="138430" indent="-343535">
              <a:lnSpc>
                <a:spcPct val="80000"/>
              </a:lnSpc>
              <a:spcBef>
                <a:spcPts val="695"/>
              </a:spcBef>
              <a:buFont typeface="Arial MT"/>
              <a:buChar char="•"/>
              <a:tabLst>
                <a:tab pos="355600" algn="l"/>
                <a:tab pos="356235" algn="l"/>
              </a:tabLst>
            </a:pPr>
            <a:r>
              <a:rPr sz="2500" spc="-10" dirty="0">
                <a:latin typeface="Calibri"/>
                <a:cs typeface="Calibri"/>
              </a:rPr>
              <a:t>Clinical</a:t>
            </a:r>
            <a:r>
              <a:rPr sz="2500" spc="10" dirty="0">
                <a:latin typeface="Calibri"/>
                <a:cs typeface="Calibri"/>
              </a:rPr>
              <a:t> </a:t>
            </a:r>
            <a:r>
              <a:rPr sz="2500" spc="-15" dirty="0">
                <a:latin typeface="Calibri"/>
                <a:cs typeface="Calibri"/>
              </a:rPr>
              <a:t>presentation</a:t>
            </a:r>
            <a:r>
              <a:rPr sz="2500" spc="5" dirty="0">
                <a:latin typeface="Calibri"/>
                <a:cs typeface="Calibri"/>
              </a:rPr>
              <a:t> </a:t>
            </a:r>
            <a:r>
              <a:rPr sz="2500" spc="-5" dirty="0">
                <a:latin typeface="Calibri"/>
                <a:cs typeface="Calibri"/>
              </a:rPr>
              <a:t>of CHF</a:t>
            </a:r>
            <a:r>
              <a:rPr sz="2500" spc="15" dirty="0">
                <a:latin typeface="Calibri"/>
                <a:cs typeface="Calibri"/>
              </a:rPr>
              <a:t> </a:t>
            </a:r>
            <a:r>
              <a:rPr sz="2500" spc="-5" dirty="0">
                <a:latin typeface="Calibri"/>
                <a:cs typeface="Calibri"/>
              </a:rPr>
              <a:t>in</a:t>
            </a:r>
            <a:r>
              <a:rPr sz="2500" spc="5" dirty="0">
                <a:latin typeface="Calibri"/>
                <a:cs typeface="Calibri"/>
              </a:rPr>
              <a:t> </a:t>
            </a:r>
            <a:r>
              <a:rPr sz="2500" spc="-20" dirty="0">
                <a:latin typeface="Calibri"/>
                <a:cs typeface="Calibri"/>
              </a:rPr>
              <a:t>infants</a:t>
            </a:r>
            <a:r>
              <a:rPr sz="2500" spc="5" dirty="0">
                <a:latin typeface="Calibri"/>
                <a:cs typeface="Calibri"/>
              </a:rPr>
              <a:t> </a:t>
            </a:r>
            <a:r>
              <a:rPr sz="2500" spc="-5" dirty="0">
                <a:latin typeface="Calibri"/>
                <a:cs typeface="Calibri"/>
              </a:rPr>
              <a:t>includes</a:t>
            </a:r>
            <a:r>
              <a:rPr sz="2500" spc="10" dirty="0">
                <a:latin typeface="Calibri"/>
                <a:cs typeface="Calibri"/>
              </a:rPr>
              <a:t> </a:t>
            </a:r>
            <a:r>
              <a:rPr sz="2500" spc="-10" dirty="0">
                <a:latin typeface="Calibri"/>
                <a:cs typeface="Calibri"/>
              </a:rPr>
              <a:t>poor </a:t>
            </a:r>
            <a:r>
              <a:rPr sz="2500" spc="-5" dirty="0">
                <a:latin typeface="Calibri"/>
                <a:cs typeface="Calibri"/>
              </a:rPr>
              <a:t> </a:t>
            </a:r>
            <a:r>
              <a:rPr sz="2500" spc="-10" dirty="0">
                <a:latin typeface="Calibri"/>
                <a:cs typeface="Calibri"/>
              </a:rPr>
              <a:t>feeding,</a:t>
            </a:r>
            <a:r>
              <a:rPr sz="2500" spc="25" dirty="0">
                <a:latin typeface="Calibri"/>
                <a:cs typeface="Calibri"/>
              </a:rPr>
              <a:t> </a:t>
            </a:r>
            <a:r>
              <a:rPr sz="2500" spc="-15" dirty="0">
                <a:latin typeface="Calibri"/>
                <a:cs typeface="Calibri"/>
              </a:rPr>
              <a:t>failure</a:t>
            </a:r>
            <a:r>
              <a:rPr sz="2500" spc="5" dirty="0">
                <a:latin typeface="Calibri"/>
                <a:cs typeface="Calibri"/>
              </a:rPr>
              <a:t> </a:t>
            </a:r>
            <a:r>
              <a:rPr sz="2500" spc="-10" dirty="0">
                <a:latin typeface="Calibri"/>
                <a:cs typeface="Calibri"/>
              </a:rPr>
              <a:t>to</a:t>
            </a:r>
            <a:r>
              <a:rPr sz="2500" dirty="0">
                <a:latin typeface="Calibri"/>
                <a:cs typeface="Calibri"/>
              </a:rPr>
              <a:t> </a:t>
            </a:r>
            <a:r>
              <a:rPr sz="2500" spc="-10" dirty="0">
                <a:latin typeface="Calibri"/>
                <a:cs typeface="Calibri"/>
              </a:rPr>
              <a:t>thrive,</a:t>
            </a:r>
            <a:r>
              <a:rPr sz="2500" spc="30" dirty="0">
                <a:latin typeface="Calibri"/>
                <a:cs typeface="Calibri"/>
              </a:rPr>
              <a:t> </a:t>
            </a:r>
            <a:r>
              <a:rPr sz="2500" spc="-15" dirty="0">
                <a:latin typeface="Calibri"/>
                <a:cs typeface="Calibri"/>
              </a:rPr>
              <a:t>tachypnea,</a:t>
            </a:r>
            <a:r>
              <a:rPr sz="2500" spc="35" dirty="0">
                <a:latin typeface="Calibri"/>
                <a:cs typeface="Calibri"/>
              </a:rPr>
              <a:t> </a:t>
            </a:r>
            <a:r>
              <a:rPr sz="2500" spc="-5" dirty="0">
                <a:latin typeface="Calibri"/>
                <a:cs typeface="Calibri"/>
              </a:rPr>
              <a:t>and</a:t>
            </a:r>
            <a:r>
              <a:rPr sz="2500" spc="10" dirty="0">
                <a:latin typeface="Calibri"/>
                <a:cs typeface="Calibri"/>
              </a:rPr>
              <a:t> </a:t>
            </a:r>
            <a:r>
              <a:rPr sz="2500" spc="-10" dirty="0">
                <a:latin typeface="Calibri"/>
                <a:cs typeface="Calibri"/>
              </a:rPr>
              <a:t>diaphoresis</a:t>
            </a:r>
            <a:r>
              <a:rPr sz="2500" spc="15" dirty="0">
                <a:latin typeface="Calibri"/>
                <a:cs typeface="Calibri"/>
              </a:rPr>
              <a:t> </a:t>
            </a:r>
            <a:r>
              <a:rPr sz="2500" spc="-5" dirty="0">
                <a:latin typeface="Calibri"/>
                <a:cs typeface="Calibri"/>
              </a:rPr>
              <a:t>with </a:t>
            </a:r>
            <a:r>
              <a:rPr sz="2500" spc="-550" dirty="0">
                <a:latin typeface="Calibri"/>
                <a:cs typeface="Calibri"/>
              </a:rPr>
              <a:t> </a:t>
            </a:r>
            <a:r>
              <a:rPr sz="2500" spc="-15" dirty="0">
                <a:latin typeface="Calibri"/>
                <a:cs typeface="Calibri"/>
              </a:rPr>
              <a:t>feeding.</a:t>
            </a:r>
            <a:endParaRPr sz="2500">
              <a:latin typeface="Calibri"/>
              <a:cs typeface="Calibri"/>
            </a:endParaRPr>
          </a:p>
          <a:p>
            <a:pPr marL="355600" marR="111760" indent="-343535">
              <a:lnSpc>
                <a:spcPts val="2400"/>
              </a:lnSpc>
              <a:spcBef>
                <a:spcPts val="580"/>
              </a:spcBef>
              <a:buFont typeface="Arial MT"/>
              <a:buChar char="•"/>
              <a:tabLst>
                <a:tab pos="355600" algn="l"/>
                <a:tab pos="356235" algn="l"/>
              </a:tabLst>
            </a:pPr>
            <a:r>
              <a:rPr sz="2500" spc="-5" dirty="0">
                <a:latin typeface="Calibri"/>
                <a:cs typeface="Calibri"/>
              </a:rPr>
              <a:t>Older</a:t>
            </a:r>
            <a:r>
              <a:rPr sz="2500" spc="5" dirty="0">
                <a:latin typeface="Calibri"/>
                <a:cs typeface="Calibri"/>
              </a:rPr>
              <a:t> </a:t>
            </a:r>
            <a:r>
              <a:rPr sz="2500" spc="-10" dirty="0">
                <a:latin typeface="Calibri"/>
                <a:cs typeface="Calibri"/>
              </a:rPr>
              <a:t>children</a:t>
            </a:r>
            <a:r>
              <a:rPr sz="2500" spc="15" dirty="0">
                <a:latin typeface="Calibri"/>
                <a:cs typeface="Calibri"/>
              </a:rPr>
              <a:t> </a:t>
            </a:r>
            <a:r>
              <a:rPr sz="2500" spc="-20" dirty="0">
                <a:latin typeface="Calibri"/>
                <a:cs typeface="Calibri"/>
              </a:rPr>
              <a:t>may</a:t>
            </a:r>
            <a:r>
              <a:rPr sz="2500" spc="20" dirty="0">
                <a:latin typeface="Calibri"/>
                <a:cs typeface="Calibri"/>
              </a:rPr>
              <a:t> </a:t>
            </a:r>
            <a:r>
              <a:rPr sz="2500" spc="-15" dirty="0">
                <a:latin typeface="Calibri"/>
                <a:cs typeface="Calibri"/>
              </a:rPr>
              <a:t>present</a:t>
            </a:r>
            <a:r>
              <a:rPr sz="2500" spc="15" dirty="0">
                <a:latin typeface="Calibri"/>
                <a:cs typeface="Calibri"/>
              </a:rPr>
              <a:t> </a:t>
            </a:r>
            <a:r>
              <a:rPr sz="2500" spc="-5" dirty="0">
                <a:latin typeface="Calibri"/>
                <a:cs typeface="Calibri"/>
              </a:rPr>
              <a:t>with</a:t>
            </a:r>
            <a:r>
              <a:rPr sz="2500" dirty="0">
                <a:latin typeface="Calibri"/>
                <a:cs typeface="Calibri"/>
              </a:rPr>
              <a:t> </a:t>
            </a:r>
            <a:r>
              <a:rPr sz="2500" spc="-5" dirty="0">
                <a:latin typeface="Calibri"/>
                <a:cs typeface="Calibri"/>
              </a:rPr>
              <a:t>shortness</a:t>
            </a:r>
            <a:r>
              <a:rPr sz="2500" spc="10" dirty="0">
                <a:latin typeface="Calibri"/>
                <a:cs typeface="Calibri"/>
              </a:rPr>
              <a:t> </a:t>
            </a:r>
            <a:r>
              <a:rPr sz="2500" spc="-5" dirty="0">
                <a:latin typeface="Calibri"/>
                <a:cs typeface="Calibri"/>
              </a:rPr>
              <a:t>of</a:t>
            </a:r>
            <a:r>
              <a:rPr sz="2500" dirty="0">
                <a:latin typeface="Calibri"/>
                <a:cs typeface="Calibri"/>
              </a:rPr>
              <a:t> </a:t>
            </a:r>
            <a:r>
              <a:rPr sz="2500" spc="-15" dirty="0">
                <a:latin typeface="Calibri"/>
                <a:cs typeface="Calibri"/>
              </a:rPr>
              <a:t>breath,</a:t>
            </a:r>
            <a:r>
              <a:rPr sz="2500" dirty="0">
                <a:latin typeface="Calibri"/>
                <a:cs typeface="Calibri"/>
              </a:rPr>
              <a:t> </a:t>
            </a:r>
            <a:r>
              <a:rPr sz="2500" spc="-15" dirty="0">
                <a:latin typeface="Calibri"/>
                <a:cs typeface="Calibri"/>
              </a:rPr>
              <a:t>easy </a:t>
            </a:r>
            <a:r>
              <a:rPr sz="2500" spc="-550" dirty="0">
                <a:latin typeface="Calibri"/>
                <a:cs typeface="Calibri"/>
              </a:rPr>
              <a:t> </a:t>
            </a:r>
            <a:r>
              <a:rPr sz="2500" spc="-25" dirty="0">
                <a:latin typeface="Calibri"/>
                <a:cs typeface="Calibri"/>
              </a:rPr>
              <a:t>fatigability,</a:t>
            </a:r>
            <a:r>
              <a:rPr sz="2500" spc="5" dirty="0">
                <a:latin typeface="Calibri"/>
                <a:cs typeface="Calibri"/>
              </a:rPr>
              <a:t> </a:t>
            </a:r>
            <a:r>
              <a:rPr sz="2500" spc="-5" dirty="0">
                <a:latin typeface="Calibri"/>
                <a:cs typeface="Calibri"/>
              </a:rPr>
              <a:t>and</a:t>
            </a:r>
            <a:r>
              <a:rPr sz="2500" spc="5" dirty="0">
                <a:latin typeface="Calibri"/>
                <a:cs typeface="Calibri"/>
              </a:rPr>
              <a:t> </a:t>
            </a:r>
            <a:r>
              <a:rPr sz="2500" spc="-5" dirty="0">
                <a:latin typeface="Calibri"/>
                <a:cs typeface="Calibri"/>
              </a:rPr>
              <a:t>edema.</a:t>
            </a:r>
            <a:endParaRPr sz="2500">
              <a:latin typeface="Calibri"/>
              <a:cs typeface="Calibri"/>
            </a:endParaRPr>
          </a:p>
          <a:p>
            <a:pPr marL="355600" marR="454025" indent="-343535">
              <a:lnSpc>
                <a:spcPct val="80000"/>
              </a:lnSpc>
              <a:spcBef>
                <a:spcPts val="620"/>
              </a:spcBef>
              <a:buFont typeface="Arial MT"/>
              <a:buChar char="•"/>
              <a:tabLst>
                <a:tab pos="355600" algn="l"/>
                <a:tab pos="356235" algn="l"/>
              </a:tabLst>
            </a:pPr>
            <a:r>
              <a:rPr sz="2500" b="1" spc="-5" dirty="0">
                <a:solidFill>
                  <a:srgbClr val="1F487C"/>
                </a:solidFill>
                <a:latin typeface="Calibri"/>
                <a:cs typeface="Calibri"/>
              </a:rPr>
              <a:t>The </a:t>
            </a:r>
            <a:r>
              <a:rPr sz="2500" b="1" spc="-10" dirty="0">
                <a:solidFill>
                  <a:srgbClr val="1F487C"/>
                </a:solidFill>
                <a:latin typeface="Calibri"/>
                <a:cs typeface="Calibri"/>
              </a:rPr>
              <a:t>physical examination </a:t>
            </a:r>
            <a:r>
              <a:rPr sz="2500" b="1" spc="-5" dirty="0">
                <a:solidFill>
                  <a:srgbClr val="1F487C"/>
                </a:solidFill>
                <a:latin typeface="Calibri"/>
                <a:cs typeface="Calibri"/>
              </a:rPr>
              <a:t>findings depend on </a:t>
            </a:r>
            <a:r>
              <a:rPr sz="2500" b="1" spc="-10" dirty="0">
                <a:solidFill>
                  <a:srgbClr val="1F487C"/>
                </a:solidFill>
                <a:latin typeface="Calibri"/>
                <a:cs typeface="Calibri"/>
              </a:rPr>
              <a:t>whether </a:t>
            </a:r>
            <a:r>
              <a:rPr sz="2500" b="1" spc="-555" dirty="0">
                <a:solidFill>
                  <a:srgbClr val="1F487C"/>
                </a:solidFill>
                <a:latin typeface="Calibri"/>
                <a:cs typeface="Calibri"/>
              </a:rPr>
              <a:t> </a:t>
            </a:r>
            <a:r>
              <a:rPr sz="2500" b="1" dirty="0">
                <a:solidFill>
                  <a:srgbClr val="1F487C"/>
                </a:solidFill>
                <a:latin typeface="Calibri"/>
                <a:cs typeface="Calibri"/>
              </a:rPr>
              <a:t>pulmonary</a:t>
            </a:r>
            <a:r>
              <a:rPr sz="2500" b="1" spc="-5" dirty="0">
                <a:solidFill>
                  <a:srgbClr val="1F487C"/>
                </a:solidFill>
                <a:latin typeface="Calibri"/>
                <a:cs typeface="Calibri"/>
              </a:rPr>
              <a:t> </a:t>
            </a:r>
            <a:r>
              <a:rPr sz="2500" b="1" spc="-10" dirty="0">
                <a:solidFill>
                  <a:srgbClr val="1F487C"/>
                </a:solidFill>
                <a:latin typeface="Calibri"/>
                <a:cs typeface="Calibri"/>
              </a:rPr>
              <a:t>venous</a:t>
            </a:r>
            <a:r>
              <a:rPr sz="2500" b="1" dirty="0">
                <a:solidFill>
                  <a:srgbClr val="1F487C"/>
                </a:solidFill>
                <a:latin typeface="Calibri"/>
                <a:cs typeface="Calibri"/>
              </a:rPr>
              <a:t> </a:t>
            </a:r>
            <a:r>
              <a:rPr sz="2500" b="1" spc="-10" dirty="0">
                <a:solidFill>
                  <a:srgbClr val="1F487C"/>
                </a:solidFill>
                <a:latin typeface="Calibri"/>
                <a:cs typeface="Calibri"/>
              </a:rPr>
              <a:t>congestion,</a:t>
            </a:r>
            <a:r>
              <a:rPr sz="2500" b="1" spc="15" dirty="0">
                <a:solidFill>
                  <a:srgbClr val="1F487C"/>
                </a:solidFill>
                <a:latin typeface="Calibri"/>
                <a:cs typeface="Calibri"/>
              </a:rPr>
              <a:t> </a:t>
            </a:r>
            <a:r>
              <a:rPr sz="2500" b="1" spc="-20" dirty="0">
                <a:solidFill>
                  <a:srgbClr val="1F487C"/>
                </a:solidFill>
                <a:latin typeface="Calibri"/>
                <a:cs typeface="Calibri"/>
              </a:rPr>
              <a:t>systemic</a:t>
            </a:r>
            <a:r>
              <a:rPr sz="2500" b="1" dirty="0">
                <a:solidFill>
                  <a:srgbClr val="1F487C"/>
                </a:solidFill>
                <a:latin typeface="Calibri"/>
                <a:cs typeface="Calibri"/>
              </a:rPr>
              <a:t> </a:t>
            </a:r>
            <a:r>
              <a:rPr sz="2500" b="1" spc="-10" dirty="0">
                <a:solidFill>
                  <a:srgbClr val="1F487C"/>
                </a:solidFill>
                <a:latin typeface="Calibri"/>
                <a:cs typeface="Calibri"/>
              </a:rPr>
              <a:t>venous </a:t>
            </a:r>
            <a:r>
              <a:rPr sz="2500" b="1" spc="-5" dirty="0">
                <a:solidFill>
                  <a:srgbClr val="1F487C"/>
                </a:solidFill>
                <a:latin typeface="Calibri"/>
                <a:cs typeface="Calibri"/>
              </a:rPr>
              <a:t> </a:t>
            </a:r>
            <a:r>
              <a:rPr sz="2500" b="1" spc="-10" dirty="0">
                <a:solidFill>
                  <a:srgbClr val="1F487C"/>
                </a:solidFill>
                <a:latin typeface="Calibri"/>
                <a:cs typeface="Calibri"/>
              </a:rPr>
              <a:t>congestion,</a:t>
            </a:r>
            <a:r>
              <a:rPr sz="2500" b="1" spc="-5" dirty="0">
                <a:solidFill>
                  <a:srgbClr val="1F487C"/>
                </a:solidFill>
                <a:latin typeface="Calibri"/>
                <a:cs typeface="Calibri"/>
              </a:rPr>
              <a:t> or</a:t>
            </a:r>
            <a:r>
              <a:rPr sz="2500" b="1" spc="10" dirty="0">
                <a:solidFill>
                  <a:srgbClr val="1F487C"/>
                </a:solidFill>
                <a:latin typeface="Calibri"/>
                <a:cs typeface="Calibri"/>
              </a:rPr>
              <a:t> </a:t>
            </a:r>
            <a:r>
              <a:rPr sz="2500" b="1" spc="-5" dirty="0">
                <a:solidFill>
                  <a:srgbClr val="1F487C"/>
                </a:solidFill>
                <a:latin typeface="Calibri"/>
                <a:cs typeface="Calibri"/>
              </a:rPr>
              <a:t>both</a:t>
            </a:r>
            <a:r>
              <a:rPr sz="2500" b="1" dirty="0">
                <a:solidFill>
                  <a:srgbClr val="1F487C"/>
                </a:solidFill>
                <a:latin typeface="Calibri"/>
                <a:cs typeface="Calibri"/>
              </a:rPr>
              <a:t> </a:t>
            </a:r>
            <a:r>
              <a:rPr sz="2500" b="1" spc="-15" dirty="0">
                <a:solidFill>
                  <a:srgbClr val="1F487C"/>
                </a:solidFill>
                <a:latin typeface="Calibri"/>
                <a:cs typeface="Calibri"/>
              </a:rPr>
              <a:t>are</a:t>
            </a:r>
            <a:r>
              <a:rPr sz="2500" b="1" spc="-5" dirty="0">
                <a:solidFill>
                  <a:srgbClr val="1F487C"/>
                </a:solidFill>
                <a:latin typeface="Calibri"/>
                <a:cs typeface="Calibri"/>
              </a:rPr>
              <a:t> </a:t>
            </a:r>
            <a:r>
              <a:rPr sz="2500" b="1" spc="-10" dirty="0">
                <a:solidFill>
                  <a:srgbClr val="1F487C"/>
                </a:solidFill>
                <a:latin typeface="Calibri"/>
                <a:cs typeface="Calibri"/>
              </a:rPr>
              <a:t>present.</a:t>
            </a:r>
            <a:endParaRPr sz="2500">
              <a:latin typeface="Calibri"/>
              <a:cs typeface="Calibri"/>
            </a:endParaRPr>
          </a:p>
          <a:p>
            <a:pPr marL="355600" marR="294005" indent="-343535">
              <a:lnSpc>
                <a:spcPts val="2400"/>
              </a:lnSpc>
              <a:spcBef>
                <a:spcPts val="580"/>
              </a:spcBef>
              <a:buFont typeface="Arial MT"/>
              <a:buChar char="•"/>
              <a:tabLst>
                <a:tab pos="355600" algn="l"/>
                <a:tab pos="356235" algn="l"/>
              </a:tabLst>
            </a:pPr>
            <a:r>
              <a:rPr sz="2500" spc="-35" dirty="0">
                <a:latin typeface="Calibri"/>
                <a:cs typeface="Calibri"/>
              </a:rPr>
              <a:t>Tachycardia,</a:t>
            </a:r>
            <a:r>
              <a:rPr sz="2500" spc="35" dirty="0">
                <a:latin typeface="Calibri"/>
                <a:cs typeface="Calibri"/>
              </a:rPr>
              <a:t> </a:t>
            </a:r>
            <a:r>
              <a:rPr sz="2500" spc="-5" dirty="0">
                <a:latin typeface="Calibri"/>
                <a:cs typeface="Calibri"/>
              </a:rPr>
              <a:t>a</a:t>
            </a:r>
            <a:r>
              <a:rPr sz="2500" dirty="0">
                <a:latin typeface="Calibri"/>
                <a:cs typeface="Calibri"/>
              </a:rPr>
              <a:t> </a:t>
            </a:r>
            <a:r>
              <a:rPr sz="2500" spc="-10" dirty="0">
                <a:latin typeface="Calibri"/>
                <a:cs typeface="Calibri"/>
              </a:rPr>
              <a:t>gallop rhythm,</a:t>
            </a:r>
            <a:r>
              <a:rPr sz="2500" spc="20" dirty="0">
                <a:latin typeface="Calibri"/>
                <a:cs typeface="Calibri"/>
              </a:rPr>
              <a:t> </a:t>
            </a:r>
            <a:r>
              <a:rPr sz="2500" spc="-5" dirty="0">
                <a:latin typeface="Calibri"/>
                <a:cs typeface="Calibri"/>
              </a:rPr>
              <a:t>and</a:t>
            </a:r>
            <a:r>
              <a:rPr sz="2500" spc="40" dirty="0">
                <a:latin typeface="Calibri"/>
                <a:cs typeface="Calibri"/>
              </a:rPr>
              <a:t> </a:t>
            </a:r>
            <a:r>
              <a:rPr sz="2500" spc="-10" dirty="0">
                <a:latin typeface="Calibri"/>
                <a:cs typeface="Calibri"/>
              </a:rPr>
              <a:t>thready</a:t>
            </a:r>
            <a:r>
              <a:rPr sz="2500" spc="25" dirty="0">
                <a:latin typeface="Calibri"/>
                <a:cs typeface="Calibri"/>
              </a:rPr>
              <a:t> </a:t>
            </a:r>
            <a:r>
              <a:rPr sz="2500" spc="-10" dirty="0">
                <a:latin typeface="Calibri"/>
                <a:cs typeface="Calibri"/>
              </a:rPr>
              <a:t>pulses</a:t>
            </a:r>
            <a:r>
              <a:rPr sz="2500" dirty="0">
                <a:latin typeface="Calibri"/>
                <a:cs typeface="Calibri"/>
              </a:rPr>
              <a:t> </a:t>
            </a:r>
            <a:r>
              <a:rPr sz="2500" spc="-20" dirty="0">
                <a:latin typeface="Calibri"/>
                <a:cs typeface="Calibri"/>
              </a:rPr>
              <a:t>may</a:t>
            </a:r>
            <a:r>
              <a:rPr sz="2500" spc="10" dirty="0">
                <a:latin typeface="Calibri"/>
                <a:cs typeface="Calibri"/>
              </a:rPr>
              <a:t> </a:t>
            </a:r>
            <a:r>
              <a:rPr sz="2500" spc="-10" dirty="0">
                <a:latin typeface="Calibri"/>
                <a:cs typeface="Calibri"/>
              </a:rPr>
              <a:t>be </a:t>
            </a:r>
            <a:r>
              <a:rPr sz="2500" spc="-550" dirty="0">
                <a:latin typeface="Calibri"/>
                <a:cs typeface="Calibri"/>
              </a:rPr>
              <a:t> </a:t>
            </a:r>
            <a:r>
              <a:rPr sz="2500" spc="-15" dirty="0">
                <a:latin typeface="Calibri"/>
                <a:cs typeface="Calibri"/>
              </a:rPr>
              <a:t>present</a:t>
            </a:r>
            <a:r>
              <a:rPr sz="2500" spc="5" dirty="0">
                <a:latin typeface="Calibri"/>
                <a:cs typeface="Calibri"/>
              </a:rPr>
              <a:t> </a:t>
            </a:r>
            <a:r>
              <a:rPr sz="2500" spc="-5" dirty="0">
                <a:latin typeface="Calibri"/>
                <a:cs typeface="Calibri"/>
              </a:rPr>
              <a:t>with</a:t>
            </a:r>
            <a:r>
              <a:rPr sz="2500" dirty="0">
                <a:latin typeface="Calibri"/>
                <a:cs typeface="Calibri"/>
              </a:rPr>
              <a:t> </a:t>
            </a:r>
            <a:r>
              <a:rPr sz="2500" b="1" spc="-5" dirty="0">
                <a:solidFill>
                  <a:srgbClr val="C00000"/>
                </a:solidFill>
                <a:latin typeface="Calibri"/>
                <a:cs typeface="Calibri"/>
              </a:rPr>
              <a:t>either cause.</a:t>
            </a:r>
            <a:endParaRPr sz="2500">
              <a:latin typeface="Calibri"/>
              <a:cs typeface="Calibri"/>
            </a:endParaRPr>
          </a:p>
          <a:p>
            <a:pPr marL="355600" marR="40005" indent="-343535">
              <a:lnSpc>
                <a:spcPts val="2400"/>
              </a:lnSpc>
              <a:spcBef>
                <a:spcPts val="605"/>
              </a:spcBef>
              <a:buFont typeface="Arial MT"/>
              <a:buChar char="•"/>
              <a:tabLst>
                <a:tab pos="355600" algn="l"/>
                <a:tab pos="356235" algn="l"/>
              </a:tabLst>
            </a:pPr>
            <a:r>
              <a:rPr sz="2500" b="1" spc="-5" dirty="0">
                <a:solidFill>
                  <a:srgbClr val="C00000"/>
                </a:solidFill>
                <a:latin typeface="Calibri"/>
                <a:cs typeface="Calibri"/>
              </a:rPr>
              <a:t>If</a:t>
            </a:r>
            <a:r>
              <a:rPr sz="2500" b="1" spc="10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2500" b="1" spc="-10" dirty="0">
                <a:solidFill>
                  <a:srgbClr val="C00000"/>
                </a:solidFill>
                <a:latin typeface="Calibri"/>
                <a:cs typeface="Calibri"/>
              </a:rPr>
              <a:t>left-sided</a:t>
            </a:r>
            <a:r>
              <a:rPr sz="2500" b="1" spc="5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2500" b="1" spc="-10" dirty="0">
                <a:solidFill>
                  <a:srgbClr val="C00000"/>
                </a:solidFill>
                <a:latin typeface="Calibri"/>
                <a:cs typeface="Calibri"/>
              </a:rPr>
              <a:t>failure</a:t>
            </a:r>
            <a:r>
              <a:rPr sz="2500" b="1" spc="-5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2500" spc="-5" dirty="0">
                <a:latin typeface="Calibri"/>
                <a:cs typeface="Calibri"/>
              </a:rPr>
              <a:t>is</a:t>
            </a:r>
            <a:r>
              <a:rPr sz="2500" spc="20" dirty="0">
                <a:latin typeface="Calibri"/>
                <a:cs typeface="Calibri"/>
              </a:rPr>
              <a:t> </a:t>
            </a:r>
            <a:r>
              <a:rPr sz="2500" spc="-10" dirty="0">
                <a:latin typeface="Calibri"/>
                <a:cs typeface="Calibri"/>
              </a:rPr>
              <a:t>predominant,</a:t>
            </a:r>
            <a:r>
              <a:rPr sz="2500" spc="25" dirty="0">
                <a:latin typeface="Calibri"/>
                <a:cs typeface="Calibri"/>
              </a:rPr>
              <a:t> </a:t>
            </a:r>
            <a:r>
              <a:rPr sz="2500" spc="-15" dirty="0">
                <a:latin typeface="Calibri"/>
                <a:cs typeface="Calibri"/>
              </a:rPr>
              <a:t>tachypnea,</a:t>
            </a:r>
            <a:r>
              <a:rPr sz="2500" spc="50" dirty="0">
                <a:latin typeface="Calibri"/>
                <a:cs typeface="Calibri"/>
              </a:rPr>
              <a:t> </a:t>
            </a:r>
            <a:r>
              <a:rPr sz="2500" spc="-5" dirty="0">
                <a:latin typeface="Calibri"/>
                <a:cs typeface="Calibri"/>
              </a:rPr>
              <a:t>orthopnea, </a:t>
            </a:r>
            <a:r>
              <a:rPr sz="2500" spc="-550" dirty="0">
                <a:latin typeface="Calibri"/>
                <a:cs typeface="Calibri"/>
              </a:rPr>
              <a:t> </a:t>
            </a:r>
            <a:r>
              <a:rPr sz="2500" spc="-5" dirty="0">
                <a:latin typeface="Calibri"/>
                <a:cs typeface="Calibri"/>
              </a:rPr>
              <a:t>wheezing,</a:t>
            </a:r>
            <a:r>
              <a:rPr sz="2500" spc="5" dirty="0">
                <a:latin typeface="Calibri"/>
                <a:cs typeface="Calibri"/>
              </a:rPr>
              <a:t> </a:t>
            </a:r>
            <a:r>
              <a:rPr sz="2500" spc="-5" dirty="0">
                <a:latin typeface="Calibri"/>
                <a:cs typeface="Calibri"/>
              </a:rPr>
              <a:t>and</a:t>
            </a:r>
            <a:r>
              <a:rPr sz="2500" spc="5" dirty="0">
                <a:latin typeface="Calibri"/>
                <a:cs typeface="Calibri"/>
              </a:rPr>
              <a:t> </a:t>
            </a:r>
            <a:r>
              <a:rPr sz="2500" spc="-5" dirty="0">
                <a:latin typeface="Calibri"/>
                <a:cs typeface="Calibri"/>
              </a:rPr>
              <a:t>pulmonary</a:t>
            </a:r>
            <a:r>
              <a:rPr sz="2500" spc="15" dirty="0">
                <a:latin typeface="Calibri"/>
                <a:cs typeface="Calibri"/>
              </a:rPr>
              <a:t> </a:t>
            </a:r>
            <a:r>
              <a:rPr sz="2500" spc="-5" dirty="0">
                <a:latin typeface="Calibri"/>
                <a:cs typeface="Calibri"/>
              </a:rPr>
              <a:t>edema</a:t>
            </a:r>
            <a:r>
              <a:rPr sz="2500" spc="10" dirty="0">
                <a:latin typeface="Calibri"/>
                <a:cs typeface="Calibri"/>
              </a:rPr>
              <a:t> </a:t>
            </a:r>
            <a:r>
              <a:rPr sz="2500" spc="-15" dirty="0">
                <a:latin typeface="Calibri"/>
                <a:cs typeface="Calibri"/>
              </a:rPr>
              <a:t>are</a:t>
            </a:r>
            <a:r>
              <a:rPr sz="2500" dirty="0">
                <a:latin typeface="Calibri"/>
                <a:cs typeface="Calibri"/>
              </a:rPr>
              <a:t> </a:t>
            </a:r>
            <a:r>
              <a:rPr sz="2500" spc="-5" dirty="0">
                <a:latin typeface="Calibri"/>
                <a:cs typeface="Calibri"/>
              </a:rPr>
              <a:t>seen.</a:t>
            </a:r>
            <a:endParaRPr sz="2500">
              <a:latin typeface="Calibri"/>
              <a:cs typeface="Calibri"/>
            </a:endParaRPr>
          </a:p>
          <a:p>
            <a:pPr marL="355600" marR="5080" indent="-343535">
              <a:lnSpc>
                <a:spcPts val="2400"/>
              </a:lnSpc>
              <a:spcBef>
                <a:spcPts val="600"/>
              </a:spcBef>
              <a:buFont typeface="Arial MT"/>
              <a:buChar char="•"/>
              <a:tabLst>
                <a:tab pos="355600" algn="l"/>
                <a:tab pos="356235" algn="l"/>
              </a:tabLst>
            </a:pPr>
            <a:r>
              <a:rPr sz="2500" b="1" spc="-5" dirty="0">
                <a:solidFill>
                  <a:srgbClr val="C00000"/>
                </a:solidFill>
                <a:latin typeface="Calibri"/>
                <a:cs typeface="Calibri"/>
              </a:rPr>
              <a:t>If</a:t>
            </a:r>
            <a:r>
              <a:rPr sz="2500" b="1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2500" b="1" spc="-10" dirty="0">
                <a:solidFill>
                  <a:srgbClr val="C00000"/>
                </a:solidFill>
                <a:latin typeface="Calibri"/>
                <a:cs typeface="Calibri"/>
              </a:rPr>
              <a:t>right-sided</a:t>
            </a:r>
            <a:r>
              <a:rPr sz="2500" b="1" spc="-15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2500" b="1" spc="-10" dirty="0">
                <a:solidFill>
                  <a:srgbClr val="C00000"/>
                </a:solidFill>
                <a:latin typeface="Calibri"/>
                <a:cs typeface="Calibri"/>
              </a:rPr>
              <a:t>failure</a:t>
            </a:r>
            <a:r>
              <a:rPr sz="2500" b="1" spc="-5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2500" spc="-5" dirty="0">
                <a:latin typeface="Calibri"/>
                <a:cs typeface="Calibri"/>
              </a:rPr>
              <a:t>is</a:t>
            </a:r>
            <a:r>
              <a:rPr sz="2500" spc="5" dirty="0">
                <a:latin typeface="Calibri"/>
                <a:cs typeface="Calibri"/>
              </a:rPr>
              <a:t> </a:t>
            </a:r>
            <a:r>
              <a:rPr sz="2500" spc="-10" dirty="0">
                <a:latin typeface="Calibri"/>
                <a:cs typeface="Calibri"/>
              </a:rPr>
              <a:t>present,</a:t>
            </a:r>
            <a:r>
              <a:rPr sz="2500" spc="10" dirty="0">
                <a:latin typeface="Calibri"/>
                <a:cs typeface="Calibri"/>
              </a:rPr>
              <a:t> </a:t>
            </a:r>
            <a:r>
              <a:rPr sz="2500" spc="-25" dirty="0">
                <a:latin typeface="Calibri"/>
                <a:cs typeface="Calibri"/>
              </a:rPr>
              <a:t>hepatomegaly,</a:t>
            </a:r>
            <a:r>
              <a:rPr sz="2500" spc="25" dirty="0">
                <a:latin typeface="Calibri"/>
                <a:cs typeface="Calibri"/>
              </a:rPr>
              <a:t> </a:t>
            </a:r>
            <a:r>
              <a:rPr sz="2500" spc="-5" dirty="0">
                <a:latin typeface="Calibri"/>
                <a:cs typeface="Calibri"/>
              </a:rPr>
              <a:t>edema,</a:t>
            </a:r>
            <a:r>
              <a:rPr sz="2500" spc="10" dirty="0">
                <a:latin typeface="Calibri"/>
                <a:cs typeface="Calibri"/>
              </a:rPr>
              <a:t> </a:t>
            </a:r>
            <a:r>
              <a:rPr sz="2500" spc="-5" dirty="0">
                <a:latin typeface="Calibri"/>
                <a:cs typeface="Calibri"/>
              </a:rPr>
              <a:t>and </a:t>
            </a:r>
            <a:r>
              <a:rPr sz="2500" spc="-550" dirty="0">
                <a:latin typeface="Calibri"/>
                <a:cs typeface="Calibri"/>
              </a:rPr>
              <a:t> </a:t>
            </a:r>
            <a:r>
              <a:rPr sz="2500" spc="-10" dirty="0">
                <a:latin typeface="Calibri"/>
                <a:cs typeface="Calibri"/>
              </a:rPr>
              <a:t>distended</a:t>
            </a:r>
            <a:r>
              <a:rPr sz="2500" spc="5" dirty="0">
                <a:latin typeface="Calibri"/>
                <a:cs typeface="Calibri"/>
              </a:rPr>
              <a:t> </a:t>
            </a:r>
            <a:r>
              <a:rPr sz="2500" spc="-10" dirty="0">
                <a:latin typeface="Calibri"/>
                <a:cs typeface="Calibri"/>
              </a:rPr>
              <a:t>neck</a:t>
            </a:r>
            <a:r>
              <a:rPr sz="2500" spc="10" dirty="0">
                <a:latin typeface="Calibri"/>
                <a:cs typeface="Calibri"/>
              </a:rPr>
              <a:t> </a:t>
            </a:r>
            <a:r>
              <a:rPr sz="2500" spc="-10" dirty="0">
                <a:latin typeface="Calibri"/>
                <a:cs typeface="Calibri"/>
              </a:rPr>
              <a:t>veins</a:t>
            </a:r>
            <a:r>
              <a:rPr sz="2500" dirty="0">
                <a:latin typeface="Calibri"/>
                <a:cs typeface="Calibri"/>
              </a:rPr>
              <a:t> </a:t>
            </a:r>
            <a:r>
              <a:rPr sz="2500" spc="-15" dirty="0">
                <a:latin typeface="Calibri"/>
                <a:cs typeface="Calibri"/>
              </a:rPr>
              <a:t>are</a:t>
            </a:r>
            <a:r>
              <a:rPr sz="2500" dirty="0">
                <a:latin typeface="Calibri"/>
                <a:cs typeface="Calibri"/>
              </a:rPr>
              <a:t> </a:t>
            </a:r>
            <a:r>
              <a:rPr sz="2500" spc="-10" dirty="0">
                <a:latin typeface="Calibri"/>
                <a:cs typeface="Calibri"/>
              </a:rPr>
              <a:t>present.</a:t>
            </a:r>
            <a:endParaRPr sz="25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430017" y="461899"/>
            <a:ext cx="4283075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spc="-10" dirty="0"/>
              <a:t>IMAGING</a:t>
            </a:r>
            <a:r>
              <a:rPr sz="4400" spc="-65" dirty="0"/>
              <a:t> </a:t>
            </a:r>
            <a:r>
              <a:rPr sz="4400" spc="-20" dirty="0"/>
              <a:t>STUDIES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535940" y="1509941"/>
            <a:ext cx="7847330" cy="3245485"/>
          </a:xfrm>
          <a:prstGeom prst="rect">
            <a:avLst/>
          </a:prstGeom>
        </p:spPr>
        <p:txBody>
          <a:bodyPr vert="horz" wrap="square" lIns="0" tIns="110489" rIns="0" bIns="0" rtlCol="0">
            <a:spAutoFit/>
          </a:bodyPr>
          <a:lstStyle/>
          <a:p>
            <a:pPr marL="355600" indent="-343535">
              <a:lnSpc>
                <a:spcPct val="100000"/>
              </a:lnSpc>
              <a:spcBef>
                <a:spcPts val="869"/>
              </a:spcBef>
              <a:buFont typeface="Arial MT"/>
              <a:buChar char="•"/>
              <a:tabLst>
                <a:tab pos="355600" algn="l"/>
                <a:tab pos="356235" algn="l"/>
              </a:tabLst>
            </a:pPr>
            <a:r>
              <a:rPr sz="3200" b="1" spc="-10" dirty="0">
                <a:solidFill>
                  <a:srgbClr val="C00000"/>
                </a:solidFill>
                <a:latin typeface="Calibri"/>
                <a:cs typeface="Calibri"/>
              </a:rPr>
              <a:t>chest</a:t>
            </a:r>
            <a:r>
              <a:rPr sz="3200" b="1" spc="-25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3200" b="1" spc="-20" dirty="0">
                <a:solidFill>
                  <a:srgbClr val="C00000"/>
                </a:solidFill>
                <a:latin typeface="Calibri"/>
                <a:cs typeface="Calibri"/>
              </a:rPr>
              <a:t>x-ray:</a:t>
            </a:r>
            <a:r>
              <a:rPr sz="3200" b="1" spc="-35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3200" spc="-30" dirty="0">
                <a:latin typeface="Calibri"/>
                <a:cs typeface="Calibri"/>
              </a:rPr>
              <a:t>cardiomegaly.</a:t>
            </a:r>
            <a:endParaRPr sz="3200">
              <a:latin typeface="Calibri"/>
              <a:cs typeface="Calibri"/>
            </a:endParaRPr>
          </a:p>
          <a:p>
            <a:pPr marL="355600" indent="-343535">
              <a:lnSpc>
                <a:spcPct val="100000"/>
              </a:lnSpc>
              <a:spcBef>
                <a:spcPts val="770"/>
              </a:spcBef>
              <a:buFont typeface="Arial MT"/>
              <a:buChar char="•"/>
              <a:tabLst>
                <a:tab pos="355600" algn="l"/>
                <a:tab pos="356235" algn="l"/>
              </a:tabLst>
            </a:pPr>
            <a:r>
              <a:rPr sz="3200" b="1" spc="-25" dirty="0">
                <a:solidFill>
                  <a:srgbClr val="C00000"/>
                </a:solidFill>
                <a:latin typeface="Calibri"/>
                <a:cs typeface="Calibri"/>
              </a:rPr>
              <a:t>ECG</a:t>
            </a:r>
            <a:r>
              <a:rPr sz="3200" spc="-25" dirty="0">
                <a:latin typeface="Calibri"/>
                <a:cs typeface="Calibri"/>
              </a:rPr>
              <a:t>:</a:t>
            </a:r>
            <a:r>
              <a:rPr sz="3200" spc="-10" dirty="0">
                <a:latin typeface="Calibri"/>
                <a:cs typeface="Calibri"/>
              </a:rPr>
              <a:t> Arrhythmias</a:t>
            </a:r>
            <a:endParaRPr sz="3200">
              <a:latin typeface="Calibri"/>
              <a:cs typeface="Calibri"/>
            </a:endParaRPr>
          </a:p>
          <a:p>
            <a:pPr marL="355600" marR="5080" indent="-343535">
              <a:lnSpc>
                <a:spcPct val="100000"/>
              </a:lnSpc>
              <a:spcBef>
                <a:spcPts val="770"/>
              </a:spcBef>
              <a:buFont typeface="Arial MT"/>
              <a:buChar char="•"/>
              <a:tabLst>
                <a:tab pos="355600" algn="l"/>
                <a:tab pos="356235" algn="l"/>
              </a:tabLst>
            </a:pPr>
            <a:r>
              <a:rPr sz="3200" dirty="0">
                <a:latin typeface="Calibri"/>
                <a:cs typeface="Calibri"/>
              </a:rPr>
              <a:t>An </a:t>
            </a:r>
            <a:r>
              <a:rPr sz="3200" b="1" spc="-10" dirty="0">
                <a:solidFill>
                  <a:srgbClr val="C00000"/>
                </a:solidFill>
                <a:latin typeface="Calibri"/>
                <a:cs typeface="Calibri"/>
              </a:rPr>
              <a:t>echocardiogram </a:t>
            </a:r>
            <a:r>
              <a:rPr sz="3200" dirty="0">
                <a:latin typeface="Calibri"/>
                <a:cs typeface="Calibri"/>
              </a:rPr>
              <a:t>assesses the </a:t>
            </a:r>
            <a:r>
              <a:rPr sz="3200" spc="-5" dirty="0">
                <a:latin typeface="Calibri"/>
                <a:cs typeface="Calibri"/>
              </a:rPr>
              <a:t>heart </a:t>
            </a:r>
            <a:r>
              <a:rPr sz="3200" dirty="0">
                <a:latin typeface="Calibri"/>
                <a:cs typeface="Calibri"/>
              </a:rPr>
              <a:t> chamber</a:t>
            </a:r>
            <a:r>
              <a:rPr sz="3200" spc="-5" dirty="0">
                <a:latin typeface="Calibri"/>
                <a:cs typeface="Calibri"/>
              </a:rPr>
              <a:t> </a:t>
            </a:r>
            <a:r>
              <a:rPr sz="3200" spc="-15" dirty="0">
                <a:latin typeface="Calibri"/>
                <a:cs typeface="Calibri"/>
              </a:rPr>
              <a:t>sizes,</a:t>
            </a:r>
            <a:r>
              <a:rPr sz="3200" spc="-5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measures</a:t>
            </a:r>
            <a:r>
              <a:rPr sz="3200" spc="-5" dirty="0">
                <a:latin typeface="Calibri"/>
                <a:cs typeface="Calibri"/>
              </a:rPr>
              <a:t> </a:t>
            </a:r>
            <a:r>
              <a:rPr sz="3200" spc="-20" dirty="0">
                <a:latin typeface="Calibri"/>
                <a:cs typeface="Calibri"/>
              </a:rPr>
              <a:t>myocardial</a:t>
            </a:r>
            <a:r>
              <a:rPr sz="3200" dirty="0">
                <a:latin typeface="Calibri"/>
                <a:cs typeface="Calibri"/>
              </a:rPr>
              <a:t> </a:t>
            </a:r>
            <a:r>
              <a:rPr sz="3200" spc="-5" dirty="0">
                <a:latin typeface="Calibri"/>
                <a:cs typeface="Calibri"/>
              </a:rPr>
              <a:t>function </a:t>
            </a:r>
            <a:r>
              <a:rPr sz="3200" spc="-710" dirty="0">
                <a:latin typeface="Calibri"/>
                <a:cs typeface="Calibri"/>
              </a:rPr>
              <a:t> </a:t>
            </a:r>
            <a:r>
              <a:rPr sz="3200" spc="-35" dirty="0">
                <a:latin typeface="Calibri"/>
                <a:cs typeface="Calibri"/>
              </a:rPr>
              <a:t>accurately,</a:t>
            </a:r>
            <a:r>
              <a:rPr sz="3200" spc="-1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and</a:t>
            </a:r>
            <a:r>
              <a:rPr sz="3200" spc="10" dirty="0">
                <a:latin typeface="Calibri"/>
                <a:cs typeface="Calibri"/>
              </a:rPr>
              <a:t> </a:t>
            </a:r>
            <a:r>
              <a:rPr sz="3200" spc="-5" dirty="0">
                <a:latin typeface="Calibri"/>
                <a:cs typeface="Calibri"/>
              </a:rPr>
              <a:t>diagnoses</a:t>
            </a:r>
            <a:r>
              <a:rPr sz="3200" spc="-15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congenital</a:t>
            </a:r>
            <a:r>
              <a:rPr sz="3200" spc="-5" dirty="0">
                <a:latin typeface="Calibri"/>
                <a:cs typeface="Calibri"/>
              </a:rPr>
              <a:t> heart </a:t>
            </a:r>
            <a:r>
              <a:rPr sz="3200" dirty="0">
                <a:latin typeface="Calibri"/>
                <a:cs typeface="Calibri"/>
              </a:rPr>
              <a:t> </a:t>
            </a:r>
            <a:r>
              <a:rPr sz="3200" spc="-20" dirty="0">
                <a:latin typeface="Calibri"/>
                <a:cs typeface="Calibri"/>
              </a:rPr>
              <a:t>defects</a:t>
            </a:r>
            <a:r>
              <a:rPr sz="3200" spc="-1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when </a:t>
            </a:r>
            <a:r>
              <a:rPr sz="3200" spc="-10" dirty="0">
                <a:latin typeface="Calibri"/>
                <a:cs typeface="Calibri"/>
              </a:rPr>
              <a:t>present.</a:t>
            </a:r>
            <a:endParaRPr sz="3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229992" y="461899"/>
            <a:ext cx="4816475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spc="-40" dirty="0"/>
              <a:t>Treatment</a:t>
            </a:r>
            <a:r>
              <a:rPr sz="4400" spc="-80" dirty="0"/>
              <a:t> </a:t>
            </a:r>
            <a:r>
              <a:rPr sz="4400" dirty="0"/>
              <a:t>principles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535940" y="1509941"/>
            <a:ext cx="7844155" cy="3538220"/>
          </a:xfrm>
          <a:prstGeom prst="rect">
            <a:avLst/>
          </a:prstGeom>
        </p:spPr>
        <p:txBody>
          <a:bodyPr vert="horz" wrap="square" lIns="0" tIns="110489" rIns="0" bIns="0" rtlCol="0">
            <a:spAutoFit/>
          </a:bodyPr>
          <a:lstStyle/>
          <a:p>
            <a:pPr marL="355600" indent="-343535">
              <a:lnSpc>
                <a:spcPct val="100000"/>
              </a:lnSpc>
              <a:spcBef>
                <a:spcPts val="869"/>
              </a:spcBef>
              <a:buFont typeface="Arial MT"/>
              <a:buChar char="•"/>
              <a:tabLst>
                <a:tab pos="355600" algn="l"/>
                <a:tab pos="356235" algn="l"/>
              </a:tabLst>
            </a:pPr>
            <a:r>
              <a:rPr sz="3200" b="1" spc="-5" dirty="0">
                <a:latin typeface="Calibri"/>
                <a:cs typeface="Calibri"/>
              </a:rPr>
              <a:t>(1)</a:t>
            </a:r>
            <a:r>
              <a:rPr sz="3200" b="1" dirty="0">
                <a:latin typeface="Calibri"/>
                <a:cs typeface="Calibri"/>
              </a:rPr>
              <a:t> </a:t>
            </a:r>
            <a:r>
              <a:rPr sz="3200" b="1" spc="-10" dirty="0">
                <a:latin typeface="Calibri"/>
                <a:cs typeface="Calibri"/>
              </a:rPr>
              <a:t>Correct</a:t>
            </a:r>
            <a:r>
              <a:rPr sz="3200" b="1" spc="-5" dirty="0">
                <a:latin typeface="Calibri"/>
                <a:cs typeface="Calibri"/>
              </a:rPr>
              <a:t> </a:t>
            </a:r>
            <a:r>
              <a:rPr sz="3200" b="1" dirty="0">
                <a:latin typeface="Calibri"/>
                <a:cs typeface="Calibri"/>
              </a:rPr>
              <a:t>the</a:t>
            </a:r>
            <a:r>
              <a:rPr sz="3200" b="1" spc="-10" dirty="0">
                <a:latin typeface="Calibri"/>
                <a:cs typeface="Calibri"/>
              </a:rPr>
              <a:t> </a:t>
            </a:r>
            <a:r>
              <a:rPr sz="3200" b="1" spc="-5" dirty="0">
                <a:latin typeface="Calibri"/>
                <a:cs typeface="Calibri"/>
              </a:rPr>
              <a:t>underlying</a:t>
            </a:r>
            <a:r>
              <a:rPr sz="3200" b="1" spc="-35" dirty="0">
                <a:latin typeface="Calibri"/>
                <a:cs typeface="Calibri"/>
              </a:rPr>
              <a:t> </a:t>
            </a:r>
            <a:r>
              <a:rPr sz="3200" b="1" spc="-5" dirty="0">
                <a:latin typeface="Calibri"/>
                <a:cs typeface="Calibri"/>
              </a:rPr>
              <a:t>causes</a:t>
            </a:r>
            <a:r>
              <a:rPr sz="3200" b="1" spc="-15" dirty="0">
                <a:latin typeface="Calibri"/>
                <a:cs typeface="Calibri"/>
              </a:rPr>
              <a:t> </a:t>
            </a:r>
            <a:r>
              <a:rPr sz="3200" b="1" dirty="0">
                <a:latin typeface="Calibri"/>
                <a:cs typeface="Calibri"/>
              </a:rPr>
              <a:t>of </a:t>
            </a:r>
            <a:r>
              <a:rPr sz="3200" b="1" spc="-5" dirty="0">
                <a:latin typeface="Calibri"/>
                <a:cs typeface="Calibri"/>
              </a:rPr>
              <a:t>HF</a:t>
            </a:r>
            <a:endParaRPr sz="3200">
              <a:latin typeface="Calibri"/>
              <a:cs typeface="Calibri"/>
            </a:endParaRPr>
          </a:p>
          <a:p>
            <a:pPr marL="355600" indent="-343535">
              <a:lnSpc>
                <a:spcPct val="100000"/>
              </a:lnSpc>
              <a:spcBef>
                <a:spcPts val="770"/>
              </a:spcBef>
              <a:buFont typeface="Arial MT"/>
              <a:buChar char="•"/>
              <a:tabLst>
                <a:tab pos="355600" algn="l"/>
                <a:tab pos="356235" algn="l"/>
              </a:tabLst>
            </a:pPr>
            <a:r>
              <a:rPr sz="3200" b="1" spc="-5" dirty="0">
                <a:latin typeface="Calibri"/>
                <a:cs typeface="Calibri"/>
              </a:rPr>
              <a:t>(2)</a:t>
            </a:r>
            <a:r>
              <a:rPr sz="3200" b="1" dirty="0">
                <a:latin typeface="Calibri"/>
                <a:cs typeface="Calibri"/>
              </a:rPr>
              <a:t> </a:t>
            </a:r>
            <a:r>
              <a:rPr sz="3200" b="1" spc="-10" dirty="0">
                <a:solidFill>
                  <a:srgbClr val="C00000"/>
                </a:solidFill>
                <a:latin typeface="Calibri"/>
                <a:cs typeface="Calibri"/>
              </a:rPr>
              <a:t>Diet</a:t>
            </a:r>
            <a:r>
              <a:rPr sz="3200" b="1" spc="-10" dirty="0">
                <a:latin typeface="Calibri"/>
                <a:cs typeface="Calibri"/>
              </a:rPr>
              <a:t>;</a:t>
            </a:r>
            <a:r>
              <a:rPr sz="3200" b="1" dirty="0">
                <a:latin typeface="Calibri"/>
                <a:cs typeface="Calibri"/>
              </a:rPr>
              <a:t> (low salt</a:t>
            </a:r>
            <a:r>
              <a:rPr sz="3200" b="1" spc="-20" dirty="0">
                <a:latin typeface="Calibri"/>
                <a:cs typeface="Calibri"/>
              </a:rPr>
              <a:t> </a:t>
            </a:r>
            <a:r>
              <a:rPr sz="3200" b="1" dirty="0">
                <a:latin typeface="Calibri"/>
                <a:cs typeface="Calibri"/>
              </a:rPr>
              <a:t>and</a:t>
            </a:r>
            <a:r>
              <a:rPr sz="3200" b="1" spc="-15" dirty="0">
                <a:latin typeface="Calibri"/>
                <a:cs typeface="Calibri"/>
              </a:rPr>
              <a:t> </a:t>
            </a:r>
            <a:r>
              <a:rPr sz="3200" b="1" dirty="0">
                <a:latin typeface="Calibri"/>
                <a:cs typeface="Calibri"/>
              </a:rPr>
              <a:t>high</a:t>
            </a:r>
            <a:r>
              <a:rPr sz="3200" b="1" spc="-15" dirty="0">
                <a:latin typeface="Calibri"/>
                <a:cs typeface="Calibri"/>
              </a:rPr>
              <a:t> </a:t>
            </a:r>
            <a:r>
              <a:rPr sz="3200" b="1" spc="-5" dirty="0">
                <a:latin typeface="Calibri"/>
                <a:cs typeface="Calibri"/>
              </a:rPr>
              <a:t>calories)</a:t>
            </a:r>
            <a:endParaRPr sz="3200">
              <a:latin typeface="Calibri"/>
              <a:cs typeface="Calibri"/>
            </a:endParaRPr>
          </a:p>
          <a:p>
            <a:pPr marL="355600" indent="-343535">
              <a:lnSpc>
                <a:spcPct val="100000"/>
              </a:lnSpc>
              <a:spcBef>
                <a:spcPts val="770"/>
              </a:spcBef>
              <a:buFont typeface="Arial MT"/>
              <a:buChar char="•"/>
              <a:tabLst>
                <a:tab pos="355600" algn="l"/>
                <a:tab pos="356235" algn="l"/>
              </a:tabLst>
            </a:pPr>
            <a:r>
              <a:rPr sz="3200" b="1" spc="-5" dirty="0">
                <a:latin typeface="Calibri"/>
                <a:cs typeface="Calibri"/>
              </a:rPr>
              <a:t>(3) </a:t>
            </a:r>
            <a:r>
              <a:rPr sz="3200" b="1" spc="-5" dirty="0">
                <a:solidFill>
                  <a:srgbClr val="C00000"/>
                </a:solidFill>
                <a:latin typeface="Calibri"/>
                <a:cs typeface="Calibri"/>
              </a:rPr>
              <a:t>Digitals</a:t>
            </a:r>
            <a:r>
              <a:rPr sz="3200" b="1" spc="-5" dirty="0">
                <a:latin typeface="Calibri"/>
                <a:cs typeface="Calibri"/>
              </a:rPr>
              <a:t>;</a:t>
            </a:r>
            <a:r>
              <a:rPr sz="3200" b="1" spc="-35" dirty="0">
                <a:latin typeface="Calibri"/>
                <a:cs typeface="Calibri"/>
              </a:rPr>
              <a:t> </a:t>
            </a:r>
            <a:r>
              <a:rPr sz="3200" b="1" spc="-10" dirty="0">
                <a:latin typeface="Calibri"/>
                <a:cs typeface="Calibri"/>
              </a:rPr>
              <a:t>Improve</a:t>
            </a:r>
            <a:r>
              <a:rPr sz="3200" b="1" spc="-25" dirty="0">
                <a:latin typeface="Calibri"/>
                <a:cs typeface="Calibri"/>
              </a:rPr>
              <a:t> </a:t>
            </a:r>
            <a:r>
              <a:rPr sz="3200" b="1" dirty="0">
                <a:latin typeface="Calibri"/>
                <a:cs typeface="Calibri"/>
              </a:rPr>
              <a:t>the </a:t>
            </a:r>
            <a:r>
              <a:rPr sz="3200" b="1" spc="-10" dirty="0">
                <a:latin typeface="Calibri"/>
                <a:cs typeface="Calibri"/>
              </a:rPr>
              <a:t>cardiac</a:t>
            </a:r>
            <a:r>
              <a:rPr sz="3200" b="1" spc="-25" dirty="0">
                <a:latin typeface="Calibri"/>
                <a:cs typeface="Calibri"/>
              </a:rPr>
              <a:t> </a:t>
            </a:r>
            <a:r>
              <a:rPr sz="3200" b="1" spc="-10" dirty="0">
                <a:latin typeface="Calibri"/>
                <a:cs typeface="Calibri"/>
              </a:rPr>
              <a:t>contractility</a:t>
            </a:r>
            <a:endParaRPr sz="3200">
              <a:latin typeface="Calibri"/>
              <a:cs typeface="Calibri"/>
            </a:endParaRPr>
          </a:p>
          <a:p>
            <a:pPr marL="355600" indent="-343535">
              <a:lnSpc>
                <a:spcPct val="100000"/>
              </a:lnSpc>
              <a:spcBef>
                <a:spcPts val="770"/>
              </a:spcBef>
              <a:buFont typeface="Arial MT"/>
              <a:buChar char="•"/>
              <a:tabLst>
                <a:tab pos="355600" algn="l"/>
                <a:tab pos="356235" algn="l"/>
              </a:tabLst>
            </a:pPr>
            <a:r>
              <a:rPr sz="3200" b="1" spc="-5" dirty="0">
                <a:latin typeface="Calibri"/>
                <a:cs typeface="Calibri"/>
              </a:rPr>
              <a:t>(4)</a:t>
            </a:r>
            <a:r>
              <a:rPr sz="3200" b="1" spc="5" dirty="0">
                <a:latin typeface="Calibri"/>
                <a:cs typeface="Calibri"/>
              </a:rPr>
              <a:t> </a:t>
            </a:r>
            <a:r>
              <a:rPr sz="3200" b="1" spc="-10" dirty="0">
                <a:solidFill>
                  <a:srgbClr val="C00000"/>
                </a:solidFill>
                <a:latin typeface="Calibri"/>
                <a:cs typeface="Calibri"/>
              </a:rPr>
              <a:t>Diuretics</a:t>
            </a:r>
            <a:r>
              <a:rPr sz="3200" b="1" spc="-10" dirty="0">
                <a:latin typeface="Calibri"/>
                <a:cs typeface="Calibri"/>
              </a:rPr>
              <a:t>;</a:t>
            </a:r>
            <a:r>
              <a:rPr sz="3200" b="1" spc="-25" dirty="0">
                <a:latin typeface="Calibri"/>
                <a:cs typeface="Calibri"/>
              </a:rPr>
              <a:t> </a:t>
            </a:r>
            <a:r>
              <a:rPr sz="3200" b="1" spc="-10" dirty="0">
                <a:latin typeface="Calibri"/>
                <a:cs typeface="Calibri"/>
              </a:rPr>
              <a:t>Reducing</a:t>
            </a:r>
            <a:r>
              <a:rPr sz="3200" b="1" spc="-25" dirty="0">
                <a:latin typeface="Calibri"/>
                <a:cs typeface="Calibri"/>
              </a:rPr>
              <a:t> </a:t>
            </a:r>
            <a:r>
              <a:rPr sz="3200" b="1" spc="-10" dirty="0">
                <a:latin typeface="Calibri"/>
                <a:cs typeface="Calibri"/>
              </a:rPr>
              <a:t>preload:</a:t>
            </a:r>
            <a:r>
              <a:rPr sz="3200" b="1" spc="25" dirty="0">
                <a:latin typeface="Calibri"/>
                <a:cs typeface="Calibri"/>
              </a:rPr>
              <a:t> </a:t>
            </a:r>
            <a:r>
              <a:rPr sz="3200" b="1" spc="-5" dirty="0">
                <a:latin typeface="Calibri"/>
                <a:cs typeface="Calibri"/>
              </a:rPr>
              <a:t>frusemide</a:t>
            </a:r>
            <a:endParaRPr sz="3200">
              <a:latin typeface="Calibri"/>
              <a:cs typeface="Calibri"/>
            </a:endParaRPr>
          </a:p>
          <a:p>
            <a:pPr marL="355600" indent="-343535">
              <a:lnSpc>
                <a:spcPct val="100000"/>
              </a:lnSpc>
              <a:spcBef>
                <a:spcPts val="770"/>
              </a:spcBef>
              <a:buFont typeface="Arial MT"/>
              <a:buChar char="•"/>
              <a:tabLst>
                <a:tab pos="355600" algn="l"/>
                <a:tab pos="356235" algn="l"/>
                <a:tab pos="2514600" algn="l"/>
              </a:tabLst>
            </a:pPr>
            <a:r>
              <a:rPr sz="3200" b="1" spc="-5" dirty="0">
                <a:latin typeface="Calibri"/>
                <a:cs typeface="Calibri"/>
              </a:rPr>
              <a:t>(4)</a:t>
            </a:r>
            <a:r>
              <a:rPr sz="3200" b="1" spc="10" dirty="0">
                <a:latin typeface="Calibri"/>
                <a:cs typeface="Calibri"/>
              </a:rPr>
              <a:t> </a:t>
            </a:r>
            <a:r>
              <a:rPr sz="3200" b="1" spc="-10" dirty="0">
                <a:solidFill>
                  <a:srgbClr val="C00000"/>
                </a:solidFill>
                <a:latin typeface="Calibri"/>
                <a:cs typeface="Calibri"/>
              </a:rPr>
              <a:t>Dilators</a:t>
            </a:r>
            <a:r>
              <a:rPr sz="3200" b="1" spc="-10" dirty="0">
                <a:latin typeface="Calibri"/>
                <a:cs typeface="Calibri"/>
              </a:rPr>
              <a:t>;	Reducing</a:t>
            </a:r>
            <a:r>
              <a:rPr sz="3200" b="1" spc="-30" dirty="0">
                <a:latin typeface="Calibri"/>
                <a:cs typeface="Calibri"/>
              </a:rPr>
              <a:t> </a:t>
            </a:r>
            <a:r>
              <a:rPr sz="3200" b="1" spc="-5" dirty="0">
                <a:latin typeface="Calibri"/>
                <a:cs typeface="Calibri"/>
              </a:rPr>
              <a:t>afterload;</a:t>
            </a:r>
            <a:r>
              <a:rPr sz="3200" b="1" spc="-60" dirty="0">
                <a:latin typeface="Calibri"/>
                <a:cs typeface="Calibri"/>
              </a:rPr>
              <a:t> </a:t>
            </a:r>
            <a:r>
              <a:rPr sz="3200" b="1" spc="-15" dirty="0">
                <a:latin typeface="Calibri"/>
                <a:cs typeface="Calibri"/>
              </a:rPr>
              <a:t>ACE</a:t>
            </a:r>
            <a:endParaRPr sz="3200">
              <a:latin typeface="Calibri"/>
              <a:cs typeface="Calibri"/>
            </a:endParaRPr>
          </a:p>
          <a:p>
            <a:pPr marL="447040" indent="-434975">
              <a:lnSpc>
                <a:spcPct val="100000"/>
              </a:lnSpc>
              <a:spcBef>
                <a:spcPts val="765"/>
              </a:spcBef>
              <a:buClr>
                <a:srgbClr val="000000"/>
              </a:buClr>
              <a:buFont typeface="Arial MT"/>
              <a:buChar char="•"/>
              <a:tabLst>
                <a:tab pos="447040" algn="l"/>
                <a:tab pos="447675" algn="l"/>
              </a:tabLst>
            </a:pPr>
            <a:r>
              <a:rPr sz="3200" b="1" u="heavy" spc="-10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Calibri"/>
                <a:cs typeface="Calibri"/>
              </a:rPr>
              <a:t>Remember</a:t>
            </a:r>
            <a:r>
              <a:rPr sz="3200" b="1" u="heavy" spc="-35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Calibri"/>
                <a:cs typeface="Calibri"/>
              </a:rPr>
              <a:t> </a:t>
            </a:r>
            <a:r>
              <a:rPr sz="3200" b="1" u="heavy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Calibri"/>
                <a:cs typeface="Calibri"/>
              </a:rPr>
              <a:t>4</a:t>
            </a:r>
            <a:r>
              <a:rPr sz="3200" b="1" u="heavy" spc="-20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Calibri"/>
                <a:cs typeface="Calibri"/>
              </a:rPr>
              <a:t> </a:t>
            </a:r>
            <a:r>
              <a:rPr sz="3200" b="1" u="heavy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Calibri"/>
                <a:cs typeface="Calibri"/>
              </a:rPr>
              <a:t>D</a:t>
            </a:r>
            <a:endParaRPr sz="3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492377" y="461899"/>
            <a:ext cx="6160135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spc="-40" dirty="0"/>
              <a:t>Treatment</a:t>
            </a:r>
            <a:r>
              <a:rPr sz="4400" spc="-55" dirty="0"/>
              <a:t> </a:t>
            </a:r>
            <a:r>
              <a:rPr sz="4400" dirty="0"/>
              <a:t>of</a:t>
            </a:r>
            <a:r>
              <a:rPr sz="4400" spc="-10" dirty="0"/>
              <a:t> </a:t>
            </a:r>
            <a:r>
              <a:rPr sz="4400" dirty="0"/>
              <a:t>Heart</a:t>
            </a:r>
            <a:r>
              <a:rPr sz="4400" spc="-35" dirty="0"/>
              <a:t> </a:t>
            </a:r>
            <a:r>
              <a:rPr sz="4400" spc="-30" dirty="0"/>
              <a:t>Failure</a:t>
            </a:r>
            <a:endParaRPr sz="4400"/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374650" y="1822450"/>
          <a:ext cx="8020050" cy="204597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000500"/>
                <a:gridCol w="4000500"/>
              </a:tblGrid>
              <a:tr h="420624">
                <a:tc gridSpan="2">
                  <a:txBody>
                    <a:bodyPr/>
                    <a:lstStyle/>
                    <a:p>
                      <a:pPr marL="67945">
                        <a:lnSpc>
                          <a:spcPct val="100000"/>
                        </a:lnSpc>
                        <a:spcBef>
                          <a:spcPts val="90"/>
                        </a:spcBef>
                      </a:pPr>
                      <a:r>
                        <a:rPr sz="24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General</a:t>
                      </a:r>
                      <a:r>
                        <a:rPr sz="2400" b="1" spc="-7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400" b="1" spc="-1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Care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114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1F487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350520">
                <a:tc>
                  <a:txBody>
                    <a:bodyPr/>
                    <a:lstStyle/>
                    <a:p>
                      <a:pPr marL="67945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2000" spc="-5" dirty="0">
                          <a:latin typeface="Times New Roman"/>
                          <a:cs typeface="Times New Roman"/>
                        </a:rPr>
                        <a:t>Rest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101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8CDE4"/>
                    </a:solidFill>
                  </a:tcPr>
                </a:tc>
                <a:tc>
                  <a:txBody>
                    <a:bodyPr/>
                    <a:lstStyle/>
                    <a:p>
                      <a:pPr marL="69215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sz="1800" dirty="0">
                          <a:latin typeface="Times New Roman"/>
                          <a:cs typeface="Times New Roman"/>
                        </a:rPr>
                        <a:t>Reduces</a:t>
                      </a:r>
                      <a:r>
                        <a:rPr sz="18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cardiac</a:t>
                      </a:r>
                      <a:r>
                        <a:rPr sz="18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output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825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30935">
                <a:tc>
                  <a:txBody>
                    <a:bodyPr/>
                    <a:lstStyle/>
                    <a:p>
                      <a:pPr marL="67945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2000" dirty="0">
                          <a:latin typeface="Times New Roman"/>
                          <a:cs typeface="Times New Roman"/>
                        </a:rPr>
                        <a:t>Oxygen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101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8CDE4"/>
                    </a:solidFill>
                  </a:tcPr>
                </a:tc>
                <a:tc>
                  <a:txBody>
                    <a:bodyPr/>
                    <a:lstStyle/>
                    <a:p>
                      <a:pPr marL="69215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sz="1800" spc="-5" dirty="0">
                          <a:latin typeface="Times New Roman"/>
                          <a:cs typeface="Times New Roman"/>
                        </a:rPr>
                        <a:t>Improves</a:t>
                      </a:r>
                      <a:r>
                        <a:rPr sz="18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oxygenation</a:t>
                      </a:r>
                      <a:r>
                        <a:rPr sz="1800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in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presence</a:t>
                      </a:r>
                      <a:r>
                        <a:rPr sz="18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of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marL="69215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800" dirty="0">
                          <a:latin typeface="Times New Roman"/>
                          <a:cs typeface="Times New Roman"/>
                        </a:rPr>
                        <a:t>pulmonary</a:t>
                      </a:r>
                      <a:r>
                        <a:rPr sz="1800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edema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825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30936">
                <a:tc>
                  <a:txBody>
                    <a:bodyPr/>
                    <a:lstStyle/>
                    <a:p>
                      <a:pPr marL="67945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2000" spc="-5" dirty="0">
                          <a:latin typeface="Times New Roman"/>
                          <a:cs typeface="Times New Roman"/>
                        </a:rPr>
                        <a:t>Sodium,</a:t>
                      </a:r>
                      <a:r>
                        <a:rPr sz="20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dirty="0">
                          <a:latin typeface="Times New Roman"/>
                          <a:cs typeface="Times New Roman"/>
                        </a:rPr>
                        <a:t>fluid</a:t>
                      </a:r>
                      <a:r>
                        <a:rPr sz="20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spc="-5" dirty="0">
                          <a:latin typeface="Times New Roman"/>
                          <a:cs typeface="Times New Roman"/>
                        </a:rPr>
                        <a:t>restrictions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101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8CDE4"/>
                    </a:solidFill>
                  </a:tcPr>
                </a:tc>
                <a:tc>
                  <a:txBody>
                    <a:bodyPr/>
                    <a:lstStyle/>
                    <a:p>
                      <a:pPr marL="69215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sz="1800" dirty="0">
                          <a:latin typeface="Times New Roman"/>
                          <a:cs typeface="Times New Roman"/>
                        </a:rPr>
                        <a:t>Decreases</a:t>
                      </a:r>
                      <a:r>
                        <a:rPr sz="18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vascular</a:t>
                      </a:r>
                      <a:r>
                        <a:rPr sz="18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congestion;</a:t>
                      </a:r>
                      <a:r>
                        <a:rPr sz="18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decreases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marL="69215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800" dirty="0">
                          <a:latin typeface="Times New Roman"/>
                          <a:cs typeface="Times New Roman"/>
                        </a:rPr>
                        <a:t>preload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825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450850" y="4544314"/>
          <a:ext cx="8172450" cy="10642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076700"/>
                <a:gridCol w="4076700"/>
              </a:tblGrid>
              <a:tr h="420624">
                <a:tc gridSpan="2">
                  <a:txBody>
                    <a:bodyPr/>
                    <a:lstStyle/>
                    <a:p>
                      <a:pPr marL="67945">
                        <a:lnSpc>
                          <a:spcPct val="100000"/>
                        </a:lnSpc>
                        <a:spcBef>
                          <a:spcPts val="90"/>
                        </a:spcBef>
                      </a:pPr>
                      <a:r>
                        <a:rPr sz="24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Other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114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1F487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315468">
                <a:tc>
                  <a:txBody>
                    <a:bodyPr/>
                    <a:lstStyle/>
                    <a:p>
                      <a:pPr marL="67945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800" b="1" spc="-10" dirty="0">
                          <a:latin typeface="Times New Roman"/>
                          <a:cs typeface="Times New Roman"/>
                        </a:rPr>
                        <a:t>Transplantation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88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marL="69215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800" dirty="0">
                          <a:latin typeface="Times New Roman"/>
                          <a:cs typeface="Times New Roman"/>
                        </a:rPr>
                        <a:t>Removes</a:t>
                      </a:r>
                      <a:r>
                        <a:rPr sz="18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diseased</a:t>
                      </a:r>
                      <a:r>
                        <a:rPr sz="18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heart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88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15468">
                <a:tc>
                  <a:txBody>
                    <a:bodyPr/>
                    <a:lstStyle/>
                    <a:p>
                      <a:pPr marL="67945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800" b="1" dirty="0">
                          <a:latin typeface="Times New Roman"/>
                          <a:cs typeface="Times New Roman"/>
                        </a:rPr>
                        <a:t>Carvedilol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88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marL="69215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800" dirty="0">
                          <a:latin typeface="Times New Roman"/>
                          <a:cs typeface="Times New Roman"/>
                        </a:rPr>
                        <a:t>β-blocking</a:t>
                      </a:r>
                      <a:r>
                        <a:rPr sz="1800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agent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88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440561" y="461899"/>
            <a:ext cx="6384290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spc="-10" dirty="0"/>
              <a:t>Diuretics</a:t>
            </a:r>
            <a:r>
              <a:rPr sz="4400" spc="-10" dirty="0">
                <a:solidFill>
                  <a:srgbClr val="000000"/>
                </a:solidFill>
              </a:rPr>
              <a:t>;</a:t>
            </a:r>
            <a:r>
              <a:rPr sz="4400" spc="-65" dirty="0">
                <a:solidFill>
                  <a:srgbClr val="000000"/>
                </a:solidFill>
              </a:rPr>
              <a:t> </a:t>
            </a:r>
            <a:r>
              <a:rPr sz="4400" spc="-10" dirty="0">
                <a:solidFill>
                  <a:srgbClr val="000000"/>
                </a:solidFill>
              </a:rPr>
              <a:t>Reducing</a:t>
            </a:r>
            <a:r>
              <a:rPr sz="4400" spc="-70" dirty="0">
                <a:solidFill>
                  <a:srgbClr val="000000"/>
                </a:solidFill>
              </a:rPr>
              <a:t> </a:t>
            </a:r>
            <a:r>
              <a:rPr sz="4400" spc="-10" dirty="0">
                <a:solidFill>
                  <a:srgbClr val="000000"/>
                </a:solidFill>
              </a:rPr>
              <a:t>preload</a:t>
            </a:r>
            <a:endParaRPr sz="4400"/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450850" y="1898650"/>
          <a:ext cx="8096250" cy="239649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038600"/>
                <a:gridCol w="4038600"/>
              </a:tblGrid>
              <a:tr h="420624">
                <a:tc gridSpan="2">
                  <a:txBody>
                    <a:bodyPr/>
                    <a:lstStyle/>
                    <a:p>
                      <a:pPr marL="67945">
                        <a:lnSpc>
                          <a:spcPct val="100000"/>
                        </a:lnSpc>
                        <a:spcBef>
                          <a:spcPts val="90"/>
                        </a:spcBef>
                      </a:pPr>
                      <a:r>
                        <a:rPr sz="2400" b="1" spc="-1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Diuretics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114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1F487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1261872">
                <a:tc>
                  <a:txBody>
                    <a:bodyPr/>
                    <a:lstStyle/>
                    <a:p>
                      <a:pPr marL="67945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2000" b="1" spc="-5" dirty="0">
                          <a:latin typeface="Times New Roman"/>
                          <a:cs typeface="Times New Roman"/>
                        </a:rPr>
                        <a:t>Furosemide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101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8CDE4"/>
                    </a:solidFill>
                  </a:tcPr>
                </a:tc>
                <a:tc>
                  <a:txBody>
                    <a:bodyPr/>
                    <a:lstStyle/>
                    <a:p>
                      <a:pPr marL="69215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sz="1800" spc="-5" dirty="0">
                          <a:latin typeface="Times New Roman"/>
                          <a:cs typeface="Times New Roman"/>
                        </a:rPr>
                        <a:t>Salt</a:t>
                      </a:r>
                      <a:r>
                        <a:rPr sz="18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excretion</a:t>
                      </a:r>
                      <a:r>
                        <a:rPr sz="18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by</a:t>
                      </a:r>
                      <a:r>
                        <a:rPr sz="18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ascending</a:t>
                      </a:r>
                      <a:r>
                        <a:rPr sz="18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loop</a:t>
                      </a:r>
                      <a:r>
                        <a:rPr sz="18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sz="18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Henle;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marL="69215" marR="368300">
                        <a:lnSpc>
                          <a:spcPct val="114999"/>
                        </a:lnSpc>
                      </a:pPr>
                      <a:r>
                        <a:rPr sz="1800" dirty="0">
                          <a:latin typeface="Times New Roman"/>
                          <a:cs typeface="Times New Roman"/>
                        </a:rPr>
                        <a:t>reduces preload; afterload reduced if </a:t>
                      </a:r>
                      <a:r>
                        <a:rPr sz="18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hypertension</a:t>
                      </a:r>
                      <a:r>
                        <a:rPr sz="1800" spc="-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improves;</a:t>
                      </a:r>
                      <a:r>
                        <a:rPr sz="18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may</a:t>
                      </a:r>
                      <a:r>
                        <a:rPr sz="18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also</a:t>
                      </a:r>
                      <a:r>
                        <a:rPr sz="18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cause </a:t>
                      </a:r>
                      <a:r>
                        <a:rPr sz="1800" spc="-434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venodilation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825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701039">
                <a:tc>
                  <a:txBody>
                    <a:bodyPr/>
                    <a:lstStyle/>
                    <a:p>
                      <a:pPr marL="67945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2000" b="1" dirty="0">
                          <a:latin typeface="Times New Roman"/>
                          <a:cs typeface="Times New Roman"/>
                        </a:rPr>
                        <a:t>Combination</a:t>
                      </a:r>
                      <a:r>
                        <a:rPr sz="2000" b="1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b="1" dirty="0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sz="2000" b="1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b="1" dirty="0">
                          <a:latin typeface="Times New Roman"/>
                          <a:cs typeface="Times New Roman"/>
                        </a:rPr>
                        <a:t>distal</a:t>
                      </a:r>
                      <a:r>
                        <a:rPr sz="2000" b="1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b="1" dirty="0">
                          <a:latin typeface="Times New Roman"/>
                          <a:cs typeface="Times New Roman"/>
                        </a:rPr>
                        <a:t>tubule</a:t>
                      </a:r>
                      <a:r>
                        <a:rPr sz="2000" b="1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b="1" dirty="0">
                          <a:latin typeface="Times New Roman"/>
                          <a:cs typeface="Times New Roman"/>
                        </a:rPr>
                        <a:t>and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  <a:p>
                      <a:pPr marL="67945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2000" b="1" dirty="0">
                          <a:latin typeface="Times New Roman"/>
                          <a:cs typeface="Times New Roman"/>
                        </a:rPr>
                        <a:t>loop</a:t>
                      </a:r>
                      <a:r>
                        <a:rPr sz="2000" b="1" spc="-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b="1" spc="-5" dirty="0">
                          <a:latin typeface="Times New Roman"/>
                          <a:cs typeface="Times New Roman"/>
                        </a:rPr>
                        <a:t>diuretics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101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8CDE4"/>
                    </a:solidFill>
                  </a:tcPr>
                </a:tc>
                <a:tc>
                  <a:txBody>
                    <a:bodyPr/>
                    <a:lstStyle/>
                    <a:p>
                      <a:pPr marL="69215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sz="1800" dirty="0">
                          <a:latin typeface="Times New Roman"/>
                          <a:cs typeface="Times New Roman"/>
                        </a:rPr>
                        <a:t>Greater</a:t>
                      </a:r>
                      <a:r>
                        <a:rPr sz="18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sodium</a:t>
                      </a:r>
                      <a:r>
                        <a:rPr sz="18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excretion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825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02030" y="461899"/>
            <a:ext cx="7545070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spc="-15" dirty="0"/>
              <a:t>Improve</a:t>
            </a:r>
            <a:r>
              <a:rPr sz="4400" spc="-30" dirty="0"/>
              <a:t> </a:t>
            </a:r>
            <a:r>
              <a:rPr sz="4400" dirty="0"/>
              <a:t>the</a:t>
            </a:r>
            <a:r>
              <a:rPr sz="4400" spc="-5" dirty="0"/>
              <a:t> </a:t>
            </a:r>
            <a:r>
              <a:rPr sz="4400" spc="-15" dirty="0"/>
              <a:t>cardiac</a:t>
            </a:r>
            <a:r>
              <a:rPr sz="4400" spc="-25" dirty="0"/>
              <a:t> </a:t>
            </a:r>
            <a:r>
              <a:rPr sz="4400" spc="-15" dirty="0"/>
              <a:t>contractility</a:t>
            </a:r>
            <a:endParaRPr sz="4400"/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450850" y="1670050"/>
          <a:ext cx="8324850" cy="327279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152900"/>
                <a:gridCol w="4152900"/>
              </a:tblGrid>
              <a:tr h="420624">
                <a:tc gridSpan="2">
                  <a:txBody>
                    <a:bodyPr/>
                    <a:lstStyle/>
                    <a:p>
                      <a:pPr marL="67945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24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Inot</a:t>
                      </a:r>
                      <a:r>
                        <a:rPr sz="2400" b="1" spc="-5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r</a:t>
                      </a:r>
                      <a:r>
                        <a:rPr sz="24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opic</a:t>
                      </a:r>
                      <a:r>
                        <a:rPr sz="2400" b="1" spc="-14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4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sz="2400" b="1" spc="-1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g</a:t>
                      </a:r>
                      <a:r>
                        <a:rPr sz="24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ents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1079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1F487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1261872">
                <a:tc>
                  <a:txBody>
                    <a:bodyPr/>
                    <a:lstStyle/>
                    <a:p>
                      <a:pPr marL="67945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2000" b="1" dirty="0">
                          <a:latin typeface="Times New Roman"/>
                          <a:cs typeface="Times New Roman"/>
                        </a:rPr>
                        <a:t>Digitalis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101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8CDE4"/>
                    </a:solidFill>
                  </a:tcPr>
                </a:tc>
                <a:tc>
                  <a:txBody>
                    <a:bodyPr/>
                    <a:lstStyle/>
                    <a:p>
                      <a:pPr marL="69215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sz="1800" dirty="0">
                          <a:latin typeface="Times New Roman"/>
                          <a:cs typeface="Times New Roman"/>
                        </a:rPr>
                        <a:t>Inhibits</a:t>
                      </a:r>
                      <a:r>
                        <a:rPr sz="18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membrane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Na</a:t>
                      </a:r>
                      <a:r>
                        <a:rPr sz="1800" baseline="25462" dirty="0">
                          <a:latin typeface="Times New Roman"/>
                          <a:cs typeface="Times New Roman"/>
                        </a:rPr>
                        <a:t>+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,</a:t>
                      </a:r>
                      <a:r>
                        <a:rPr sz="18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25" dirty="0">
                          <a:latin typeface="Times New Roman"/>
                          <a:cs typeface="Times New Roman"/>
                        </a:rPr>
                        <a:t>K</a:t>
                      </a:r>
                      <a:r>
                        <a:rPr sz="1800" spc="-37" baseline="25462" dirty="0">
                          <a:latin typeface="Times New Roman"/>
                          <a:cs typeface="Times New Roman"/>
                        </a:rPr>
                        <a:t>+</a:t>
                      </a:r>
                      <a:r>
                        <a:rPr sz="1800" spc="-25" dirty="0">
                          <a:latin typeface="Times New Roman"/>
                          <a:cs typeface="Times New Roman"/>
                        </a:rPr>
                        <a:t>-ATPase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and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marL="69215" marR="227965">
                        <a:lnSpc>
                          <a:spcPct val="114999"/>
                        </a:lnSpc>
                      </a:pPr>
                      <a:r>
                        <a:rPr sz="1800" dirty="0">
                          <a:latin typeface="Times New Roman"/>
                          <a:cs typeface="Times New Roman"/>
                        </a:rPr>
                        <a:t>increases intracellular Ca</a:t>
                      </a:r>
                      <a:r>
                        <a:rPr sz="1800" baseline="25462" dirty="0">
                          <a:latin typeface="Times New Roman"/>
                          <a:cs typeface="Times New Roman"/>
                        </a:rPr>
                        <a:t>2+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, improves </a:t>
                      </a:r>
                      <a:r>
                        <a:rPr sz="18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cardiac</a:t>
                      </a:r>
                      <a:r>
                        <a:rPr sz="18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10" dirty="0">
                          <a:latin typeface="Times New Roman"/>
                          <a:cs typeface="Times New Roman"/>
                        </a:rPr>
                        <a:t>contractility,</a:t>
                      </a:r>
                      <a:r>
                        <a:rPr sz="1800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increases</a:t>
                      </a:r>
                      <a:r>
                        <a:rPr sz="18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myocardial </a:t>
                      </a:r>
                      <a:r>
                        <a:rPr sz="1800" spc="-434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oxygen</a:t>
                      </a:r>
                      <a:r>
                        <a:rPr sz="18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consumption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825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577339">
                <a:tc>
                  <a:txBody>
                    <a:bodyPr/>
                    <a:lstStyle/>
                    <a:p>
                      <a:pPr marL="67945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2000" b="1" dirty="0">
                          <a:latin typeface="Times New Roman"/>
                          <a:cs typeface="Times New Roman"/>
                        </a:rPr>
                        <a:t>Dopamine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101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8CDE4"/>
                    </a:solidFill>
                  </a:tcPr>
                </a:tc>
                <a:tc>
                  <a:txBody>
                    <a:bodyPr/>
                    <a:lstStyle/>
                    <a:p>
                      <a:pPr marL="69215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sz="1800" dirty="0">
                          <a:latin typeface="Times New Roman"/>
                          <a:cs typeface="Times New Roman"/>
                        </a:rPr>
                        <a:t>Releases</a:t>
                      </a:r>
                      <a:r>
                        <a:rPr sz="18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myocardial</a:t>
                      </a:r>
                      <a:r>
                        <a:rPr sz="18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norepinephrine</a:t>
                      </a:r>
                      <a:r>
                        <a:rPr sz="18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plus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marL="69215" marR="387350">
                        <a:lnSpc>
                          <a:spcPct val="114999"/>
                        </a:lnSpc>
                      </a:pPr>
                      <a:r>
                        <a:rPr sz="1800" dirty="0">
                          <a:latin typeface="Times New Roman"/>
                          <a:cs typeface="Times New Roman"/>
                        </a:rPr>
                        <a:t>direct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effect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on </a:t>
                      </a:r>
                      <a:r>
                        <a:rPr sz="1800" spc="-10" dirty="0">
                          <a:latin typeface="Times New Roman"/>
                          <a:cs typeface="Times New Roman"/>
                        </a:rPr>
                        <a:t>β-receptor,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may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increase </a:t>
                      </a:r>
                      <a:r>
                        <a:rPr sz="1800" spc="-434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systemic</a:t>
                      </a:r>
                      <a:r>
                        <a:rPr sz="18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blood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pressure;</a:t>
                      </a:r>
                      <a:r>
                        <a:rPr sz="18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at</a:t>
                      </a:r>
                      <a:r>
                        <a:rPr sz="18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low</a:t>
                      </a:r>
                      <a:r>
                        <a:rPr sz="18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infusion </a:t>
                      </a:r>
                      <a:r>
                        <a:rPr sz="1800" spc="-434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rates, dilates renal </a:t>
                      </a:r>
                      <a:r>
                        <a:rPr sz="1800" spc="-15" dirty="0">
                          <a:latin typeface="Times New Roman"/>
                          <a:cs typeface="Times New Roman"/>
                        </a:rPr>
                        <a:t>artery,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facilitating </a:t>
                      </a:r>
                      <a:r>
                        <a:rPr sz="18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diuresis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825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329308" y="461899"/>
            <a:ext cx="6612890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2219960" algn="l"/>
              </a:tabLst>
            </a:pPr>
            <a:r>
              <a:rPr sz="4400" spc="-20" dirty="0"/>
              <a:t>Dilators</a:t>
            </a:r>
            <a:r>
              <a:rPr sz="4400" spc="-20" dirty="0">
                <a:solidFill>
                  <a:srgbClr val="000000"/>
                </a:solidFill>
              </a:rPr>
              <a:t>;	</a:t>
            </a:r>
            <a:r>
              <a:rPr sz="4400" spc="-10" dirty="0">
                <a:solidFill>
                  <a:srgbClr val="000000"/>
                </a:solidFill>
              </a:rPr>
              <a:t>Reducing</a:t>
            </a:r>
            <a:r>
              <a:rPr sz="4400" spc="-60" dirty="0">
                <a:solidFill>
                  <a:srgbClr val="000000"/>
                </a:solidFill>
              </a:rPr>
              <a:t> </a:t>
            </a:r>
            <a:r>
              <a:rPr sz="4400" spc="-15" dirty="0">
                <a:solidFill>
                  <a:srgbClr val="000000"/>
                </a:solidFill>
              </a:rPr>
              <a:t>afterload</a:t>
            </a:r>
            <a:endParaRPr sz="4400"/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679450" y="1441450"/>
          <a:ext cx="7791450" cy="236156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886200"/>
                <a:gridCol w="3886200"/>
              </a:tblGrid>
              <a:tr h="420624">
                <a:tc gridSpan="2">
                  <a:txBody>
                    <a:bodyPr/>
                    <a:lstStyle/>
                    <a:p>
                      <a:pPr marL="67945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24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Afterload</a:t>
                      </a:r>
                      <a:r>
                        <a:rPr sz="2400" b="1" spc="-4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400" b="1" spc="-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Reduction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1079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1F487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350520">
                <a:tc>
                  <a:txBody>
                    <a:bodyPr/>
                    <a:lstStyle/>
                    <a:p>
                      <a:pPr marL="67945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sz="2000" b="1" dirty="0">
                          <a:latin typeface="Times New Roman"/>
                          <a:cs typeface="Times New Roman"/>
                        </a:rPr>
                        <a:t>Hydralazine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952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8CDE4"/>
                    </a:solidFill>
                  </a:tcPr>
                </a:tc>
                <a:tc>
                  <a:txBody>
                    <a:bodyPr/>
                    <a:lstStyle/>
                    <a:p>
                      <a:pPr marL="69215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sz="1800" dirty="0">
                          <a:latin typeface="Times New Roman"/>
                          <a:cs typeface="Times New Roman"/>
                        </a:rPr>
                        <a:t>Arteriolar</a:t>
                      </a:r>
                      <a:r>
                        <a:rPr sz="1800" spc="-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vasodilator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762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30935">
                <a:tc>
                  <a:txBody>
                    <a:bodyPr/>
                    <a:lstStyle/>
                    <a:p>
                      <a:pPr marL="67945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2000" b="1" dirty="0">
                          <a:latin typeface="Times New Roman"/>
                          <a:cs typeface="Times New Roman"/>
                        </a:rPr>
                        <a:t>Nitroprusside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101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8CDE4"/>
                    </a:solidFill>
                  </a:tcPr>
                </a:tc>
                <a:tc>
                  <a:txBody>
                    <a:bodyPr/>
                    <a:lstStyle/>
                    <a:p>
                      <a:pPr marL="69215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sz="1800" dirty="0">
                          <a:latin typeface="Times New Roman"/>
                          <a:cs typeface="Times New Roman"/>
                        </a:rPr>
                        <a:t>Arterial</a:t>
                      </a:r>
                      <a:r>
                        <a:rPr sz="18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and</a:t>
                      </a:r>
                      <a:r>
                        <a:rPr sz="18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venous</a:t>
                      </a:r>
                      <a:r>
                        <a:rPr sz="18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relaxation;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marL="69215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800" dirty="0">
                          <a:latin typeface="Times New Roman"/>
                          <a:cs typeface="Times New Roman"/>
                        </a:rPr>
                        <a:t>venodilation</a:t>
                      </a:r>
                      <a:r>
                        <a:rPr sz="1800" spc="-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reduces</a:t>
                      </a:r>
                      <a:r>
                        <a:rPr sz="18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preload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825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946404">
                <a:tc>
                  <a:txBody>
                    <a:bodyPr/>
                    <a:lstStyle/>
                    <a:p>
                      <a:pPr marL="67945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2000" b="1" spc="-5" dirty="0">
                          <a:latin typeface="Times New Roman"/>
                          <a:cs typeface="Times New Roman"/>
                        </a:rPr>
                        <a:t>Captopril/enalapril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101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8CDE4"/>
                    </a:solidFill>
                  </a:tcPr>
                </a:tc>
                <a:tc>
                  <a:txBody>
                    <a:bodyPr/>
                    <a:lstStyle/>
                    <a:p>
                      <a:pPr marL="69215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sz="1800" dirty="0">
                          <a:latin typeface="Times New Roman"/>
                          <a:cs typeface="Times New Roman"/>
                        </a:rPr>
                        <a:t>Inhibition</a:t>
                      </a:r>
                      <a:r>
                        <a:rPr sz="18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sz="18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angiotensin-converting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marL="69215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800" dirty="0">
                          <a:latin typeface="Times New Roman"/>
                          <a:cs typeface="Times New Roman"/>
                        </a:rPr>
                        <a:t>enzyme;</a:t>
                      </a:r>
                      <a:r>
                        <a:rPr sz="18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reduces</a:t>
                      </a:r>
                      <a:r>
                        <a:rPr sz="18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angiotensin</a:t>
                      </a:r>
                      <a:r>
                        <a:rPr sz="18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II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marL="69215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800" dirty="0">
                          <a:latin typeface="Times New Roman"/>
                          <a:cs typeface="Times New Roman"/>
                        </a:rPr>
                        <a:t>production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825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922270" y="2110816"/>
            <a:ext cx="3300095" cy="1366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8800" spc="-10" dirty="0"/>
              <a:t>Than</a:t>
            </a:r>
            <a:r>
              <a:rPr sz="8800" spc="-95" dirty="0"/>
              <a:t>k</a:t>
            </a:r>
            <a:r>
              <a:rPr sz="8800" spc="-5" dirty="0"/>
              <a:t>s</a:t>
            </a:r>
            <a:endParaRPr sz="88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099054" y="461899"/>
            <a:ext cx="2947035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dirty="0"/>
              <a:t>Heart</a:t>
            </a:r>
            <a:r>
              <a:rPr sz="4400" spc="-55" dirty="0"/>
              <a:t> </a:t>
            </a:r>
            <a:r>
              <a:rPr sz="4400" spc="-25" dirty="0"/>
              <a:t>failure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535940" y="1607261"/>
            <a:ext cx="8053705" cy="353885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5080" indent="-343535">
              <a:lnSpc>
                <a:spcPct val="100000"/>
              </a:lnSpc>
              <a:spcBef>
                <a:spcPts val="105"/>
              </a:spcBef>
              <a:buFont typeface="Arial MT"/>
              <a:buChar char="•"/>
              <a:tabLst>
                <a:tab pos="355600" algn="l"/>
                <a:tab pos="356235" algn="l"/>
              </a:tabLst>
            </a:pPr>
            <a:r>
              <a:rPr sz="3200" b="1" spc="-5" dirty="0">
                <a:solidFill>
                  <a:srgbClr val="C00000"/>
                </a:solidFill>
                <a:latin typeface="Calibri"/>
                <a:cs typeface="Calibri"/>
              </a:rPr>
              <a:t>CHF</a:t>
            </a:r>
            <a:r>
              <a:rPr sz="3200" b="1" spc="15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3200" b="1" dirty="0">
                <a:solidFill>
                  <a:srgbClr val="C00000"/>
                </a:solidFill>
                <a:latin typeface="Calibri"/>
                <a:cs typeface="Calibri"/>
              </a:rPr>
              <a:t>is</a:t>
            </a:r>
            <a:r>
              <a:rPr sz="3200" b="1" spc="-5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3200" b="1" spc="-10" dirty="0">
                <a:solidFill>
                  <a:srgbClr val="C00000"/>
                </a:solidFill>
                <a:latin typeface="Calibri"/>
                <a:cs typeface="Calibri"/>
              </a:rPr>
              <a:t>defined</a:t>
            </a:r>
            <a:r>
              <a:rPr sz="3200" b="1" spc="-5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as</a:t>
            </a:r>
            <a:r>
              <a:rPr sz="3200" spc="-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the</a:t>
            </a:r>
            <a:r>
              <a:rPr sz="3200" spc="-5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pathophysiologic</a:t>
            </a:r>
            <a:r>
              <a:rPr sz="3200" spc="30" dirty="0">
                <a:latin typeface="Calibri"/>
                <a:cs typeface="Calibri"/>
              </a:rPr>
              <a:t> </a:t>
            </a:r>
            <a:r>
              <a:rPr sz="3200" spc="-30" dirty="0">
                <a:latin typeface="Calibri"/>
                <a:cs typeface="Calibri"/>
              </a:rPr>
              <a:t>state</a:t>
            </a:r>
            <a:r>
              <a:rPr sz="3200" spc="-5" dirty="0">
                <a:latin typeface="Calibri"/>
                <a:cs typeface="Calibri"/>
              </a:rPr>
              <a:t> in </a:t>
            </a:r>
            <a:r>
              <a:rPr sz="3200" spc="-71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which</a:t>
            </a:r>
            <a:r>
              <a:rPr sz="3200" spc="-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the </a:t>
            </a:r>
            <a:r>
              <a:rPr sz="3200" spc="-5" dirty="0">
                <a:latin typeface="Calibri"/>
                <a:cs typeface="Calibri"/>
              </a:rPr>
              <a:t>heart </a:t>
            </a:r>
            <a:r>
              <a:rPr sz="3200" dirty="0">
                <a:latin typeface="Calibri"/>
                <a:cs typeface="Calibri"/>
              </a:rPr>
              <a:t>is</a:t>
            </a:r>
            <a:r>
              <a:rPr sz="3200" spc="-5" dirty="0">
                <a:latin typeface="Calibri"/>
                <a:cs typeface="Calibri"/>
              </a:rPr>
              <a:t> unable</a:t>
            </a:r>
            <a:r>
              <a:rPr sz="3200" spc="15" dirty="0">
                <a:latin typeface="Calibri"/>
                <a:cs typeface="Calibri"/>
              </a:rPr>
              <a:t> </a:t>
            </a:r>
            <a:r>
              <a:rPr sz="3200" spc="-25" dirty="0">
                <a:latin typeface="Calibri"/>
                <a:cs typeface="Calibri"/>
              </a:rPr>
              <a:t>to</a:t>
            </a:r>
            <a:r>
              <a:rPr sz="3200" dirty="0">
                <a:latin typeface="Calibri"/>
                <a:cs typeface="Calibri"/>
              </a:rPr>
              <a:t> </a:t>
            </a:r>
            <a:r>
              <a:rPr sz="3200" spc="-5" dirty="0">
                <a:latin typeface="Calibri"/>
                <a:cs typeface="Calibri"/>
              </a:rPr>
              <a:t>pump</a:t>
            </a:r>
            <a:r>
              <a:rPr sz="3200" spc="15" dirty="0">
                <a:latin typeface="Calibri"/>
                <a:cs typeface="Calibri"/>
              </a:rPr>
              <a:t> </a:t>
            </a:r>
            <a:r>
              <a:rPr sz="3200" spc="-5" dirty="0">
                <a:latin typeface="Calibri"/>
                <a:cs typeface="Calibri"/>
              </a:rPr>
              <a:t>blood </a:t>
            </a:r>
            <a:r>
              <a:rPr sz="3200" spc="-10" dirty="0">
                <a:latin typeface="Calibri"/>
                <a:cs typeface="Calibri"/>
              </a:rPr>
              <a:t>at</a:t>
            </a:r>
            <a:r>
              <a:rPr sz="3200" spc="-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a </a:t>
            </a:r>
            <a:r>
              <a:rPr sz="3200" spc="5" dirty="0">
                <a:latin typeface="Calibri"/>
                <a:cs typeface="Calibri"/>
              </a:rPr>
              <a:t> </a:t>
            </a:r>
            <a:r>
              <a:rPr sz="3200" spc="-35" dirty="0">
                <a:latin typeface="Calibri"/>
                <a:cs typeface="Calibri"/>
              </a:rPr>
              <a:t>rate</a:t>
            </a:r>
            <a:r>
              <a:rPr sz="3200" spc="-15" dirty="0">
                <a:latin typeface="Calibri"/>
                <a:cs typeface="Calibri"/>
              </a:rPr>
              <a:t> commensurate(proportionate)</a:t>
            </a:r>
            <a:r>
              <a:rPr sz="3200" dirty="0">
                <a:latin typeface="Calibri"/>
                <a:cs typeface="Calibri"/>
              </a:rPr>
              <a:t> with</a:t>
            </a:r>
            <a:r>
              <a:rPr sz="3200" spc="1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the </a:t>
            </a:r>
            <a:r>
              <a:rPr sz="3200" spc="5" dirty="0">
                <a:latin typeface="Calibri"/>
                <a:cs typeface="Calibri"/>
              </a:rPr>
              <a:t> </a:t>
            </a:r>
            <a:r>
              <a:rPr sz="3200" spc="-5" dirty="0">
                <a:latin typeface="Calibri"/>
                <a:cs typeface="Calibri"/>
              </a:rPr>
              <a:t>body's</a:t>
            </a:r>
            <a:r>
              <a:rPr sz="3200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metabolic</a:t>
            </a:r>
            <a:r>
              <a:rPr sz="3200" dirty="0">
                <a:latin typeface="Calibri"/>
                <a:cs typeface="Calibri"/>
              </a:rPr>
              <a:t> </a:t>
            </a:r>
            <a:r>
              <a:rPr sz="3200" spc="-5" dirty="0">
                <a:latin typeface="Calibri"/>
                <a:cs typeface="Calibri"/>
              </a:rPr>
              <a:t>needs</a:t>
            </a:r>
            <a:r>
              <a:rPr sz="3200" spc="-15" dirty="0">
                <a:latin typeface="Calibri"/>
                <a:cs typeface="Calibri"/>
              </a:rPr>
              <a:t> </a:t>
            </a:r>
            <a:r>
              <a:rPr sz="3200" spc="-20" dirty="0">
                <a:latin typeface="Calibri"/>
                <a:cs typeface="Calibri"/>
              </a:rPr>
              <a:t>(oxygen</a:t>
            </a:r>
            <a:r>
              <a:rPr sz="3200" spc="-15" dirty="0">
                <a:latin typeface="Calibri"/>
                <a:cs typeface="Calibri"/>
              </a:rPr>
              <a:t> </a:t>
            </a:r>
            <a:r>
              <a:rPr sz="3200" spc="-5" dirty="0">
                <a:latin typeface="Calibri"/>
                <a:cs typeface="Calibri"/>
              </a:rPr>
              <a:t>delivery).</a:t>
            </a:r>
            <a:endParaRPr sz="3200">
              <a:latin typeface="Calibri"/>
              <a:cs typeface="Calibri"/>
            </a:endParaRPr>
          </a:p>
          <a:p>
            <a:pPr marL="355600" marR="383540" indent="-343535" algn="just">
              <a:lnSpc>
                <a:spcPct val="100000"/>
              </a:lnSpc>
              <a:spcBef>
                <a:spcPts val="775"/>
              </a:spcBef>
              <a:buFont typeface="Arial MT"/>
              <a:buChar char="•"/>
              <a:tabLst>
                <a:tab pos="447675" algn="l"/>
              </a:tabLst>
            </a:pPr>
            <a:r>
              <a:rPr dirty="0"/>
              <a:t>	</a:t>
            </a:r>
            <a:r>
              <a:rPr sz="3200" b="1" dirty="0">
                <a:solidFill>
                  <a:srgbClr val="C00000"/>
                </a:solidFill>
                <a:latin typeface="Calibri"/>
                <a:cs typeface="Calibri"/>
              </a:rPr>
              <a:t>Heart </a:t>
            </a:r>
            <a:r>
              <a:rPr sz="3200" b="1" spc="-10" dirty="0">
                <a:solidFill>
                  <a:srgbClr val="C00000"/>
                </a:solidFill>
                <a:latin typeface="Calibri"/>
                <a:cs typeface="Calibri"/>
              </a:rPr>
              <a:t>failure </a:t>
            </a:r>
            <a:r>
              <a:rPr sz="3200" spc="-15" dirty="0">
                <a:latin typeface="Calibri"/>
                <a:cs typeface="Calibri"/>
              </a:rPr>
              <a:t>occurs </a:t>
            </a:r>
            <a:r>
              <a:rPr sz="3200" spc="-5" dirty="0">
                <a:latin typeface="Calibri"/>
                <a:cs typeface="Calibri"/>
              </a:rPr>
              <a:t>when the heart cannot </a:t>
            </a:r>
            <a:r>
              <a:rPr sz="3200" spc="-710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deliver adequate </a:t>
            </a:r>
            <a:r>
              <a:rPr sz="3200" spc="-15" dirty="0">
                <a:latin typeface="Calibri"/>
                <a:cs typeface="Calibri"/>
              </a:rPr>
              <a:t>cardiac </a:t>
            </a:r>
            <a:r>
              <a:rPr sz="3200" spc="-5" dirty="0">
                <a:latin typeface="Calibri"/>
                <a:cs typeface="Calibri"/>
              </a:rPr>
              <a:t>output </a:t>
            </a:r>
            <a:r>
              <a:rPr sz="3200" spc="-25" dirty="0">
                <a:latin typeface="Calibri"/>
                <a:cs typeface="Calibri"/>
              </a:rPr>
              <a:t>to </a:t>
            </a:r>
            <a:r>
              <a:rPr sz="3200" spc="-5" dirty="0">
                <a:latin typeface="Calibri"/>
                <a:cs typeface="Calibri"/>
              </a:rPr>
              <a:t>meet </a:t>
            </a:r>
            <a:r>
              <a:rPr sz="3200" dirty="0">
                <a:latin typeface="Calibri"/>
                <a:cs typeface="Calibri"/>
              </a:rPr>
              <a:t>the </a:t>
            </a:r>
            <a:r>
              <a:rPr sz="3200" spc="-710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metabolic</a:t>
            </a:r>
            <a:r>
              <a:rPr sz="3200" spc="-5" dirty="0">
                <a:latin typeface="Calibri"/>
                <a:cs typeface="Calibri"/>
              </a:rPr>
              <a:t> needs</a:t>
            </a:r>
            <a:r>
              <a:rPr sz="3200" spc="-15" dirty="0">
                <a:latin typeface="Calibri"/>
                <a:cs typeface="Calibri"/>
              </a:rPr>
              <a:t> </a:t>
            </a:r>
            <a:r>
              <a:rPr sz="3200" spc="-5" dirty="0">
                <a:latin typeface="Calibri"/>
                <a:cs typeface="Calibri"/>
              </a:rPr>
              <a:t>of </a:t>
            </a:r>
            <a:r>
              <a:rPr sz="3200" dirty="0">
                <a:latin typeface="Calibri"/>
                <a:cs typeface="Calibri"/>
              </a:rPr>
              <a:t>the </a:t>
            </a:r>
            <a:r>
              <a:rPr sz="3200" spc="-45" dirty="0">
                <a:latin typeface="Calibri"/>
                <a:cs typeface="Calibri"/>
              </a:rPr>
              <a:t>body.</a:t>
            </a:r>
            <a:endParaRPr sz="3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2225">
              <a:lnSpc>
                <a:spcPct val="100000"/>
              </a:lnSpc>
              <a:spcBef>
                <a:spcPts val="95"/>
              </a:spcBef>
            </a:pPr>
            <a:r>
              <a:rPr spc="-35" dirty="0"/>
              <a:t>Factors</a:t>
            </a:r>
            <a:r>
              <a:rPr spc="35" dirty="0"/>
              <a:t> </a:t>
            </a:r>
            <a:r>
              <a:rPr spc="-15" dirty="0"/>
              <a:t>Affecting</a:t>
            </a:r>
            <a:r>
              <a:rPr spc="25" dirty="0"/>
              <a:t> </a:t>
            </a:r>
            <a:r>
              <a:rPr spc="-15" dirty="0"/>
              <a:t>Cardiac</a:t>
            </a:r>
            <a:r>
              <a:rPr spc="35" dirty="0"/>
              <a:t> </a:t>
            </a:r>
            <a:r>
              <a:rPr spc="-15" dirty="0"/>
              <a:t>Performance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607261"/>
            <a:ext cx="7530465" cy="38315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5080" indent="-343535">
              <a:lnSpc>
                <a:spcPct val="100000"/>
              </a:lnSpc>
              <a:spcBef>
                <a:spcPts val="105"/>
              </a:spcBef>
              <a:buFont typeface="Arial MT"/>
              <a:buChar char="•"/>
              <a:tabLst>
                <a:tab pos="355600" algn="l"/>
                <a:tab pos="356235" algn="l"/>
              </a:tabLst>
            </a:pPr>
            <a:r>
              <a:rPr sz="3200" b="1" spc="-5" dirty="0">
                <a:solidFill>
                  <a:srgbClr val="1F487C"/>
                </a:solidFill>
                <a:latin typeface="Calibri"/>
                <a:cs typeface="Calibri"/>
              </a:rPr>
              <a:t>Cardiac </a:t>
            </a:r>
            <a:r>
              <a:rPr sz="3200" b="1" dirty="0">
                <a:solidFill>
                  <a:srgbClr val="1F487C"/>
                </a:solidFill>
                <a:latin typeface="Calibri"/>
                <a:cs typeface="Calibri"/>
              </a:rPr>
              <a:t>output </a:t>
            </a:r>
            <a:r>
              <a:rPr sz="3200" b="1" spc="-5" dirty="0">
                <a:solidFill>
                  <a:srgbClr val="1F487C"/>
                </a:solidFill>
                <a:latin typeface="Calibri"/>
                <a:cs typeface="Calibri"/>
              </a:rPr>
              <a:t>depends </a:t>
            </a:r>
            <a:r>
              <a:rPr sz="3200" b="1" dirty="0">
                <a:solidFill>
                  <a:srgbClr val="1F487C"/>
                </a:solidFill>
                <a:latin typeface="Calibri"/>
                <a:cs typeface="Calibri"/>
              </a:rPr>
              <a:t>on: </a:t>
            </a:r>
            <a:r>
              <a:rPr sz="3200" b="1" spc="-25" dirty="0">
                <a:solidFill>
                  <a:srgbClr val="1F487C"/>
                </a:solidFill>
                <a:latin typeface="Calibri"/>
                <a:cs typeface="Calibri"/>
              </a:rPr>
              <a:t>stroke </a:t>
            </a:r>
            <a:r>
              <a:rPr sz="3200" b="1" spc="-5" dirty="0">
                <a:solidFill>
                  <a:srgbClr val="1F487C"/>
                </a:solidFill>
                <a:latin typeface="Calibri"/>
                <a:cs typeface="Calibri"/>
              </a:rPr>
              <a:t>volume </a:t>
            </a:r>
            <a:r>
              <a:rPr sz="3200" b="1" spc="-710" dirty="0">
                <a:solidFill>
                  <a:srgbClr val="1F487C"/>
                </a:solidFill>
                <a:latin typeface="Calibri"/>
                <a:cs typeface="Calibri"/>
              </a:rPr>
              <a:t> </a:t>
            </a:r>
            <a:r>
              <a:rPr sz="3200" b="1" dirty="0">
                <a:solidFill>
                  <a:srgbClr val="1F487C"/>
                </a:solidFill>
                <a:latin typeface="Calibri"/>
                <a:cs typeface="Calibri"/>
              </a:rPr>
              <a:t>and</a:t>
            </a:r>
            <a:r>
              <a:rPr sz="3200" b="1" spc="-25" dirty="0">
                <a:solidFill>
                  <a:srgbClr val="1F487C"/>
                </a:solidFill>
                <a:latin typeface="Calibri"/>
                <a:cs typeface="Calibri"/>
              </a:rPr>
              <a:t> </a:t>
            </a:r>
            <a:r>
              <a:rPr sz="3200" b="1" dirty="0">
                <a:solidFill>
                  <a:srgbClr val="1F487C"/>
                </a:solidFill>
                <a:latin typeface="Calibri"/>
                <a:cs typeface="Calibri"/>
              </a:rPr>
              <a:t>heart</a:t>
            </a:r>
            <a:r>
              <a:rPr sz="3200" b="1" spc="-15" dirty="0">
                <a:solidFill>
                  <a:srgbClr val="1F487C"/>
                </a:solidFill>
                <a:latin typeface="Calibri"/>
                <a:cs typeface="Calibri"/>
              </a:rPr>
              <a:t> </a:t>
            </a:r>
            <a:r>
              <a:rPr sz="3200" b="1" spc="-30" dirty="0">
                <a:solidFill>
                  <a:srgbClr val="1F487C"/>
                </a:solidFill>
                <a:latin typeface="Calibri"/>
                <a:cs typeface="Calibri"/>
              </a:rPr>
              <a:t>rate.</a:t>
            </a:r>
            <a:endParaRPr sz="3200">
              <a:latin typeface="Calibri"/>
              <a:cs typeface="Calibri"/>
            </a:endParaRPr>
          </a:p>
          <a:p>
            <a:pPr marL="355600" marR="984250" indent="-343535">
              <a:lnSpc>
                <a:spcPct val="100000"/>
              </a:lnSpc>
              <a:spcBef>
                <a:spcPts val="770"/>
              </a:spcBef>
              <a:buFont typeface="Arial MT"/>
              <a:buChar char="•"/>
              <a:tabLst>
                <a:tab pos="355600" algn="l"/>
                <a:tab pos="356235" algn="l"/>
              </a:tabLst>
            </a:pPr>
            <a:r>
              <a:rPr sz="3200" b="1" spc="-20" dirty="0">
                <a:solidFill>
                  <a:srgbClr val="1F487C"/>
                </a:solidFill>
                <a:latin typeface="Calibri"/>
                <a:cs typeface="Calibri"/>
              </a:rPr>
              <a:t>Stroke </a:t>
            </a:r>
            <a:r>
              <a:rPr sz="3200" b="1" spc="-5" dirty="0">
                <a:solidFill>
                  <a:srgbClr val="1F487C"/>
                </a:solidFill>
                <a:latin typeface="Calibri"/>
                <a:cs typeface="Calibri"/>
              </a:rPr>
              <a:t>volume </a:t>
            </a:r>
            <a:r>
              <a:rPr sz="3200" dirty="0">
                <a:latin typeface="Calibri"/>
                <a:cs typeface="Calibri"/>
              </a:rPr>
              <a:t>is </a:t>
            </a:r>
            <a:r>
              <a:rPr sz="3200" spc="-10" dirty="0">
                <a:latin typeface="Calibri"/>
                <a:cs typeface="Calibri"/>
              </a:rPr>
              <a:t>dependent </a:t>
            </a:r>
            <a:r>
              <a:rPr sz="3200" spc="-5" dirty="0">
                <a:latin typeface="Calibri"/>
                <a:cs typeface="Calibri"/>
              </a:rPr>
              <a:t>on </a:t>
            </a:r>
            <a:r>
              <a:rPr sz="3200" spc="-10" dirty="0">
                <a:latin typeface="Calibri"/>
                <a:cs typeface="Calibri"/>
              </a:rPr>
              <a:t>three </a:t>
            </a:r>
            <a:r>
              <a:rPr sz="3200" spc="-710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important</a:t>
            </a:r>
            <a:r>
              <a:rPr sz="3200" spc="15" dirty="0">
                <a:latin typeface="Calibri"/>
                <a:cs typeface="Calibri"/>
              </a:rPr>
              <a:t> </a:t>
            </a:r>
            <a:r>
              <a:rPr sz="3200" spc="-25" dirty="0">
                <a:latin typeface="Calibri"/>
                <a:cs typeface="Calibri"/>
              </a:rPr>
              <a:t>factors:</a:t>
            </a:r>
            <a:endParaRPr sz="3200">
              <a:latin typeface="Calibri"/>
              <a:cs typeface="Calibri"/>
            </a:endParaRPr>
          </a:p>
          <a:p>
            <a:pPr marL="355600" indent="-343535">
              <a:lnSpc>
                <a:spcPct val="100000"/>
              </a:lnSpc>
              <a:spcBef>
                <a:spcPts val="770"/>
              </a:spcBef>
              <a:buFont typeface="Arial MT"/>
              <a:buChar char="•"/>
              <a:tabLst>
                <a:tab pos="355600" algn="l"/>
                <a:tab pos="356235" algn="l"/>
              </a:tabLst>
            </a:pPr>
            <a:r>
              <a:rPr sz="3200" b="1" spc="-10" dirty="0">
                <a:solidFill>
                  <a:srgbClr val="C00000"/>
                </a:solidFill>
                <a:latin typeface="Calibri"/>
                <a:cs typeface="Calibri"/>
              </a:rPr>
              <a:t>preload,</a:t>
            </a:r>
            <a:endParaRPr sz="3200">
              <a:latin typeface="Calibri"/>
              <a:cs typeface="Calibri"/>
            </a:endParaRPr>
          </a:p>
          <a:p>
            <a:pPr marL="355600" indent="-343535">
              <a:lnSpc>
                <a:spcPct val="100000"/>
              </a:lnSpc>
              <a:spcBef>
                <a:spcPts val="770"/>
              </a:spcBef>
              <a:buFont typeface="Arial MT"/>
              <a:buChar char="•"/>
              <a:tabLst>
                <a:tab pos="355600" algn="l"/>
                <a:tab pos="356235" algn="l"/>
              </a:tabLst>
            </a:pPr>
            <a:r>
              <a:rPr sz="3200" b="1" spc="-10" dirty="0">
                <a:solidFill>
                  <a:srgbClr val="C00000"/>
                </a:solidFill>
                <a:latin typeface="Calibri"/>
                <a:cs typeface="Calibri"/>
              </a:rPr>
              <a:t>afterload</a:t>
            </a:r>
            <a:r>
              <a:rPr sz="3200" b="1" spc="-45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3200" b="1" dirty="0">
                <a:solidFill>
                  <a:srgbClr val="C00000"/>
                </a:solidFill>
                <a:latin typeface="Calibri"/>
                <a:cs typeface="Calibri"/>
              </a:rPr>
              <a:t>and</a:t>
            </a:r>
            <a:endParaRPr sz="3200">
              <a:latin typeface="Calibri"/>
              <a:cs typeface="Calibri"/>
            </a:endParaRPr>
          </a:p>
          <a:p>
            <a:pPr marL="355600" indent="-343535">
              <a:lnSpc>
                <a:spcPct val="100000"/>
              </a:lnSpc>
              <a:spcBef>
                <a:spcPts val="770"/>
              </a:spcBef>
              <a:buFont typeface="Arial MT"/>
              <a:buChar char="•"/>
              <a:tabLst>
                <a:tab pos="355600" algn="l"/>
                <a:tab pos="356235" algn="l"/>
              </a:tabLst>
            </a:pPr>
            <a:r>
              <a:rPr sz="3200" b="1" spc="-25" dirty="0">
                <a:solidFill>
                  <a:srgbClr val="C00000"/>
                </a:solidFill>
                <a:latin typeface="Calibri"/>
                <a:cs typeface="Calibri"/>
              </a:rPr>
              <a:t>contractility.</a:t>
            </a:r>
            <a:endParaRPr sz="3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2225">
              <a:lnSpc>
                <a:spcPct val="100000"/>
              </a:lnSpc>
              <a:spcBef>
                <a:spcPts val="95"/>
              </a:spcBef>
            </a:pPr>
            <a:r>
              <a:rPr spc="-35" dirty="0"/>
              <a:t>Factors</a:t>
            </a:r>
            <a:r>
              <a:rPr spc="35" dirty="0"/>
              <a:t> </a:t>
            </a:r>
            <a:r>
              <a:rPr spc="-15" dirty="0"/>
              <a:t>Affecting</a:t>
            </a:r>
            <a:r>
              <a:rPr spc="25" dirty="0"/>
              <a:t> </a:t>
            </a:r>
            <a:r>
              <a:rPr spc="-15" dirty="0"/>
              <a:t>Cardiac</a:t>
            </a:r>
            <a:r>
              <a:rPr spc="35" dirty="0"/>
              <a:t> </a:t>
            </a:r>
            <a:r>
              <a:rPr spc="-15" dirty="0"/>
              <a:t>Performance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529537"/>
            <a:ext cx="7876540" cy="417322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indent="-343535">
              <a:lnSpc>
                <a:spcPct val="100000"/>
              </a:lnSpc>
              <a:spcBef>
                <a:spcPts val="105"/>
              </a:spcBef>
              <a:buFont typeface="Arial MT"/>
              <a:buChar char="•"/>
              <a:tabLst>
                <a:tab pos="355600" algn="l"/>
                <a:tab pos="356235" algn="l"/>
              </a:tabLst>
            </a:pPr>
            <a:r>
              <a:rPr sz="2900" b="1" spc="-10" dirty="0">
                <a:solidFill>
                  <a:srgbClr val="C00000"/>
                </a:solidFill>
                <a:latin typeface="Calibri"/>
                <a:cs typeface="Calibri"/>
              </a:rPr>
              <a:t>Preload:</a:t>
            </a:r>
            <a:endParaRPr sz="2900">
              <a:latin typeface="Calibri"/>
              <a:cs typeface="Calibri"/>
            </a:endParaRPr>
          </a:p>
          <a:p>
            <a:pPr marL="355600" indent="-343535">
              <a:lnSpc>
                <a:spcPct val="100000"/>
              </a:lnSpc>
              <a:spcBef>
                <a:spcPts val="30"/>
              </a:spcBef>
              <a:buFont typeface="Arial MT"/>
              <a:buChar char="•"/>
              <a:tabLst>
                <a:tab pos="355600" algn="l"/>
                <a:tab pos="356235" algn="l"/>
              </a:tabLst>
            </a:pPr>
            <a:r>
              <a:rPr sz="2200" spc="-5" dirty="0">
                <a:latin typeface="Calibri"/>
                <a:cs typeface="Calibri"/>
              </a:rPr>
              <a:t>Preload</a:t>
            </a:r>
            <a:r>
              <a:rPr sz="2200" spc="-25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(volume</a:t>
            </a:r>
            <a:r>
              <a:rPr sz="2200" spc="15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overload,</a:t>
            </a:r>
            <a:r>
              <a:rPr sz="2200" spc="-20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End</a:t>
            </a:r>
            <a:r>
              <a:rPr sz="2200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Diastolic</a:t>
            </a:r>
            <a:r>
              <a:rPr sz="2200" spc="-25" dirty="0">
                <a:latin typeface="Calibri"/>
                <a:cs typeface="Calibri"/>
              </a:rPr>
              <a:t> </a:t>
            </a:r>
            <a:r>
              <a:rPr sz="2200" spc="-15" dirty="0">
                <a:latin typeface="Calibri"/>
                <a:cs typeface="Calibri"/>
              </a:rPr>
              <a:t>Volume).</a:t>
            </a:r>
            <a:endParaRPr sz="2200">
              <a:latin typeface="Calibri"/>
              <a:cs typeface="Calibri"/>
            </a:endParaRPr>
          </a:p>
          <a:p>
            <a:pPr marL="355600" indent="-343535">
              <a:lnSpc>
                <a:spcPts val="2625"/>
              </a:lnSpc>
              <a:buFont typeface="Arial MT"/>
              <a:buChar char="•"/>
              <a:tabLst>
                <a:tab pos="355600" algn="l"/>
                <a:tab pos="356235" algn="l"/>
              </a:tabLst>
            </a:pPr>
            <a:r>
              <a:rPr sz="2200" spc="-10" dirty="0">
                <a:latin typeface="Calibri"/>
                <a:cs typeface="Calibri"/>
              </a:rPr>
              <a:t>preload</a:t>
            </a:r>
            <a:r>
              <a:rPr sz="2200" spc="-15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(such</a:t>
            </a:r>
            <a:r>
              <a:rPr sz="2200" spc="5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as</a:t>
            </a:r>
            <a:r>
              <a:rPr sz="2200" spc="15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in</a:t>
            </a:r>
            <a:r>
              <a:rPr sz="2200" dirty="0">
                <a:latin typeface="Calibri"/>
                <a:cs typeface="Calibri"/>
              </a:rPr>
              <a:t> </a:t>
            </a:r>
            <a:r>
              <a:rPr sz="2200" spc="-25" dirty="0">
                <a:latin typeface="Calibri"/>
                <a:cs typeface="Calibri"/>
              </a:rPr>
              <a:t>VSD,</a:t>
            </a:r>
            <a:r>
              <a:rPr sz="2200" spc="10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PDA,</a:t>
            </a:r>
            <a:r>
              <a:rPr sz="2200" spc="20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or</a:t>
            </a:r>
            <a:r>
              <a:rPr sz="2200" spc="15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valvular</a:t>
            </a:r>
            <a:r>
              <a:rPr sz="2200" spc="-15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insufficiency).</a:t>
            </a:r>
            <a:endParaRPr sz="2200">
              <a:latin typeface="Calibri"/>
              <a:cs typeface="Calibri"/>
            </a:endParaRPr>
          </a:p>
          <a:p>
            <a:pPr marL="355600" indent="-343535">
              <a:lnSpc>
                <a:spcPts val="3465"/>
              </a:lnSpc>
              <a:buFont typeface="Arial MT"/>
              <a:buChar char="•"/>
              <a:tabLst>
                <a:tab pos="355600" algn="l"/>
                <a:tab pos="356235" algn="l"/>
              </a:tabLst>
            </a:pPr>
            <a:r>
              <a:rPr sz="2900" b="1" spc="-5" dirty="0">
                <a:solidFill>
                  <a:srgbClr val="C00000"/>
                </a:solidFill>
                <a:latin typeface="Calibri"/>
                <a:cs typeface="Calibri"/>
              </a:rPr>
              <a:t>Afterload:</a:t>
            </a:r>
            <a:endParaRPr sz="2900">
              <a:latin typeface="Calibri"/>
              <a:cs typeface="Calibri"/>
            </a:endParaRPr>
          </a:p>
          <a:p>
            <a:pPr marL="355600" indent="-343535">
              <a:lnSpc>
                <a:spcPts val="2375"/>
              </a:lnSpc>
              <a:spcBef>
                <a:spcPts val="30"/>
              </a:spcBef>
              <a:buFont typeface="Arial MT"/>
              <a:buChar char="•"/>
              <a:tabLst>
                <a:tab pos="355600" algn="l"/>
                <a:tab pos="356235" algn="l"/>
              </a:tabLst>
            </a:pPr>
            <a:r>
              <a:rPr sz="2200" spc="-5" dirty="0">
                <a:latin typeface="Calibri"/>
                <a:cs typeface="Calibri"/>
              </a:rPr>
              <a:t>Afterload</a:t>
            </a:r>
            <a:r>
              <a:rPr sz="2200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is</a:t>
            </a:r>
            <a:r>
              <a:rPr sz="2200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the</a:t>
            </a:r>
            <a:r>
              <a:rPr sz="2200" spc="10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resistance (pressure)</a:t>
            </a:r>
            <a:r>
              <a:rPr sz="2200" spc="-15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against</a:t>
            </a:r>
            <a:r>
              <a:rPr sz="2200" spc="-25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which the heart </a:t>
            </a:r>
            <a:r>
              <a:rPr sz="2200" spc="-10" dirty="0">
                <a:latin typeface="Calibri"/>
                <a:cs typeface="Calibri"/>
              </a:rPr>
              <a:t>must</a:t>
            </a:r>
            <a:endParaRPr sz="2200">
              <a:latin typeface="Calibri"/>
              <a:cs typeface="Calibri"/>
            </a:endParaRPr>
          </a:p>
          <a:p>
            <a:pPr marL="355600">
              <a:lnSpc>
                <a:spcPts val="2375"/>
              </a:lnSpc>
            </a:pPr>
            <a:r>
              <a:rPr sz="2200" spc="-10" dirty="0">
                <a:latin typeface="Calibri"/>
                <a:cs typeface="Calibri"/>
              </a:rPr>
              <a:t>pump</a:t>
            </a:r>
            <a:r>
              <a:rPr sz="2200" spc="-5" dirty="0">
                <a:latin typeface="Calibri"/>
                <a:cs typeface="Calibri"/>
              </a:rPr>
              <a:t> blood:</a:t>
            </a:r>
            <a:r>
              <a:rPr sz="2200" spc="1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e.g;</a:t>
            </a:r>
            <a:r>
              <a:rPr sz="2200" spc="5" dirty="0">
                <a:latin typeface="Calibri"/>
                <a:cs typeface="Calibri"/>
              </a:rPr>
              <a:t> </a:t>
            </a:r>
            <a:r>
              <a:rPr sz="2200" spc="-20" dirty="0">
                <a:latin typeface="Calibri"/>
                <a:cs typeface="Calibri"/>
              </a:rPr>
              <a:t>systemic</a:t>
            </a:r>
            <a:r>
              <a:rPr sz="2200" spc="20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vascular</a:t>
            </a:r>
            <a:r>
              <a:rPr sz="2200" spc="-25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resistance.</a:t>
            </a:r>
            <a:endParaRPr sz="2200">
              <a:latin typeface="Calibri"/>
              <a:cs typeface="Calibri"/>
            </a:endParaRPr>
          </a:p>
          <a:p>
            <a:pPr marL="355600" marR="494030" indent="-343535">
              <a:lnSpc>
                <a:spcPct val="80000"/>
              </a:lnSpc>
              <a:spcBef>
                <a:spcPts val="525"/>
              </a:spcBef>
              <a:buFont typeface="Arial MT"/>
              <a:buChar char="•"/>
              <a:tabLst>
                <a:tab pos="355600" algn="l"/>
                <a:tab pos="356235" algn="l"/>
              </a:tabLst>
            </a:pPr>
            <a:r>
              <a:rPr sz="2200" spc="-5" dirty="0">
                <a:latin typeface="Calibri"/>
                <a:cs typeface="Calibri"/>
              </a:rPr>
              <a:t>Afterload</a:t>
            </a:r>
            <a:r>
              <a:rPr sz="2200" spc="5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(such</a:t>
            </a:r>
            <a:r>
              <a:rPr sz="2200" spc="-5" dirty="0">
                <a:latin typeface="Calibri"/>
                <a:cs typeface="Calibri"/>
              </a:rPr>
              <a:t> as</a:t>
            </a:r>
            <a:r>
              <a:rPr sz="2200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with</a:t>
            </a:r>
            <a:r>
              <a:rPr sz="2200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aortic </a:t>
            </a:r>
            <a:r>
              <a:rPr sz="2200" spc="-10" dirty="0">
                <a:latin typeface="Calibri"/>
                <a:cs typeface="Calibri"/>
              </a:rPr>
              <a:t>stenosis,</a:t>
            </a:r>
            <a:r>
              <a:rPr sz="2200" spc="10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pulmonary</a:t>
            </a:r>
            <a:r>
              <a:rPr sz="2200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stenosis,</a:t>
            </a:r>
            <a:r>
              <a:rPr sz="2200" spc="10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or </a:t>
            </a:r>
            <a:r>
              <a:rPr sz="2200" spc="-480" dirty="0">
                <a:latin typeface="Calibri"/>
                <a:cs typeface="Calibri"/>
              </a:rPr>
              <a:t> </a:t>
            </a:r>
            <a:r>
              <a:rPr sz="2200" spc="-15" dirty="0">
                <a:latin typeface="Calibri"/>
                <a:cs typeface="Calibri"/>
              </a:rPr>
              <a:t>coarctation</a:t>
            </a:r>
            <a:r>
              <a:rPr sz="2200" spc="-10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of</a:t>
            </a:r>
            <a:r>
              <a:rPr sz="2200" spc="5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the</a:t>
            </a:r>
            <a:r>
              <a:rPr sz="2200" spc="10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aorta)</a:t>
            </a:r>
            <a:endParaRPr sz="2200">
              <a:latin typeface="Calibri"/>
              <a:cs typeface="Calibri"/>
            </a:endParaRPr>
          </a:p>
          <a:p>
            <a:pPr marL="355600" indent="-343535">
              <a:lnSpc>
                <a:spcPts val="3450"/>
              </a:lnSpc>
              <a:buFont typeface="Arial MT"/>
              <a:buChar char="•"/>
              <a:tabLst>
                <a:tab pos="355600" algn="l"/>
                <a:tab pos="356235" algn="l"/>
              </a:tabLst>
            </a:pPr>
            <a:r>
              <a:rPr sz="2900" b="1" spc="-10" dirty="0">
                <a:solidFill>
                  <a:srgbClr val="C00000"/>
                </a:solidFill>
                <a:latin typeface="Calibri"/>
                <a:cs typeface="Calibri"/>
              </a:rPr>
              <a:t>Contractility</a:t>
            </a:r>
            <a:endParaRPr sz="2900">
              <a:latin typeface="Calibri"/>
              <a:cs typeface="Calibri"/>
            </a:endParaRPr>
          </a:p>
          <a:p>
            <a:pPr marL="355600" indent="-343535">
              <a:lnSpc>
                <a:spcPts val="2375"/>
              </a:lnSpc>
              <a:spcBef>
                <a:spcPts val="30"/>
              </a:spcBef>
              <a:buFont typeface="Arial MT"/>
              <a:buChar char="•"/>
              <a:tabLst>
                <a:tab pos="355600" algn="l"/>
                <a:tab pos="356235" algn="l"/>
              </a:tabLst>
            </a:pPr>
            <a:r>
              <a:rPr sz="2200" spc="-10" dirty="0">
                <a:latin typeface="Calibri"/>
                <a:cs typeface="Calibri"/>
              </a:rPr>
              <a:t>Contractility</a:t>
            </a:r>
            <a:r>
              <a:rPr sz="2200" spc="5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(Cardiac</a:t>
            </a:r>
            <a:r>
              <a:rPr sz="2200" spc="-40" dirty="0">
                <a:latin typeface="Calibri"/>
                <a:cs typeface="Calibri"/>
              </a:rPr>
              <a:t> </a:t>
            </a:r>
            <a:r>
              <a:rPr sz="2200" spc="-15" dirty="0">
                <a:latin typeface="Calibri"/>
                <a:cs typeface="Calibri"/>
              </a:rPr>
              <a:t>Performance</a:t>
            </a:r>
            <a:r>
              <a:rPr sz="2200" spc="10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Independent</a:t>
            </a:r>
            <a:r>
              <a:rPr sz="2200" spc="10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of</a:t>
            </a:r>
            <a:r>
              <a:rPr sz="2200" spc="10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Preload</a:t>
            </a:r>
            <a:r>
              <a:rPr sz="2200" spc="-15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or</a:t>
            </a:r>
            <a:endParaRPr sz="2200">
              <a:latin typeface="Calibri"/>
              <a:cs typeface="Calibri"/>
            </a:endParaRPr>
          </a:p>
          <a:p>
            <a:pPr marL="355600">
              <a:lnSpc>
                <a:spcPts val="2375"/>
              </a:lnSpc>
            </a:pPr>
            <a:r>
              <a:rPr sz="2200" spc="-5" dirty="0">
                <a:latin typeface="Calibri"/>
                <a:cs typeface="Calibri"/>
              </a:rPr>
              <a:t>Afterload)</a:t>
            </a:r>
            <a:endParaRPr sz="2200">
              <a:latin typeface="Calibri"/>
              <a:cs typeface="Calibri"/>
            </a:endParaRPr>
          </a:p>
          <a:p>
            <a:pPr marL="355600" indent="-343535">
              <a:lnSpc>
                <a:spcPct val="100000"/>
              </a:lnSpc>
              <a:buFont typeface="Arial MT"/>
              <a:buChar char="•"/>
              <a:tabLst>
                <a:tab pos="355600" algn="l"/>
                <a:tab pos="356235" algn="l"/>
              </a:tabLst>
            </a:pPr>
            <a:r>
              <a:rPr sz="2200" b="1" spc="-25" dirty="0">
                <a:solidFill>
                  <a:srgbClr val="C00000"/>
                </a:solidFill>
                <a:latin typeface="Calibri"/>
                <a:cs typeface="Calibri"/>
              </a:rPr>
              <a:t>Volume</a:t>
            </a:r>
            <a:r>
              <a:rPr sz="2200" b="1" spc="15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2200" b="1" spc="-15" dirty="0">
                <a:solidFill>
                  <a:srgbClr val="C00000"/>
                </a:solidFill>
                <a:latin typeface="Calibri"/>
                <a:cs typeface="Calibri"/>
              </a:rPr>
              <a:t>overload</a:t>
            </a:r>
            <a:r>
              <a:rPr sz="2200" b="1" spc="40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2200" b="1" spc="-5" dirty="0">
                <a:solidFill>
                  <a:srgbClr val="C00000"/>
                </a:solidFill>
                <a:latin typeface="Calibri"/>
                <a:cs typeface="Calibri"/>
              </a:rPr>
              <a:t>is</a:t>
            </a:r>
            <a:r>
              <a:rPr sz="2200" b="1" spc="10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2200" b="1" spc="-10" dirty="0">
                <a:solidFill>
                  <a:srgbClr val="C00000"/>
                </a:solidFill>
                <a:latin typeface="Calibri"/>
                <a:cs typeface="Calibri"/>
              </a:rPr>
              <a:t>the</a:t>
            </a:r>
            <a:r>
              <a:rPr sz="2200" b="1" spc="10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2200" b="1" spc="-15" dirty="0">
                <a:solidFill>
                  <a:srgbClr val="C00000"/>
                </a:solidFill>
                <a:latin typeface="Calibri"/>
                <a:cs typeface="Calibri"/>
              </a:rPr>
              <a:t>most</a:t>
            </a:r>
            <a:r>
              <a:rPr sz="2200" b="1" spc="15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2200" b="1" spc="-10" dirty="0">
                <a:solidFill>
                  <a:srgbClr val="C00000"/>
                </a:solidFill>
                <a:latin typeface="Calibri"/>
                <a:cs typeface="Calibri"/>
              </a:rPr>
              <a:t>common</a:t>
            </a:r>
            <a:r>
              <a:rPr sz="2200" b="1" spc="15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2200" b="1" spc="-10" dirty="0">
                <a:solidFill>
                  <a:srgbClr val="C00000"/>
                </a:solidFill>
                <a:latin typeface="Calibri"/>
                <a:cs typeface="Calibri"/>
              </a:rPr>
              <a:t>cause</a:t>
            </a:r>
            <a:r>
              <a:rPr sz="2200" b="1" spc="10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2200" b="1" spc="-5" dirty="0">
                <a:solidFill>
                  <a:srgbClr val="C00000"/>
                </a:solidFill>
                <a:latin typeface="Calibri"/>
                <a:cs typeface="Calibri"/>
              </a:rPr>
              <a:t>of</a:t>
            </a:r>
            <a:r>
              <a:rPr sz="2200" b="1" spc="15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2200" b="1" spc="-10" dirty="0">
                <a:solidFill>
                  <a:srgbClr val="C00000"/>
                </a:solidFill>
                <a:latin typeface="Calibri"/>
                <a:cs typeface="Calibri"/>
              </a:rPr>
              <a:t>CHF</a:t>
            </a:r>
            <a:r>
              <a:rPr sz="2200" b="1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2200" b="1" spc="-5" dirty="0">
                <a:solidFill>
                  <a:srgbClr val="C00000"/>
                </a:solidFill>
                <a:latin typeface="Calibri"/>
                <a:cs typeface="Calibri"/>
              </a:rPr>
              <a:t>in</a:t>
            </a:r>
            <a:r>
              <a:rPr sz="2200" b="1" spc="10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2200" b="1" spc="-10" dirty="0">
                <a:solidFill>
                  <a:srgbClr val="C00000"/>
                </a:solidFill>
                <a:latin typeface="Calibri"/>
                <a:cs typeface="Calibri"/>
              </a:rPr>
              <a:t>children</a:t>
            </a:r>
            <a:endParaRPr sz="2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49858" y="202438"/>
            <a:ext cx="724535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-30" dirty="0"/>
              <a:t>Factors</a:t>
            </a:r>
            <a:r>
              <a:rPr sz="3600" spc="-5" dirty="0"/>
              <a:t> </a:t>
            </a:r>
            <a:r>
              <a:rPr sz="3600" spc="-10" dirty="0"/>
              <a:t>Affecting</a:t>
            </a:r>
            <a:r>
              <a:rPr sz="3600" spc="5" dirty="0"/>
              <a:t> </a:t>
            </a:r>
            <a:r>
              <a:rPr sz="3600" spc="-10" dirty="0"/>
              <a:t>Cardiac</a:t>
            </a:r>
            <a:r>
              <a:rPr sz="3600" dirty="0"/>
              <a:t> </a:t>
            </a:r>
            <a:r>
              <a:rPr sz="3600" spc="-15" dirty="0"/>
              <a:t>Performance</a:t>
            </a:r>
            <a:endParaRPr sz="3600"/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374650" y="908050"/>
          <a:ext cx="8077200" cy="560831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077200"/>
              </a:tblGrid>
              <a:tr h="280415">
                <a:tc>
                  <a:txBody>
                    <a:bodyPr/>
                    <a:lstStyle/>
                    <a:p>
                      <a:pPr marL="60960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sz="1600" b="1" spc="-1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Preload</a:t>
                      </a:r>
                      <a:r>
                        <a:rPr sz="1600" b="1" spc="1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b="1" spc="-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(Left</a:t>
                      </a:r>
                      <a:r>
                        <a:rPr sz="16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b="1" spc="-2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Ventricular</a:t>
                      </a:r>
                      <a:r>
                        <a:rPr sz="16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b="1" spc="-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Diastolic</a:t>
                      </a:r>
                      <a:r>
                        <a:rPr sz="1600" b="1" spc="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b="1" spc="-3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Volume)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69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1F487C"/>
                    </a:solidFill>
                  </a:tcPr>
                </a:tc>
              </a:tr>
              <a:tr h="280416">
                <a:tc>
                  <a:txBody>
                    <a:bodyPr/>
                    <a:lstStyle/>
                    <a:p>
                      <a:pPr marL="60960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sz="1600" spc="-25" dirty="0">
                          <a:latin typeface="Times New Roman"/>
                          <a:cs typeface="Times New Roman"/>
                        </a:rPr>
                        <a:t>Total</a:t>
                      </a:r>
                      <a:r>
                        <a:rPr sz="16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blood</a:t>
                      </a:r>
                      <a:r>
                        <a:rPr sz="16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10" dirty="0">
                          <a:latin typeface="Times New Roman"/>
                          <a:cs typeface="Times New Roman"/>
                        </a:rPr>
                        <a:t>volume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69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80415">
                <a:tc>
                  <a:txBody>
                    <a:bodyPr/>
                    <a:lstStyle/>
                    <a:p>
                      <a:pPr marL="60960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sz="1600" spc="-35" dirty="0">
                          <a:latin typeface="Times New Roman"/>
                          <a:cs typeface="Times New Roman"/>
                        </a:rPr>
                        <a:t>Venous</a:t>
                      </a:r>
                      <a:r>
                        <a:rPr sz="16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tone</a:t>
                      </a:r>
                      <a:r>
                        <a:rPr sz="16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(sympathetic</a:t>
                      </a:r>
                      <a:r>
                        <a:rPr sz="1600" spc="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tone)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69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80415">
                <a:tc>
                  <a:txBody>
                    <a:bodyPr/>
                    <a:lstStyle/>
                    <a:p>
                      <a:pPr marL="60960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sz="1600" spc="-5" dirty="0">
                          <a:latin typeface="Times New Roman"/>
                          <a:cs typeface="Times New Roman"/>
                        </a:rPr>
                        <a:t>Body</a:t>
                      </a:r>
                      <a:r>
                        <a:rPr sz="16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position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69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80415">
                <a:tc>
                  <a:txBody>
                    <a:bodyPr/>
                    <a:lstStyle/>
                    <a:p>
                      <a:pPr marL="60960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sz="1600" spc="-5" dirty="0">
                          <a:latin typeface="Times New Roman"/>
                          <a:cs typeface="Times New Roman"/>
                        </a:rPr>
                        <a:t>Intrathoracic</a:t>
                      </a:r>
                      <a:r>
                        <a:rPr sz="1600" spc="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and</a:t>
                      </a:r>
                      <a:r>
                        <a:rPr sz="16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intrapericardial</a:t>
                      </a:r>
                      <a:r>
                        <a:rPr sz="1600" spc="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pressure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762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80416">
                <a:tc>
                  <a:txBody>
                    <a:bodyPr/>
                    <a:lstStyle/>
                    <a:p>
                      <a:pPr marL="60960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sz="1600" spc="-5" dirty="0">
                          <a:latin typeface="Times New Roman"/>
                          <a:cs typeface="Times New Roman"/>
                        </a:rPr>
                        <a:t>Atrial</a:t>
                      </a:r>
                      <a:r>
                        <a:rPr sz="16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contraction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762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80415">
                <a:tc>
                  <a:txBody>
                    <a:bodyPr/>
                    <a:lstStyle/>
                    <a:p>
                      <a:pPr marL="60960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sz="1600" spc="-10" dirty="0">
                          <a:latin typeface="Times New Roman"/>
                          <a:cs typeface="Times New Roman"/>
                        </a:rPr>
                        <a:t>Pumping</a:t>
                      </a:r>
                      <a:r>
                        <a:rPr sz="1600" spc="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action</a:t>
                      </a:r>
                      <a:r>
                        <a:rPr sz="16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sz="16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skeletal</a:t>
                      </a:r>
                      <a:r>
                        <a:rPr sz="1600" spc="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10" dirty="0">
                          <a:latin typeface="Times New Roman"/>
                          <a:cs typeface="Times New Roman"/>
                        </a:rPr>
                        <a:t>muscle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762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80415">
                <a:tc>
                  <a:txBody>
                    <a:bodyPr/>
                    <a:lstStyle/>
                    <a:p>
                      <a:pPr marL="60960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sz="1600" b="1" spc="-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Afterload</a:t>
                      </a:r>
                      <a:r>
                        <a:rPr sz="1600" b="1" spc="2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b="1" spc="-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(Impedance</a:t>
                      </a:r>
                      <a:r>
                        <a:rPr sz="1600" b="1" spc="-4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b="1" spc="-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Against</a:t>
                      </a:r>
                      <a:r>
                        <a:rPr sz="1600" b="1" spc="-1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b="1" spc="-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Which</a:t>
                      </a:r>
                      <a:r>
                        <a:rPr sz="1600" b="1" spc="1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b="1" spc="-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sz="1600" b="1" spc="2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b="1" spc="-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Left</a:t>
                      </a:r>
                      <a:r>
                        <a:rPr sz="1600" b="1" spc="-2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Ventricle</a:t>
                      </a:r>
                      <a:r>
                        <a:rPr sz="1600" b="1" spc="3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b="1" spc="-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Must</a:t>
                      </a:r>
                      <a:r>
                        <a:rPr sz="1600" b="1" spc="1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b="1" spc="-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Eject</a:t>
                      </a:r>
                      <a:r>
                        <a:rPr sz="1600" b="1" spc="3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b="1" spc="-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Blood)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762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1F487C"/>
                    </a:solidFill>
                  </a:tcPr>
                </a:tc>
              </a:tr>
              <a:tr h="280416">
                <a:tc>
                  <a:txBody>
                    <a:bodyPr/>
                    <a:lstStyle/>
                    <a:p>
                      <a:pPr marL="60960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sz="1600" spc="-5" dirty="0">
                          <a:latin typeface="Times New Roman"/>
                          <a:cs typeface="Times New Roman"/>
                        </a:rPr>
                        <a:t>Peripheral</a:t>
                      </a:r>
                      <a:r>
                        <a:rPr sz="1600" spc="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vascular</a:t>
                      </a:r>
                      <a:r>
                        <a:rPr sz="1600" spc="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resistance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762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80415">
                <a:tc>
                  <a:txBody>
                    <a:bodyPr/>
                    <a:lstStyle/>
                    <a:p>
                      <a:pPr marL="60960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sz="1600" spc="-5" dirty="0">
                          <a:latin typeface="Times New Roman"/>
                          <a:cs typeface="Times New Roman"/>
                        </a:rPr>
                        <a:t>Left</a:t>
                      </a:r>
                      <a:r>
                        <a:rPr sz="16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ventricular</a:t>
                      </a:r>
                      <a:r>
                        <a:rPr sz="1600" spc="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10" dirty="0">
                          <a:latin typeface="Times New Roman"/>
                          <a:cs typeface="Times New Roman"/>
                        </a:rPr>
                        <a:t>volume</a:t>
                      </a:r>
                      <a:r>
                        <a:rPr sz="1600" spc="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(preload,</a:t>
                      </a:r>
                      <a:r>
                        <a:rPr sz="1600" spc="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wall</a:t>
                      </a:r>
                      <a:r>
                        <a:rPr sz="16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tension)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762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560832">
                <a:tc>
                  <a:txBody>
                    <a:bodyPr/>
                    <a:lstStyle/>
                    <a:p>
                      <a:pPr marL="60960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sz="1600" spc="-5" dirty="0">
                          <a:latin typeface="Times New Roman"/>
                          <a:cs typeface="Times New Roman"/>
                        </a:rPr>
                        <a:t>Physical</a:t>
                      </a:r>
                      <a:r>
                        <a:rPr sz="1600" spc="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characteristics</a:t>
                      </a:r>
                      <a:r>
                        <a:rPr sz="1600" spc="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sz="1600" spc="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sz="16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arterial</a:t>
                      </a:r>
                      <a:r>
                        <a:rPr sz="1600" spc="7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tree</a:t>
                      </a:r>
                      <a:r>
                        <a:rPr sz="1600" spc="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(elasticity</a:t>
                      </a:r>
                      <a:r>
                        <a:rPr sz="1600" spc="7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sz="16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vessels</a:t>
                      </a:r>
                      <a:r>
                        <a:rPr sz="1600" spc="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or</a:t>
                      </a:r>
                      <a:r>
                        <a:rPr sz="16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presence</a:t>
                      </a:r>
                      <a:r>
                        <a:rPr sz="1600" spc="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sz="16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outflow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 marL="60960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1600" spc="-5" dirty="0">
                          <a:latin typeface="Times New Roman"/>
                          <a:cs typeface="Times New Roman"/>
                        </a:rPr>
                        <a:t>obstruction)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762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80415">
                <a:tc>
                  <a:txBody>
                    <a:bodyPr/>
                    <a:lstStyle/>
                    <a:p>
                      <a:pPr marL="60960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sz="1600" b="1" spc="-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Contractility</a:t>
                      </a:r>
                      <a:r>
                        <a:rPr sz="1600" b="1" spc="5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b="1" spc="-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(Cardiac</a:t>
                      </a:r>
                      <a:r>
                        <a:rPr sz="1600" b="1" spc="2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b="1" spc="-1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Performance</a:t>
                      </a:r>
                      <a:r>
                        <a:rPr sz="1600" b="1" spc="6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b="1" spc="-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Independent</a:t>
                      </a:r>
                      <a:r>
                        <a:rPr sz="1600" b="1" spc="3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b="1" spc="-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sz="1600" b="1" spc="1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b="1" spc="-1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Preload</a:t>
                      </a:r>
                      <a:r>
                        <a:rPr sz="1600" b="1" spc="2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b="1" spc="-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or</a:t>
                      </a:r>
                      <a:r>
                        <a:rPr sz="1600" b="1" spc="-8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b="1" spc="-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Afterload)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762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1F487C"/>
                    </a:solidFill>
                  </a:tcPr>
                </a:tc>
              </a:tr>
              <a:tr h="280416">
                <a:tc>
                  <a:txBody>
                    <a:bodyPr/>
                    <a:lstStyle/>
                    <a:p>
                      <a:pPr marL="60960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sz="1600" spc="-5" dirty="0">
                          <a:latin typeface="Times New Roman"/>
                          <a:cs typeface="Times New Roman"/>
                        </a:rPr>
                        <a:t>Sympathetic</a:t>
                      </a:r>
                      <a:r>
                        <a:rPr sz="1600" spc="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nerve </a:t>
                      </a:r>
                      <a:r>
                        <a:rPr sz="1600" spc="-10" dirty="0">
                          <a:latin typeface="Times New Roman"/>
                          <a:cs typeface="Times New Roman"/>
                        </a:rPr>
                        <a:t>impulses*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762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80415">
                <a:tc>
                  <a:txBody>
                    <a:bodyPr/>
                    <a:lstStyle/>
                    <a:p>
                      <a:pPr marL="60960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sz="1600" spc="-5" dirty="0">
                          <a:latin typeface="Times New Roman"/>
                          <a:cs typeface="Times New Roman"/>
                        </a:rPr>
                        <a:t>Circulating</a:t>
                      </a:r>
                      <a:r>
                        <a:rPr sz="16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catecholamines*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825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80416">
                <a:tc>
                  <a:txBody>
                    <a:bodyPr/>
                    <a:lstStyle/>
                    <a:p>
                      <a:pPr marL="60960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sz="1600" spc="-5" dirty="0">
                          <a:latin typeface="Times New Roman"/>
                          <a:cs typeface="Times New Roman"/>
                        </a:rPr>
                        <a:t>Anoxia,</a:t>
                      </a:r>
                      <a:r>
                        <a:rPr sz="16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dirty="0">
                          <a:latin typeface="Times New Roman"/>
                          <a:cs typeface="Times New Roman"/>
                        </a:rPr>
                        <a:t>acidosis</a:t>
                      </a:r>
                      <a:r>
                        <a:rPr sz="1575" baseline="26455" dirty="0">
                          <a:latin typeface="Times New Roman"/>
                          <a:cs typeface="Times New Roman"/>
                        </a:rPr>
                        <a:t>†</a:t>
                      </a:r>
                      <a:endParaRPr sz="1575" baseline="26455">
                        <a:latin typeface="Times New Roman"/>
                        <a:cs typeface="Times New Roman"/>
                      </a:endParaRPr>
                    </a:p>
                  </a:txBody>
                  <a:tcPr marL="0" marR="0" marT="825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80416">
                <a:tc>
                  <a:txBody>
                    <a:bodyPr/>
                    <a:lstStyle/>
                    <a:p>
                      <a:pPr marL="60960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sz="1600" spc="-5" dirty="0">
                          <a:latin typeface="Times New Roman"/>
                          <a:cs typeface="Times New Roman"/>
                        </a:rPr>
                        <a:t>Loss</a:t>
                      </a:r>
                      <a:r>
                        <a:rPr sz="16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sz="16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myocardium</a:t>
                      </a:r>
                      <a:r>
                        <a:rPr sz="1575" spc="-7" baseline="26455" dirty="0">
                          <a:latin typeface="Times New Roman"/>
                          <a:cs typeface="Times New Roman"/>
                        </a:rPr>
                        <a:t>†</a:t>
                      </a:r>
                      <a:endParaRPr sz="1575" baseline="26455">
                        <a:latin typeface="Times New Roman"/>
                        <a:cs typeface="Times New Roman"/>
                      </a:endParaRPr>
                    </a:p>
                  </a:txBody>
                  <a:tcPr marL="0" marR="0" marT="825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80416">
                <a:tc>
                  <a:txBody>
                    <a:bodyPr/>
                    <a:lstStyle/>
                    <a:p>
                      <a:pPr marL="60960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sz="1600" b="1" spc="-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Heart</a:t>
                      </a:r>
                      <a:r>
                        <a:rPr sz="1600" b="1" spc="-1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b="1" spc="-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Rate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825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1F487C"/>
                    </a:solidFill>
                  </a:tcPr>
                </a:tc>
              </a:tr>
              <a:tr h="280416">
                <a:tc>
                  <a:txBody>
                    <a:bodyPr/>
                    <a:lstStyle/>
                    <a:p>
                      <a:pPr marL="60960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sz="1600" spc="-10" dirty="0">
                          <a:latin typeface="Times New Roman"/>
                          <a:cs typeface="Times New Roman"/>
                        </a:rPr>
                        <a:t>Autonomic</a:t>
                      </a:r>
                      <a:r>
                        <a:rPr sz="16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nervous</a:t>
                      </a:r>
                      <a:r>
                        <a:rPr sz="16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system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825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80416">
                <a:tc>
                  <a:txBody>
                    <a:bodyPr/>
                    <a:lstStyle/>
                    <a:p>
                      <a:pPr marL="60960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sz="1600" spc="-15" dirty="0">
                          <a:latin typeface="Times New Roman"/>
                          <a:cs typeface="Times New Roman"/>
                        </a:rPr>
                        <a:t>Temperature,</a:t>
                      </a:r>
                      <a:r>
                        <a:rPr sz="1600" spc="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metabolic</a:t>
                      </a:r>
                      <a:r>
                        <a:rPr sz="1600" spc="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rate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825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295400" y="237743"/>
            <a:ext cx="6553200" cy="6382511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13638" y="365506"/>
            <a:ext cx="7256145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spc="-5" dirty="0"/>
              <a:t>Compensatory</a:t>
            </a:r>
            <a:r>
              <a:rPr sz="3200" spc="-45" dirty="0"/>
              <a:t> </a:t>
            </a:r>
            <a:r>
              <a:rPr sz="3200" spc="-5" dirty="0"/>
              <a:t>mechanisms</a:t>
            </a:r>
            <a:r>
              <a:rPr sz="3200" spc="-15" dirty="0"/>
              <a:t> </a:t>
            </a:r>
            <a:r>
              <a:rPr sz="3200" dirty="0"/>
              <a:t>in</a:t>
            </a:r>
            <a:r>
              <a:rPr sz="3200" spc="-55" dirty="0"/>
              <a:t> </a:t>
            </a:r>
            <a:r>
              <a:rPr sz="3200" dirty="0"/>
              <a:t>heart</a:t>
            </a:r>
            <a:r>
              <a:rPr sz="3200" spc="-10" dirty="0"/>
              <a:t> </a:t>
            </a:r>
            <a:r>
              <a:rPr sz="3200" spc="-15" dirty="0"/>
              <a:t>failure</a:t>
            </a:r>
            <a:endParaRPr sz="3200"/>
          </a:p>
        </p:txBody>
      </p:sp>
      <p:sp>
        <p:nvSpPr>
          <p:cNvPr id="3" name="object 3"/>
          <p:cNvSpPr txBox="1"/>
          <p:nvPr/>
        </p:nvSpPr>
        <p:spPr>
          <a:xfrm>
            <a:off x="688340" y="1110742"/>
            <a:ext cx="7162165" cy="496760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497840" indent="-485775">
              <a:lnSpc>
                <a:spcPct val="100000"/>
              </a:lnSpc>
              <a:spcBef>
                <a:spcPts val="95"/>
              </a:spcBef>
              <a:buAutoNum type="arabicParenBoth"/>
              <a:tabLst>
                <a:tab pos="498475" algn="l"/>
              </a:tabLst>
            </a:pPr>
            <a:r>
              <a:rPr sz="2800" b="1" spc="-10" dirty="0">
                <a:solidFill>
                  <a:srgbClr val="C00000"/>
                </a:solidFill>
                <a:latin typeface="Calibri"/>
                <a:cs typeface="Calibri"/>
              </a:rPr>
              <a:t>Cardiac</a:t>
            </a:r>
            <a:r>
              <a:rPr sz="2800" b="1" spc="20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2800" b="1" spc="-10" dirty="0">
                <a:solidFill>
                  <a:srgbClr val="C00000"/>
                </a:solidFill>
                <a:latin typeface="Calibri"/>
                <a:cs typeface="Calibri"/>
              </a:rPr>
              <a:t>compensation</a:t>
            </a:r>
            <a:endParaRPr sz="2800">
              <a:latin typeface="Calibri"/>
              <a:cs typeface="Calibri"/>
            </a:endParaRPr>
          </a:p>
          <a:p>
            <a:pPr marL="1003300" lvl="1" indent="-534035">
              <a:lnSpc>
                <a:spcPct val="100000"/>
              </a:lnSpc>
              <a:spcBef>
                <a:spcPts val="25"/>
              </a:spcBef>
              <a:buFont typeface="Arial MT"/>
              <a:buChar char="–"/>
              <a:tabLst>
                <a:tab pos="1003300" algn="l"/>
                <a:tab pos="1003935" algn="l"/>
              </a:tabLst>
            </a:pPr>
            <a:r>
              <a:rPr sz="2400" spc="-5" dirty="0">
                <a:latin typeface="Calibri"/>
                <a:cs typeface="Calibri"/>
              </a:rPr>
              <a:t>increased</a:t>
            </a:r>
            <a:r>
              <a:rPr sz="2400" spc="-2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HR</a:t>
            </a:r>
            <a:r>
              <a:rPr sz="2400" spc="-2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and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cardiac</a:t>
            </a:r>
            <a:r>
              <a:rPr sz="2400" spc="-3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contractility</a:t>
            </a:r>
            <a:endParaRPr sz="2400">
              <a:latin typeface="Calibri"/>
              <a:cs typeface="Calibri"/>
            </a:endParaRPr>
          </a:p>
          <a:p>
            <a:pPr marL="1003300" lvl="1" indent="-534035">
              <a:lnSpc>
                <a:spcPct val="100000"/>
              </a:lnSpc>
              <a:spcBef>
                <a:spcPts val="5"/>
              </a:spcBef>
              <a:buFont typeface="Arial MT"/>
              <a:buChar char="–"/>
              <a:tabLst>
                <a:tab pos="1003300" algn="l"/>
                <a:tab pos="1003935" algn="l"/>
              </a:tabLst>
            </a:pPr>
            <a:r>
              <a:rPr sz="2400" spc="-10" dirty="0">
                <a:latin typeface="Calibri"/>
                <a:cs typeface="Calibri"/>
              </a:rPr>
              <a:t>Cardiac</a:t>
            </a:r>
            <a:r>
              <a:rPr sz="2400" spc="-3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dilatation</a:t>
            </a:r>
            <a:r>
              <a:rPr sz="2400" spc="-3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(The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Frank-Starling</a:t>
            </a:r>
            <a:r>
              <a:rPr sz="2400" spc="-3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mechanism)</a:t>
            </a:r>
            <a:endParaRPr sz="2400">
              <a:latin typeface="Calibri"/>
              <a:cs typeface="Calibri"/>
            </a:endParaRPr>
          </a:p>
          <a:p>
            <a:pPr marL="532765" marR="3181350" lvl="1" indent="-532765" algn="r">
              <a:lnSpc>
                <a:spcPts val="2865"/>
              </a:lnSpc>
              <a:buFont typeface="Arial MT"/>
              <a:buChar char="–"/>
              <a:tabLst>
                <a:tab pos="532765" algn="l"/>
                <a:tab pos="1003935" algn="l"/>
              </a:tabLst>
            </a:pPr>
            <a:r>
              <a:rPr sz="2400" spc="-10" dirty="0">
                <a:latin typeface="Calibri"/>
                <a:cs typeface="Calibri"/>
              </a:rPr>
              <a:t>Myocardial</a:t>
            </a:r>
            <a:r>
              <a:rPr sz="2400" spc="-110" dirty="0">
                <a:latin typeface="Calibri"/>
                <a:cs typeface="Calibri"/>
              </a:rPr>
              <a:t> </a:t>
            </a:r>
            <a:r>
              <a:rPr sz="2400" spc="-15" dirty="0">
                <a:latin typeface="Calibri"/>
                <a:cs typeface="Calibri"/>
              </a:rPr>
              <a:t>hypertrophy</a:t>
            </a:r>
            <a:endParaRPr sz="2400">
              <a:latin typeface="Calibri"/>
              <a:cs typeface="Calibri"/>
            </a:endParaRPr>
          </a:p>
          <a:p>
            <a:pPr marL="485140" marR="3193415" indent="-485140" algn="r">
              <a:lnSpc>
                <a:spcPts val="3345"/>
              </a:lnSpc>
              <a:buAutoNum type="arabicParenBoth"/>
              <a:tabLst>
                <a:tab pos="485140" algn="l"/>
              </a:tabLst>
            </a:pPr>
            <a:r>
              <a:rPr sz="2800" b="1" spc="-25" dirty="0">
                <a:solidFill>
                  <a:srgbClr val="C00000"/>
                </a:solidFill>
                <a:latin typeface="Calibri"/>
                <a:cs typeface="Calibri"/>
              </a:rPr>
              <a:t>Systemic</a:t>
            </a:r>
            <a:r>
              <a:rPr sz="2800" b="1" spc="-20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2800" b="1" spc="-10" dirty="0">
                <a:solidFill>
                  <a:srgbClr val="C00000"/>
                </a:solidFill>
                <a:latin typeface="Calibri"/>
                <a:cs typeface="Calibri"/>
              </a:rPr>
              <a:t>compensation</a:t>
            </a:r>
            <a:endParaRPr sz="2800">
              <a:latin typeface="Calibri"/>
              <a:cs typeface="Calibri"/>
            </a:endParaRPr>
          </a:p>
          <a:p>
            <a:pPr marL="1003300" lvl="1" indent="-534035">
              <a:lnSpc>
                <a:spcPct val="100000"/>
              </a:lnSpc>
              <a:spcBef>
                <a:spcPts val="30"/>
              </a:spcBef>
              <a:buFont typeface="Arial MT"/>
              <a:buChar char="–"/>
              <a:tabLst>
                <a:tab pos="1003300" algn="l"/>
                <a:tab pos="1003935" algn="l"/>
              </a:tabLst>
            </a:pPr>
            <a:r>
              <a:rPr sz="2400" spc="-5" dirty="0">
                <a:latin typeface="Calibri"/>
                <a:cs typeface="Calibri"/>
              </a:rPr>
              <a:t>Increase</a:t>
            </a:r>
            <a:r>
              <a:rPr sz="2400" spc="-3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the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blood</a:t>
            </a:r>
            <a:r>
              <a:rPr sz="2400" spc="-2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volume</a:t>
            </a:r>
            <a:endParaRPr sz="2400">
              <a:latin typeface="Calibri"/>
              <a:cs typeface="Calibri"/>
            </a:endParaRPr>
          </a:p>
          <a:p>
            <a:pPr marL="1003300" lvl="1" indent="-534035">
              <a:lnSpc>
                <a:spcPct val="100000"/>
              </a:lnSpc>
              <a:buFont typeface="Arial MT"/>
              <a:buChar char="–"/>
              <a:tabLst>
                <a:tab pos="1003300" algn="l"/>
                <a:tab pos="1003935" algn="l"/>
              </a:tabLst>
            </a:pPr>
            <a:r>
              <a:rPr sz="2400" spc="-5" dirty="0">
                <a:latin typeface="Calibri"/>
                <a:cs typeface="Calibri"/>
              </a:rPr>
              <a:t>Redistribution</a:t>
            </a:r>
            <a:r>
              <a:rPr sz="2400" spc="-5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of</a:t>
            </a:r>
            <a:r>
              <a:rPr sz="2400" spc="-2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blood</a:t>
            </a:r>
            <a:r>
              <a:rPr sz="2400" spc="-2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flow</a:t>
            </a:r>
            <a:endParaRPr sz="2400">
              <a:latin typeface="Calibri"/>
              <a:cs typeface="Calibri"/>
            </a:endParaRPr>
          </a:p>
          <a:p>
            <a:pPr marL="1003300" lvl="1" indent="-534035">
              <a:lnSpc>
                <a:spcPct val="100000"/>
              </a:lnSpc>
              <a:buFont typeface="Arial MT"/>
              <a:buChar char="–"/>
              <a:tabLst>
                <a:tab pos="1003300" algn="l"/>
                <a:tab pos="1003935" algn="l"/>
              </a:tabLst>
            </a:pPr>
            <a:r>
              <a:rPr sz="2400" spc="-5" dirty="0">
                <a:latin typeface="Calibri"/>
                <a:cs typeface="Calibri"/>
              </a:rPr>
              <a:t>Increase</a:t>
            </a:r>
            <a:r>
              <a:rPr sz="2400" spc="-3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of</a:t>
            </a:r>
            <a:r>
              <a:rPr sz="2400" spc="-2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erythrocytes</a:t>
            </a:r>
            <a:endParaRPr sz="2400">
              <a:latin typeface="Calibri"/>
              <a:cs typeface="Calibri"/>
            </a:endParaRPr>
          </a:p>
          <a:p>
            <a:pPr marL="1003300" lvl="1" indent="-534035">
              <a:lnSpc>
                <a:spcPts val="2865"/>
              </a:lnSpc>
              <a:buFont typeface="Arial MT"/>
              <a:buChar char="–"/>
              <a:tabLst>
                <a:tab pos="1003300" algn="l"/>
                <a:tab pos="1003935" algn="l"/>
              </a:tabLst>
            </a:pPr>
            <a:r>
              <a:rPr sz="2400" spc="-5" dirty="0">
                <a:latin typeface="Calibri"/>
                <a:cs typeface="Calibri"/>
              </a:rPr>
              <a:t>Increased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ability</a:t>
            </a:r>
            <a:r>
              <a:rPr sz="2400" spc="-2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of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tissues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spc="-15" dirty="0">
                <a:latin typeface="Calibri"/>
                <a:cs typeface="Calibri"/>
              </a:rPr>
              <a:t>to</a:t>
            </a:r>
            <a:r>
              <a:rPr sz="2400" spc="-35" dirty="0">
                <a:latin typeface="Calibri"/>
                <a:cs typeface="Calibri"/>
              </a:rPr>
              <a:t> </a:t>
            </a:r>
            <a:r>
              <a:rPr sz="2400" spc="-15" dirty="0">
                <a:latin typeface="Calibri"/>
                <a:cs typeface="Calibri"/>
              </a:rPr>
              <a:t>utilize </a:t>
            </a:r>
            <a:r>
              <a:rPr sz="2400" spc="-20" dirty="0">
                <a:latin typeface="Calibri"/>
                <a:cs typeface="Calibri"/>
              </a:rPr>
              <a:t>oxygen</a:t>
            </a:r>
            <a:endParaRPr sz="2400">
              <a:latin typeface="Calibri"/>
              <a:cs typeface="Calibri"/>
            </a:endParaRPr>
          </a:p>
          <a:p>
            <a:pPr marL="497205" indent="-485140">
              <a:lnSpc>
                <a:spcPts val="3345"/>
              </a:lnSpc>
              <a:buAutoNum type="arabicParenBoth"/>
              <a:tabLst>
                <a:tab pos="497840" algn="l"/>
              </a:tabLst>
            </a:pPr>
            <a:r>
              <a:rPr sz="2800" b="1" spc="-10" dirty="0">
                <a:solidFill>
                  <a:srgbClr val="C00000"/>
                </a:solidFill>
                <a:latin typeface="Calibri"/>
                <a:cs typeface="Calibri"/>
              </a:rPr>
              <a:t>neurohormonal</a:t>
            </a:r>
            <a:r>
              <a:rPr sz="2800" b="1" spc="5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2800" b="1" spc="-10" dirty="0">
                <a:solidFill>
                  <a:srgbClr val="C00000"/>
                </a:solidFill>
                <a:latin typeface="Calibri"/>
                <a:cs typeface="Calibri"/>
              </a:rPr>
              <a:t>compensation</a:t>
            </a:r>
            <a:endParaRPr sz="2800">
              <a:latin typeface="Calibri"/>
              <a:cs typeface="Calibri"/>
            </a:endParaRPr>
          </a:p>
          <a:p>
            <a:pPr marL="1003300" lvl="1" indent="-534035">
              <a:lnSpc>
                <a:spcPct val="100000"/>
              </a:lnSpc>
              <a:spcBef>
                <a:spcPts val="30"/>
              </a:spcBef>
              <a:buFont typeface="Arial MT"/>
              <a:buChar char="–"/>
              <a:tabLst>
                <a:tab pos="1003300" algn="l"/>
                <a:tab pos="1003935" algn="l"/>
              </a:tabLst>
            </a:pPr>
            <a:r>
              <a:rPr sz="2400" spc="-5" dirty="0">
                <a:latin typeface="Calibri"/>
                <a:cs typeface="Calibri"/>
              </a:rPr>
              <a:t>Sympathetic</a:t>
            </a:r>
            <a:r>
              <a:rPr sz="2400" spc="-5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nervous</a:t>
            </a:r>
            <a:r>
              <a:rPr sz="2400" spc="-25" dirty="0">
                <a:latin typeface="Calibri"/>
                <a:cs typeface="Calibri"/>
              </a:rPr>
              <a:t> system</a:t>
            </a:r>
            <a:endParaRPr sz="2400">
              <a:latin typeface="Calibri"/>
              <a:cs typeface="Calibri"/>
            </a:endParaRPr>
          </a:p>
          <a:p>
            <a:pPr marL="1003300" lvl="1" indent="-534035">
              <a:lnSpc>
                <a:spcPct val="100000"/>
              </a:lnSpc>
              <a:buFont typeface="Arial MT"/>
              <a:buChar char="–"/>
              <a:tabLst>
                <a:tab pos="1003300" algn="l"/>
                <a:tab pos="1003935" algn="l"/>
              </a:tabLst>
            </a:pPr>
            <a:r>
              <a:rPr sz="2400" spc="-5" dirty="0">
                <a:latin typeface="Calibri"/>
                <a:cs typeface="Calibri"/>
              </a:rPr>
              <a:t>Renin-angiotensin</a:t>
            </a:r>
            <a:r>
              <a:rPr sz="2400" spc="-65" dirty="0">
                <a:latin typeface="Calibri"/>
                <a:cs typeface="Calibri"/>
              </a:rPr>
              <a:t> </a:t>
            </a:r>
            <a:r>
              <a:rPr sz="2400" spc="-25" dirty="0">
                <a:latin typeface="Calibri"/>
                <a:cs typeface="Calibri"/>
              </a:rPr>
              <a:t>system</a:t>
            </a:r>
            <a:endParaRPr sz="2400">
              <a:latin typeface="Calibri"/>
              <a:cs typeface="Calibri"/>
            </a:endParaRPr>
          </a:p>
          <a:p>
            <a:pPr marL="1003300" lvl="1" indent="-534035">
              <a:lnSpc>
                <a:spcPct val="100000"/>
              </a:lnSpc>
              <a:buFont typeface="Arial MT"/>
              <a:buChar char="–"/>
              <a:tabLst>
                <a:tab pos="1003300" algn="l"/>
                <a:tab pos="1003935" algn="l"/>
              </a:tabLst>
            </a:pPr>
            <a:r>
              <a:rPr sz="2400" spc="-10" dirty="0">
                <a:latin typeface="Calibri"/>
                <a:cs typeface="Calibri"/>
              </a:rPr>
              <a:t>Atrial</a:t>
            </a:r>
            <a:r>
              <a:rPr sz="2400" spc="-3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natriuretic</a:t>
            </a:r>
            <a:r>
              <a:rPr sz="2400" spc="-2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peptide; </a:t>
            </a:r>
            <a:r>
              <a:rPr sz="2400" dirty="0">
                <a:latin typeface="Calibri"/>
                <a:cs typeface="Calibri"/>
              </a:rPr>
              <a:t>endothelin</a:t>
            </a:r>
            <a:endParaRPr sz="2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019680" y="207010"/>
            <a:ext cx="510413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15" dirty="0"/>
              <a:t>Etiology</a:t>
            </a:r>
            <a:r>
              <a:rPr spc="20" dirty="0"/>
              <a:t> </a:t>
            </a:r>
            <a:r>
              <a:rPr spc="-5" dirty="0"/>
              <a:t>of</a:t>
            </a:r>
            <a:r>
              <a:rPr dirty="0"/>
              <a:t> </a:t>
            </a:r>
            <a:r>
              <a:rPr spc="-5" dirty="0"/>
              <a:t>Heart</a:t>
            </a:r>
            <a:r>
              <a:rPr spc="-10" dirty="0"/>
              <a:t> </a:t>
            </a:r>
            <a:r>
              <a:rPr spc="-30" dirty="0"/>
              <a:t>Failure</a:t>
            </a: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374650" y="1085977"/>
          <a:ext cx="8229600" cy="525448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121150"/>
                <a:gridCol w="4108450"/>
              </a:tblGrid>
              <a:tr h="315468">
                <a:tc>
                  <a:txBody>
                    <a:bodyPr/>
                    <a:lstStyle/>
                    <a:p>
                      <a:pPr marL="60960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sz="18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Fetus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762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1F487C"/>
                    </a:solidFill>
                  </a:tcPr>
                </a:tc>
                <a:tc>
                  <a:txBody>
                    <a:bodyPr/>
                    <a:lstStyle/>
                    <a:p>
                      <a:pPr marL="62230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sz="1800" b="1" spc="-1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Premature</a:t>
                      </a:r>
                      <a:r>
                        <a:rPr sz="1800" b="1" spc="-3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Neonate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762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1F487C"/>
                    </a:solidFill>
                  </a:tcPr>
                </a:tc>
              </a:tr>
              <a:tr h="268604">
                <a:tc>
                  <a:txBody>
                    <a:bodyPr/>
                    <a:lstStyle/>
                    <a:p>
                      <a:pPr marL="60960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Severe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 anemia</a:t>
                      </a:r>
                      <a:r>
                        <a:rPr sz="14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(hemolysis,</a:t>
                      </a: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fetal-maternal</a:t>
                      </a:r>
                      <a:r>
                        <a:rPr sz="14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transfusion)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69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2230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Fluid</a:t>
                      </a:r>
                      <a:r>
                        <a:rPr sz="1400" spc="-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overload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69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45363">
                <a:tc>
                  <a:txBody>
                    <a:bodyPr/>
                    <a:lstStyle/>
                    <a:p>
                      <a:pPr marL="60960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sz="1400" spc="-5" dirty="0">
                          <a:latin typeface="Times New Roman"/>
                          <a:cs typeface="Times New Roman"/>
                        </a:rPr>
                        <a:t>Supraventricular</a:t>
                      </a:r>
                      <a:r>
                        <a:rPr sz="1400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tachycardia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69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2230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sz="1400" spc="-5" dirty="0">
                          <a:latin typeface="Times New Roman"/>
                          <a:cs typeface="Times New Roman"/>
                        </a:rPr>
                        <a:t>PDA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69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45363">
                <a:tc>
                  <a:txBody>
                    <a:bodyPr/>
                    <a:lstStyle/>
                    <a:p>
                      <a:pPr marL="60960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sz="1400" spc="-165" dirty="0">
                          <a:latin typeface="Times New Roman"/>
                          <a:cs typeface="Times New Roman"/>
                        </a:rPr>
                        <a:t>V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entricular</a:t>
                      </a:r>
                      <a:r>
                        <a:rPr sz="1400" spc="-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tach</a:t>
                      </a:r>
                      <a:r>
                        <a:rPr sz="1400" spc="-20" dirty="0">
                          <a:latin typeface="Times New Roman"/>
                          <a:cs typeface="Times New Roman"/>
                        </a:rPr>
                        <a:t>y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card</a:t>
                      </a:r>
                      <a:r>
                        <a:rPr sz="1400" spc="5" dirty="0">
                          <a:latin typeface="Times New Roman"/>
                          <a:cs typeface="Times New Roman"/>
                        </a:rPr>
                        <a:t>i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a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63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2230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VSD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63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45363">
                <a:tc>
                  <a:txBody>
                    <a:bodyPr/>
                    <a:lstStyle/>
                    <a:p>
                      <a:pPr marL="60960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sz="1400" spc="-5" dirty="0">
                          <a:latin typeface="Times New Roman"/>
                          <a:cs typeface="Times New Roman"/>
                        </a:rPr>
                        <a:t>Complete</a:t>
                      </a:r>
                      <a:r>
                        <a:rPr sz="14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heart</a:t>
                      </a:r>
                      <a:r>
                        <a:rPr sz="14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block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69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45363">
                <a:tc>
                  <a:txBody>
                    <a:bodyPr/>
                    <a:lstStyle/>
                    <a:p>
                      <a:pPr marL="60960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sz="1400" spc="-5" dirty="0">
                          <a:latin typeface="Times New Roman"/>
                          <a:cs typeface="Times New Roman"/>
                        </a:rPr>
                        <a:t>Atrioventricular</a:t>
                      </a:r>
                      <a:r>
                        <a:rPr sz="1400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valve</a:t>
                      </a:r>
                      <a:r>
                        <a:rPr sz="14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insufficiency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69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15468">
                <a:tc>
                  <a:txBody>
                    <a:bodyPr/>
                    <a:lstStyle/>
                    <a:p>
                      <a:pPr marL="60960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sz="1800" b="1" spc="-2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Full-Term</a:t>
                      </a:r>
                      <a:r>
                        <a:rPr sz="1800" b="1" spc="-4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spc="-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Neonate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825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1F487C"/>
                    </a:solidFill>
                  </a:tcPr>
                </a:tc>
                <a:tc>
                  <a:txBody>
                    <a:bodyPr/>
                    <a:lstStyle/>
                    <a:p>
                      <a:pPr marL="62230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sz="1800" b="1" spc="-1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Infant-Toddler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825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1F487C"/>
                    </a:solidFill>
                  </a:tcPr>
                </a:tc>
              </a:tr>
              <a:tr h="245363">
                <a:tc>
                  <a:txBody>
                    <a:bodyPr/>
                    <a:lstStyle/>
                    <a:p>
                      <a:pPr marL="60960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sz="1400" spc="-5" dirty="0">
                          <a:latin typeface="Times New Roman"/>
                          <a:cs typeface="Times New Roman"/>
                        </a:rPr>
                        <a:t>Asphyxial</a:t>
                      </a:r>
                      <a:r>
                        <a:rPr sz="14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cardiomyopathy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69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2230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sz="1400" spc="-5" dirty="0">
                          <a:latin typeface="Times New Roman"/>
                          <a:cs typeface="Times New Roman"/>
                        </a:rPr>
                        <a:t>Left-to-right</a:t>
                      </a:r>
                      <a:r>
                        <a:rPr sz="1400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cardiac</a:t>
                      </a:r>
                      <a:r>
                        <a:rPr sz="14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shunts</a:t>
                      </a:r>
                      <a:r>
                        <a:rPr sz="14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(VSD)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69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94894">
                <a:tc>
                  <a:txBody>
                    <a:bodyPr/>
                    <a:lstStyle/>
                    <a:p>
                      <a:pPr marL="60960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Left-sided</a:t>
                      </a:r>
                      <a:r>
                        <a:rPr sz="1400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obstructive</a:t>
                      </a:r>
                      <a:r>
                        <a:rPr sz="14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lesions</a:t>
                      </a:r>
                      <a:r>
                        <a:rPr sz="14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(coarctation</a:t>
                      </a:r>
                      <a:r>
                        <a:rPr sz="14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sz="14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aorta)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69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2230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Metabolic</a:t>
                      </a:r>
                      <a:r>
                        <a:rPr sz="1400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cardiomyopathy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69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98830">
                <a:tc>
                  <a:txBody>
                    <a:bodyPr/>
                    <a:lstStyle/>
                    <a:p>
                      <a:pPr marL="60960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sz="1400" spc="-5" dirty="0">
                          <a:latin typeface="Times New Roman"/>
                          <a:cs typeface="Times New Roman"/>
                        </a:rPr>
                        <a:t>Transposition</a:t>
                      </a:r>
                      <a:r>
                        <a:rPr sz="1400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sz="14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great</a:t>
                      </a:r>
                      <a:r>
                        <a:rPr sz="14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arteries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69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2230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Acute</a:t>
                      </a:r>
                      <a:r>
                        <a:rPr sz="14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hypertension</a:t>
                      </a: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(hemolytic-uremic</a:t>
                      </a:r>
                      <a:r>
                        <a:rPr sz="14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syndrome)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69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45363">
                <a:tc>
                  <a:txBody>
                    <a:bodyPr/>
                    <a:lstStyle/>
                    <a:p>
                      <a:pPr marL="60960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sz="1400" spc="-20" dirty="0">
                          <a:latin typeface="Times New Roman"/>
                          <a:cs typeface="Times New Roman"/>
                        </a:rPr>
                        <a:t>Viral</a:t>
                      </a:r>
                      <a:r>
                        <a:rPr sz="14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myocarditis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69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2230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sz="1400" spc="-5" dirty="0">
                          <a:latin typeface="Times New Roman"/>
                          <a:cs typeface="Times New Roman"/>
                        </a:rPr>
                        <a:t>Supraventricular</a:t>
                      </a:r>
                      <a:r>
                        <a:rPr sz="1400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tachycardia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69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45364">
                <a:tc>
                  <a:txBody>
                    <a:bodyPr/>
                    <a:lstStyle/>
                    <a:p>
                      <a:pPr marL="60960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sz="1400" spc="-5" dirty="0">
                          <a:latin typeface="Times New Roman"/>
                          <a:cs typeface="Times New Roman"/>
                        </a:rPr>
                        <a:t>Anemia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762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2230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Kawasaki</a:t>
                      </a:r>
                      <a:r>
                        <a:rPr sz="14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disease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762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45363">
                <a:tc>
                  <a:txBody>
                    <a:bodyPr/>
                    <a:lstStyle/>
                    <a:p>
                      <a:pPr marL="60960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sz="1400" spc="-5" dirty="0">
                          <a:latin typeface="Times New Roman"/>
                          <a:cs typeface="Times New Roman"/>
                        </a:rPr>
                        <a:t>Supraventricular</a:t>
                      </a:r>
                      <a:r>
                        <a:rPr sz="1400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tachycardia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69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45363">
                <a:tc>
                  <a:txBody>
                    <a:bodyPr/>
                    <a:lstStyle/>
                    <a:p>
                      <a:pPr marL="60960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sz="1400" spc="-5" dirty="0">
                          <a:latin typeface="Times New Roman"/>
                          <a:cs typeface="Times New Roman"/>
                        </a:rPr>
                        <a:t>Complete</a:t>
                      </a:r>
                      <a:r>
                        <a:rPr sz="14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heart</a:t>
                      </a:r>
                      <a:r>
                        <a:rPr sz="14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block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762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15468">
                <a:tc gridSpan="2">
                  <a:txBody>
                    <a:bodyPr/>
                    <a:lstStyle/>
                    <a:p>
                      <a:pPr marL="60960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sz="1800" b="1" spc="-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Child-Adolescent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825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1F487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245363">
                <a:tc>
                  <a:txBody>
                    <a:bodyPr/>
                    <a:lstStyle/>
                    <a:p>
                      <a:pPr marL="60960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sz="1400" spc="-5" dirty="0">
                          <a:latin typeface="Times New Roman"/>
                          <a:cs typeface="Times New Roman"/>
                        </a:rPr>
                        <a:t>Rheumatic</a:t>
                      </a:r>
                      <a:r>
                        <a:rPr sz="14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fever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762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2230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Acute</a:t>
                      </a:r>
                      <a:r>
                        <a:rPr sz="14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hypertension</a:t>
                      </a:r>
                      <a:r>
                        <a:rPr sz="14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(glomerulonephritis)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762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45376">
                <a:tc>
                  <a:txBody>
                    <a:bodyPr/>
                    <a:lstStyle/>
                    <a:p>
                      <a:pPr marL="60960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sz="1400" spc="-20" dirty="0">
                          <a:latin typeface="Times New Roman"/>
                          <a:cs typeface="Times New Roman"/>
                        </a:rPr>
                        <a:t>Viral</a:t>
                      </a:r>
                      <a:r>
                        <a:rPr sz="14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myocarditis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762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2230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sz="1400" spc="-5" dirty="0">
                          <a:latin typeface="Times New Roman"/>
                          <a:cs typeface="Times New Roman"/>
                        </a:rPr>
                        <a:t>Thyrotoxicosis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762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45364">
                <a:tc>
                  <a:txBody>
                    <a:bodyPr/>
                    <a:lstStyle/>
                    <a:p>
                      <a:pPr marL="60960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sz="1400" spc="-5" dirty="0">
                          <a:latin typeface="Times New Roman"/>
                          <a:cs typeface="Times New Roman"/>
                        </a:rPr>
                        <a:t>Endocarditis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762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2230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Cor</a:t>
                      </a:r>
                      <a:r>
                        <a:rPr sz="14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pulmonale</a:t>
                      </a:r>
                      <a:r>
                        <a:rPr sz="14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(cystic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fibrosis)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762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56019">
                <a:tc>
                  <a:txBody>
                    <a:bodyPr/>
                    <a:lstStyle/>
                    <a:p>
                      <a:pPr marL="60960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sz="1400" spc="-5" dirty="0">
                          <a:latin typeface="Times New Roman"/>
                          <a:cs typeface="Times New Roman"/>
                        </a:rPr>
                        <a:t>Arrhythmias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762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2230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Chronic</a:t>
                      </a:r>
                      <a:r>
                        <a:rPr sz="1400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upper</a:t>
                      </a:r>
                      <a:r>
                        <a:rPr sz="14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airway</a:t>
                      </a:r>
                      <a:r>
                        <a:rPr sz="14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obstruction</a:t>
                      </a:r>
                      <a:r>
                        <a:rPr sz="1400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(cor</a:t>
                      </a:r>
                      <a:r>
                        <a:rPr sz="14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pulmonale)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762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45364">
                <a:tc>
                  <a:txBody>
                    <a:bodyPr/>
                    <a:lstStyle/>
                    <a:p>
                      <a:pPr marL="60960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sz="1400" spc="-5" dirty="0">
                          <a:latin typeface="Times New Roman"/>
                          <a:cs typeface="Times New Roman"/>
                        </a:rPr>
                        <a:t>Cardiomyopathy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762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766697" y="461899"/>
            <a:ext cx="5613400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spc="-10" dirty="0"/>
              <a:t>Etiology</a:t>
            </a:r>
            <a:r>
              <a:rPr sz="4400" spc="-30" dirty="0"/>
              <a:t> </a:t>
            </a:r>
            <a:r>
              <a:rPr sz="4400" dirty="0"/>
              <a:t>of</a:t>
            </a:r>
            <a:r>
              <a:rPr sz="4400" spc="-20" dirty="0"/>
              <a:t> </a:t>
            </a:r>
            <a:r>
              <a:rPr sz="4400" dirty="0"/>
              <a:t>Heart</a:t>
            </a:r>
            <a:r>
              <a:rPr sz="4400" spc="-35" dirty="0"/>
              <a:t> </a:t>
            </a:r>
            <a:r>
              <a:rPr sz="4400" spc="-30" dirty="0"/>
              <a:t>Failure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535940" y="1608785"/>
            <a:ext cx="8047355" cy="43243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63500" indent="-343535">
              <a:lnSpc>
                <a:spcPct val="100000"/>
              </a:lnSpc>
              <a:spcBef>
                <a:spcPts val="100"/>
              </a:spcBef>
              <a:buFont typeface="Arial MT"/>
              <a:buChar char="•"/>
              <a:tabLst>
                <a:tab pos="355600" algn="l"/>
                <a:tab pos="356235" algn="l"/>
              </a:tabLst>
            </a:pPr>
            <a:r>
              <a:rPr sz="3000" dirty="0">
                <a:latin typeface="Calibri"/>
                <a:cs typeface="Calibri"/>
              </a:rPr>
              <a:t>In</a:t>
            </a:r>
            <a:r>
              <a:rPr sz="3000" spc="-15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the</a:t>
            </a:r>
            <a:r>
              <a:rPr sz="3000" spc="-20" dirty="0">
                <a:latin typeface="Calibri"/>
                <a:cs typeface="Calibri"/>
              </a:rPr>
              <a:t> </a:t>
            </a:r>
            <a:r>
              <a:rPr sz="3000" b="1" spc="-20" dirty="0">
                <a:solidFill>
                  <a:srgbClr val="C00000"/>
                </a:solidFill>
                <a:latin typeface="Calibri"/>
                <a:cs typeface="Calibri"/>
              </a:rPr>
              <a:t>first</a:t>
            </a:r>
            <a:r>
              <a:rPr sz="3000" b="1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3000" b="1" spc="-15" dirty="0">
                <a:solidFill>
                  <a:srgbClr val="C00000"/>
                </a:solidFill>
                <a:latin typeface="Calibri"/>
                <a:cs typeface="Calibri"/>
              </a:rPr>
              <a:t>weeks</a:t>
            </a:r>
            <a:r>
              <a:rPr sz="3000" b="1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3000" spc="-5" dirty="0">
                <a:latin typeface="Calibri"/>
                <a:cs typeface="Calibri"/>
              </a:rPr>
              <a:t>of </a:t>
            </a:r>
            <a:r>
              <a:rPr sz="3000" spc="-20" dirty="0">
                <a:latin typeface="Calibri"/>
                <a:cs typeface="Calibri"/>
              </a:rPr>
              <a:t>life,</a:t>
            </a:r>
            <a:r>
              <a:rPr sz="3000" spc="-15" dirty="0">
                <a:latin typeface="Calibri"/>
                <a:cs typeface="Calibri"/>
              </a:rPr>
              <a:t> </a:t>
            </a:r>
            <a:r>
              <a:rPr sz="3000" spc="-5" dirty="0">
                <a:latin typeface="Calibri"/>
                <a:cs typeface="Calibri"/>
              </a:rPr>
              <a:t>CHF</a:t>
            </a:r>
            <a:r>
              <a:rPr sz="3000" spc="5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is</a:t>
            </a:r>
            <a:r>
              <a:rPr sz="3000" spc="-10" dirty="0">
                <a:latin typeface="Calibri"/>
                <a:cs typeface="Calibri"/>
              </a:rPr>
              <a:t> most</a:t>
            </a:r>
            <a:r>
              <a:rPr sz="3000" dirty="0">
                <a:latin typeface="Calibri"/>
                <a:cs typeface="Calibri"/>
              </a:rPr>
              <a:t> </a:t>
            </a:r>
            <a:r>
              <a:rPr sz="3000" spc="-10" dirty="0">
                <a:latin typeface="Calibri"/>
                <a:cs typeface="Calibri"/>
              </a:rPr>
              <a:t>commonly </a:t>
            </a:r>
            <a:r>
              <a:rPr sz="3000" spc="-5" dirty="0">
                <a:latin typeface="Calibri"/>
                <a:cs typeface="Calibri"/>
              </a:rPr>
              <a:t> due </a:t>
            </a:r>
            <a:r>
              <a:rPr sz="3000" spc="-10" dirty="0">
                <a:latin typeface="Calibri"/>
                <a:cs typeface="Calibri"/>
              </a:rPr>
              <a:t>to </a:t>
            </a:r>
            <a:r>
              <a:rPr sz="3000" dirty="0">
                <a:latin typeface="Calibri"/>
                <a:cs typeface="Calibri"/>
              </a:rPr>
              <a:t>an </a:t>
            </a:r>
            <a:r>
              <a:rPr sz="3000" spc="-20" dirty="0">
                <a:latin typeface="Calibri"/>
                <a:cs typeface="Calibri"/>
              </a:rPr>
              <a:t>excessive </a:t>
            </a:r>
            <a:r>
              <a:rPr sz="3000" spc="-10" dirty="0">
                <a:solidFill>
                  <a:srgbClr val="C00000"/>
                </a:solidFill>
                <a:latin typeface="Calibri"/>
                <a:cs typeface="Calibri"/>
              </a:rPr>
              <a:t>afterload </a:t>
            </a:r>
            <a:r>
              <a:rPr sz="3000" spc="-10" dirty="0">
                <a:latin typeface="Calibri"/>
                <a:cs typeface="Calibri"/>
              </a:rPr>
              <a:t>being </a:t>
            </a:r>
            <a:r>
              <a:rPr sz="3000" spc="-5" dirty="0">
                <a:latin typeface="Calibri"/>
                <a:cs typeface="Calibri"/>
              </a:rPr>
              <a:t>placed on the </a:t>
            </a:r>
            <a:r>
              <a:rPr sz="3000" spc="-665" dirty="0">
                <a:latin typeface="Calibri"/>
                <a:cs typeface="Calibri"/>
              </a:rPr>
              <a:t> </a:t>
            </a:r>
            <a:r>
              <a:rPr sz="3000" spc="-20" dirty="0">
                <a:latin typeface="Calibri"/>
                <a:cs typeface="Calibri"/>
              </a:rPr>
              <a:t>myocardium.</a:t>
            </a:r>
            <a:endParaRPr sz="3000">
              <a:latin typeface="Calibri"/>
              <a:cs typeface="Calibri"/>
            </a:endParaRPr>
          </a:p>
          <a:p>
            <a:pPr marL="355600" marR="5080" indent="-343535">
              <a:lnSpc>
                <a:spcPct val="100000"/>
              </a:lnSpc>
              <a:spcBef>
                <a:spcPts val="725"/>
              </a:spcBef>
              <a:buFont typeface="Arial MT"/>
              <a:buChar char="•"/>
              <a:tabLst>
                <a:tab pos="355600" algn="l"/>
                <a:tab pos="356235" algn="l"/>
              </a:tabLst>
            </a:pPr>
            <a:r>
              <a:rPr sz="3000" spc="-5" dirty="0">
                <a:latin typeface="Calibri"/>
                <a:cs typeface="Calibri"/>
              </a:rPr>
              <a:t>CHF </a:t>
            </a:r>
            <a:r>
              <a:rPr sz="3000" spc="-10" dirty="0">
                <a:latin typeface="Calibri"/>
                <a:cs typeface="Calibri"/>
              </a:rPr>
              <a:t>presenting </a:t>
            </a:r>
            <a:r>
              <a:rPr sz="3000" b="1" spc="-10" dirty="0">
                <a:solidFill>
                  <a:srgbClr val="C00000"/>
                </a:solidFill>
                <a:latin typeface="Calibri"/>
                <a:cs typeface="Calibri"/>
              </a:rPr>
              <a:t>around </a:t>
            </a:r>
            <a:r>
              <a:rPr sz="3000" b="1" dirty="0">
                <a:solidFill>
                  <a:srgbClr val="C00000"/>
                </a:solidFill>
                <a:latin typeface="Calibri"/>
                <a:cs typeface="Calibri"/>
              </a:rPr>
              <a:t>2 </a:t>
            </a:r>
            <a:r>
              <a:rPr sz="3000" b="1" spc="-10" dirty="0">
                <a:solidFill>
                  <a:srgbClr val="C00000"/>
                </a:solidFill>
                <a:latin typeface="Calibri"/>
                <a:cs typeface="Calibri"/>
              </a:rPr>
              <a:t>months </a:t>
            </a:r>
            <a:r>
              <a:rPr sz="3000" spc="-5" dirty="0">
                <a:latin typeface="Calibri"/>
                <a:cs typeface="Calibri"/>
              </a:rPr>
              <a:t>of </a:t>
            </a:r>
            <a:r>
              <a:rPr sz="3000" spc="-10" dirty="0">
                <a:latin typeface="Calibri"/>
                <a:cs typeface="Calibri"/>
              </a:rPr>
              <a:t>age </a:t>
            </a:r>
            <a:r>
              <a:rPr sz="3000" dirty="0">
                <a:latin typeface="Calibri"/>
                <a:cs typeface="Calibri"/>
              </a:rPr>
              <a:t>is </a:t>
            </a:r>
            <a:r>
              <a:rPr sz="3000" spc="-5" dirty="0">
                <a:latin typeface="Calibri"/>
                <a:cs typeface="Calibri"/>
              </a:rPr>
              <a:t>usually </a:t>
            </a:r>
            <a:r>
              <a:rPr sz="3000" spc="-665" dirty="0">
                <a:latin typeface="Calibri"/>
                <a:cs typeface="Calibri"/>
              </a:rPr>
              <a:t> </a:t>
            </a:r>
            <a:r>
              <a:rPr sz="3000" spc="-5" dirty="0">
                <a:latin typeface="Calibri"/>
                <a:cs typeface="Calibri"/>
              </a:rPr>
              <a:t>due</a:t>
            </a:r>
            <a:r>
              <a:rPr sz="3000" spc="85" dirty="0">
                <a:latin typeface="Calibri"/>
                <a:cs typeface="Calibri"/>
              </a:rPr>
              <a:t> </a:t>
            </a:r>
            <a:r>
              <a:rPr sz="3000" spc="-10" dirty="0">
                <a:latin typeface="Calibri"/>
                <a:cs typeface="Calibri"/>
              </a:rPr>
              <a:t>to</a:t>
            </a:r>
            <a:r>
              <a:rPr sz="3000" spc="80" dirty="0">
                <a:latin typeface="Calibri"/>
                <a:cs typeface="Calibri"/>
              </a:rPr>
              <a:t> </a:t>
            </a:r>
            <a:r>
              <a:rPr sz="3000" spc="-10" dirty="0">
                <a:latin typeface="Calibri"/>
                <a:cs typeface="Calibri"/>
              </a:rPr>
              <a:t>increasing</a:t>
            </a:r>
            <a:r>
              <a:rPr sz="3000" spc="95" dirty="0">
                <a:latin typeface="Calibri"/>
                <a:cs typeface="Calibri"/>
              </a:rPr>
              <a:t> </a:t>
            </a:r>
            <a:r>
              <a:rPr sz="3000" spc="-10" dirty="0">
                <a:solidFill>
                  <a:srgbClr val="C00000"/>
                </a:solidFill>
                <a:latin typeface="Calibri"/>
                <a:cs typeface="Calibri"/>
              </a:rPr>
              <a:t>left-to-right</a:t>
            </a:r>
            <a:r>
              <a:rPr sz="3000" spc="60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3000" spc="-10" dirty="0">
                <a:solidFill>
                  <a:srgbClr val="C00000"/>
                </a:solidFill>
                <a:latin typeface="Calibri"/>
                <a:cs typeface="Calibri"/>
              </a:rPr>
              <a:t>shunts</a:t>
            </a:r>
            <a:r>
              <a:rPr sz="3000" spc="100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3000" spc="-5" dirty="0">
                <a:latin typeface="Calibri"/>
                <a:cs typeface="Calibri"/>
              </a:rPr>
              <a:t>of </a:t>
            </a:r>
            <a:r>
              <a:rPr sz="3000" dirty="0">
                <a:latin typeface="Calibri"/>
                <a:cs typeface="Calibri"/>
              </a:rPr>
              <a:t> </a:t>
            </a:r>
            <a:r>
              <a:rPr sz="3000" spc="-15" dirty="0">
                <a:latin typeface="Calibri"/>
                <a:cs typeface="Calibri"/>
              </a:rPr>
              <a:t>congenital </a:t>
            </a:r>
            <a:r>
              <a:rPr sz="3000" spc="-5" dirty="0">
                <a:latin typeface="Calibri"/>
                <a:cs typeface="Calibri"/>
              </a:rPr>
              <a:t>heart </a:t>
            </a:r>
            <a:r>
              <a:rPr sz="3000" spc="-20" dirty="0">
                <a:latin typeface="Calibri"/>
                <a:cs typeface="Calibri"/>
              </a:rPr>
              <a:t>defects </a:t>
            </a:r>
            <a:r>
              <a:rPr sz="3000" spc="-10" dirty="0">
                <a:latin typeface="Calibri"/>
                <a:cs typeface="Calibri"/>
              </a:rPr>
              <a:t>that become apparent </a:t>
            </a:r>
            <a:r>
              <a:rPr sz="3000" dirty="0">
                <a:latin typeface="Calibri"/>
                <a:cs typeface="Calibri"/>
              </a:rPr>
              <a:t>as </a:t>
            </a:r>
            <a:r>
              <a:rPr sz="3000" spc="-665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the</a:t>
            </a:r>
            <a:r>
              <a:rPr sz="3000" spc="-10" dirty="0">
                <a:latin typeface="Calibri"/>
                <a:cs typeface="Calibri"/>
              </a:rPr>
              <a:t> </a:t>
            </a:r>
            <a:r>
              <a:rPr sz="3000" spc="-5" dirty="0">
                <a:latin typeface="Calibri"/>
                <a:cs typeface="Calibri"/>
              </a:rPr>
              <a:t>pulmonary</a:t>
            </a:r>
            <a:r>
              <a:rPr sz="3000" spc="15" dirty="0">
                <a:latin typeface="Calibri"/>
                <a:cs typeface="Calibri"/>
              </a:rPr>
              <a:t> </a:t>
            </a:r>
            <a:r>
              <a:rPr sz="3000" spc="-10" dirty="0">
                <a:latin typeface="Calibri"/>
                <a:cs typeface="Calibri"/>
              </a:rPr>
              <a:t>vascular </a:t>
            </a:r>
            <a:r>
              <a:rPr sz="3000" spc="-15" dirty="0">
                <a:latin typeface="Calibri"/>
                <a:cs typeface="Calibri"/>
              </a:rPr>
              <a:t>resistance </a:t>
            </a:r>
            <a:r>
              <a:rPr sz="3000" spc="-10" dirty="0">
                <a:latin typeface="Calibri"/>
                <a:cs typeface="Calibri"/>
              </a:rPr>
              <a:t>decreases.</a:t>
            </a:r>
            <a:endParaRPr sz="3000">
              <a:latin typeface="Calibri"/>
              <a:cs typeface="Calibri"/>
            </a:endParaRPr>
          </a:p>
          <a:p>
            <a:pPr marL="355600" marR="212090" indent="-343535">
              <a:lnSpc>
                <a:spcPct val="100000"/>
              </a:lnSpc>
              <a:spcBef>
                <a:spcPts val="725"/>
              </a:spcBef>
              <a:buFont typeface="Arial MT"/>
              <a:buChar char="•"/>
              <a:tabLst>
                <a:tab pos="440690" algn="l"/>
                <a:tab pos="441325" algn="l"/>
              </a:tabLst>
            </a:pPr>
            <a:r>
              <a:rPr dirty="0"/>
              <a:t>	</a:t>
            </a:r>
            <a:r>
              <a:rPr sz="3000" spc="-10" dirty="0">
                <a:solidFill>
                  <a:srgbClr val="C00000"/>
                </a:solidFill>
                <a:latin typeface="Calibri"/>
                <a:cs typeface="Calibri"/>
              </a:rPr>
              <a:t>Acquired </a:t>
            </a:r>
            <a:r>
              <a:rPr sz="3000" spc="-5" dirty="0">
                <a:solidFill>
                  <a:srgbClr val="C00000"/>
                </a:solidFill>
                <a:latin typeface="Calibri"/>
                <a:cs typeface="Calibri"/>
              </a:rPr>
              <a:t>heart disease</a:t>
            </a:r>
            <a:r>
              <a:rPr sz="3000" spc="-5" dirty="0">
                <a:latin typeface="Calibri"/>
                <a:cs typeface="Calibri"/>
              </a:rPr>
              <a:t>, such </a:t>
            </a:r>
            <a:r>
              <a:rPr sz="3000" dirty="0">
                <a:latin typeface="Calibri"/>
                <a:cs typeface="Calibri"/>
              </a:rPr>
              <a:t>as </a:t>
            </a:r>
            <a:r>
              <a:rPr sz="3000" spc="-15" dirty="0">
                <a:latin typeface="Calibri"/>
                <a:cs typeface="Calibri"/>
              </a:rPr>
              <a:t>myocarditis </a:t>
            </a:r>
            <a:r>
              <a:rPr sz="3000" dirty="0">
                <a:latin typeface="Calibri"/>
                <a:cs typeface="Calibri"/>
              </a:rPr>
              <a:t>and </a:t>
            </a:r>
            <a:r>
              <a:rPr sz="3000" spc="-665" dirty="0">
                <a:latin typeface="Calibri"/>
                <a:cs typeface="Calibri"/>
              </a:rPr>
              <a:t> </a:t>
            </a:r>
            <a:r>
              <a:rPr sz="3000" spc="-35" dirty="0">
                <a:latin typeface="Calibri"/>
                <a:cs typeface="Calibri"/>
              </a:rPr>
              <a:t>cardiomyopathy,</a:t>
            </a:r>
            <a:r>
              <a:rPr sz="3000" spc="5" dirty="0">
                <a:latin typeface="Calibri"/>
                <a:cs typeface="Calibri"/>
              </a:rPr>
              <a:t> </a:t>
            </a:r>
            <a:r>
              <a:rPr sz="3000" spc="-10" dirty="0">
                <a:latin typeface="Calibri"/>
                <a:cs typeface="Calibri"/>
              </a:rPr>
              <a:t>can</a:t>
            </a:r>
            <a:r>
              <a:rPr sz="3000" spc="-5" dirty="0">
                <a:latin typeface="Calibri"/>
                <a:cs typeface="Calibri"/>
              </a:rPr>
              <a:t> </a:t>
            </a:r>
            <a:r>
              <a:rPr sz="3000" spc="-15" dirty="0">
                <a:latin typeface="Calibri"/>
                <a:cs typeface="Calibri"/>
              </a:rPr>
              <a:t>present</a:t>
            </a:r>
            <a:r>
              <a:rPr sz="3000" spc="-20" dirty="0">
                <a:latin typeface="Calibri"/>
                <a:cs typeface="Calibri"/>
              </a:rPr>
              <a:t> </a:t>
            </a:r>
            <a:r>
              <a:rPr sz="3000" spc="-15" dirty="0">
                <a:latin typeface="Calibri"/>
                <a:cs typeface="Calibri"/>
              </a:rPr>
              <a:t>at</a:t>
            </a:r>
            <a:r>
              <a:rPr sz="3000" spc="-5" dirty="0">
                <a:latin typeface="Calibri"/>
                <a:cs typeface="Calibri"/>
              </a:rPr>
              <a:t> </a:t>
            </a:r>
            <a:r>
              <a:rPr sz="3000" spc="-20" dirty="0">
                <a:solidFill>
                  <a:srgbClr val="C00000"/>
                </a:solidFill>
                <a:latin typeface="Calibri"/>
                <a:cs typeface="Calibri"/>
              </a:rPr>
              <a:t>any</a:t>
            </a:r>
            <a:r>
              <a:rPr sz="3000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3000" spc="-10" dirty="0">
                <a:solidFill>
                  <a:srgbClr val="C00000"/>
                </a:solidFill>
                <a:latin typeface="Calibri"/>
                <a:cs typeface="Calibri"/>
              </a:rPr>
              <a:t>age</a:t>
            </a:r>
            <a:r>
              <a:rPr sz="3000" spc="-10" dirty="0">
                <a:latin typeface="Calibri"/>
                <a:cs typeface="Calibri"/>
              </a:rPr>
              <a:t>.</a:t>
            </a:r>
            <a:endParaRPr sz="3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925</Words>
  <Application>Microsoft Office PowerPoint</Application>
  <PresentationFormat>On-screen Show (4:3)</PresentationFormat>
  <Paragraphs>173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Office Theme</vt:lpstr>
      <vt:lpstr>Slide 1</vt:lpstr>
      <vt:lpstr>Heart failure</vt:lpstr>
      <vt:lpstr>Factors Affecting Cardiac Performance</vt:lpstr>
      <vt:lpstr>Factors Affecting Cardiac Performance</vt:lpstr>
      <vt:lpstr>Factors Affecting Cardiac Performance</vt:lpstr>
      <vt:lpstr>Slide 6</vt:lpstr>
      <vt:lpstr>Compensatory mechanisms in heart failure</vt:lpstr>
      <vt:lpstr>Etiology of Heart Failure</vt:lpstr>
      <vt:lpstr>Etiology of Heart Failure</vt:lpstr>
      <vt:lpstr>Classification of heart failure</vt:lpstr>
      <vt:lpstr>(4) According to the location of heart failure</vt:lpstr>
      <vt:lpstr>CLINICAL MANIFESTATIONS</vt:lpstr>
      <vt:lpstr>IMAGING STUDIES</vt:lpstr>
      <vt:lpstr>Treatment principles</vt:lpstr>
      <vt:lpstr>Treatment of Heart Failure</vt:lpstr>
      <vt:lpstr>Diuretics; Reducing preload</vt:lpstr>
      <vt:lpstr>Improve the cardiac contractility</vt:lpstr>
      <vt:lpstr>Dilators; Reducing afterload</vt:lpstr>
      <vt:lpstr>Thanks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library</dc:creator>
  <cp:lastModifiedBy>library</cp:lastModifiedBy>
  <cp:revision>1</cp:revision>
  <dcterms:created xsi:type="dcterms:W3CDTF">2021-03-16T06:59:52Z</dcterms:created>
  <dcterms:modified xsi:type="dcterms:W3CDTF">2021-03-25T06:09:24Z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2015-03-23T00:00:00Z</vt:filetime>
  </property>
  <property fmtid="{D5CDD505-2E9C-101B-9397-08002B2CF9AE}" pid="3" name="Creator">
    <vt:lpwstr>Microsoft® PowerPoint® 2013</vt:lpwstr>
  </property>
  <property fmtid="{D5CDD505-2E9C-101B-9397-08002B2CF9AE}" pid="4" name="LastSaved">
    <vt:filetime>2021-03-16T00:00:00Z</vt:filetime>
  </property>
</Properties>
</file>