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3/25/2021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3/25/2021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3/25/2021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3/25/2021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3/25/2021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28719" y="332358"/>
            <a:ext cx="1686560" cy="5137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5940" y="1522133"/>
            <a:ext cx="8072119" cy="40265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3/25/2021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54376" y="2418664"/>
            <a:ext cx="4637405" cy="8489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400" dirty="0"/>
              <a:t>APPENDICITIS</a:t>
            </a:r>
            <a:endParaRPr sz="54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22375" y="684631"/>
            <a:ext cx="6489065" cy="4415155"/>
          </a:xfrm>
          <a:prstGeom prst="rect">
            <a:avLst/>
          </a:prstGeom>
        </p:spPr>
        <p:txBody>
          <a:bodyPr vert="horz" wrap="square" lIns="0" tIns="109855" rIns="0" bIns="0" rtlCol="0">
            <a:spAutoFit/>
          </a:bodyPr>
          <a:lstStyle/>
          <a:p>
            <a:pPr marL="355600" indent="-343535">
              <a:lnSpc>
                <a:spcPct val="100000"/>
              </a:lnSpc>
              <a:spcBef>
                <a:spcPts val="865"/>
              </a:spcBef>
              <a:buFont typeface="Arial MT"/>
              <a:buChar char="•"/>
              <a:tabLst>
                <a:tab pos="354965" algn="l"/>
                <a:tab pos="356235" algn="l"/>
              </a:tabLst>
            </a:pPr>
            <a:r>
              <a:rPr sz="3200" dirty="0">
                <a:latin typeface="Times New Roman"/>
                <a:cs typeface="Times New Roman"/>
              </a:rPr>
              <a:t>Painful</a:t>
            </a:r>
            <a:r>
              <a:rPr sz="3200" spc="-6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urination</a:t>
            </a:r>
            <a:endParaRPr sz="3200">
              <a:latin typeface="Times New Roman"/>
              <a:cs typeface="Times New Roman"/>
            </a:endParaRPr>
          </a:p>
          <a:p>
            <a:pPr marL="355600" indent="-343535">
              <a:lnSpc>
                <a:spcPct val="100000"/>
              </a:lnSpc>
              <a:spcBef>
                <a:spcPts val="770"/>
              </a:spcBef>
              <a:buFont typeface="Arial MT"/>
              <a:buChar char="•"/>
              <a:tabLst>
                <a:tab pos="354965" algn="l"/>
                <a:tab pos="356235" algn="l"/>
              </a:tabLst>
            </a:pPr>
            <a:r>
              <a:rPr sz="3200" dirty="0">
                <a:latin typeface="Times New Roman"/>
                <a:cs typeface="Times New Roman"/>
              </a:rPr>
              <a:t>Severe</a:t>
            </a:r>
            <a:r>
              <a:rPr sz="3200" spc="-4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cramps</a:t>
            </a:r>
            <a:endParaRPr sz="3200">
              <a:latin typeface="Times New Roman"/>
              <a:cs typeface="Times New Roman"/>
            </a:endParaRPr>
          </a:p>
          <a:p>
            <a:pPr marL="355600" marR="366395" indent="-343535">
              <a:lnSpc>
                <a:spcPct val="100000"/>
              </a:lnSpc>
              <a:spcBef>
                <a:spcPts val="770"/>
              </a:spcBef>
              <a:buFont typeface="Arial MT"/>
              <a:buChar char="•"/>
              <a:tabLst>
                <a:tab pos="354965" algn="l"/>
                <a:tab pos="356235" algn="l"/>
              </a:tabLst>
            </a:pPr>
            <a:r>
              <a:rPr sz="3200" spc="-25" dirty="0">
                <a:latin typeface="Times New Roman"/>
                <a:cs typeface="Times New Roman"/>
              </a:rPr>
              <a:t>Dunphy’s</a:t>
            </a:r>
            <a:r>
              <a:rPr sz="3200" spc="-3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sign (increased</a:t>
            </a:r>
            <a:r>
              <a:rPr sz="3200" spc="-4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pain</a:t>
            </a:r>
            <a:r>
              <a:rPr sz="3200" spc="-2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with </a:t>
            </a:r>
            <a:r>
              <a:rPr sz="3200" spc="-78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coughing).</a:t>
            </a:r>
            <a:endParaRPr sz="3200">
              <a:latin typeface="Times New Roman"/>
              <a:cs typeface="Times New Roman"/>
            </a:endParaRPr>
          </a:p>
          <a:p>
            <a:pPr marL="355600" marR="975994" indent="-343535">
              <a:lnSpc>
                <a:spcPct val="100000"/>
              </a:lnSpc>
              <a:spcBef>
                <a:spcPts val="770"/>
              </a:spcBef>
              <a:buFont typeface="Arial MT"/>
              <a:buChar char="•"/>
              <a:tabLst>
                <a:tab pos="354965" algn="l"/>
                <a:tab pos="356235" algn="l"/>
              </a:tabLst>
            </a:pPr>
            <a:r>
              <a:rPr sz="3200" dirty="0">
                <a:latin typeface="Times New Roman"/>
                <a:cs typeface="Times New Roman"/>
              </a:rPr>
              <a:t>Obturator</a:t>
            </a:r>
            <a:r>
              <a:rPr sz="3200" spc="-4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sign(</a:t>
            </a:r>
            <a:r>
              <a:rPr sz="3200" spc="-3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pain</a:t>
            </a:r>
            <a:r>
              <a:rPr sz="3200" spc="-3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on internal </a:t>
            </a:r>
            <a:r>
              <a:rPr sz="3200" spc="-78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rotation</a:t>
            </a:r>
            <a:r>
              <a:rPr sz="3200" spc="-3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of</a:t>
            </a:r>
            <a:r>
              <a:rPr sz="3200" spc="-2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right</a:t>
            </a:r>
            <a:r>
              <a:rPr sz="3200" spc="-2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thigh)</a:t>
            </a:r>
            <a:endParaRPr sz="3200">
              <a:latin typeface="Times New Roman"/>
              <a:cs typeface="Times New Roman"/>
            </a:endParaRPr>
          </a:p>
          <a:p>
            <a:pPr marL="355600" marR="5080" indent="-343535">
              <a:lnSpc>
                <a:spcPct val="100000"/>
              </a:lnSpc>
              <a:spcBef>
                <a:spcPts val="770"/>
              </a:spcBef>
              <a:buFont typeface="Arial MT"/>
              <a:buChar char="•"/>
              <a:tabLst>
                <a:tab pos="354965" algn="l"/>
                <a:tab pos="356235" algn="l"/>
              </a:tabLst>
            </a:pPr>
            <a:r>
              <a:rPr sz="3200" dirty="0">
                <a:latin typeface="Times New Roman"/>
                <a:cs typeface="Times New Roman"/>
              </a:rPr>
              <a:t>Psoas</a:t>
            </a:r>
            <a:r>
              <a:rPr sz="3200" spc="-1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sign</a:t>
            </a:r>
            <a:r>
              <a:rPr sz="3200" spc="-2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(pain</a:t>
            </a:r>
            <a:r>
              <a:rPr sz="3200" spc="-2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on</a:t>
            </a:r>
            <a:r>
              <a:rPr sz="3200" spc="-2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extension</a:t>
            </a:r>
            <a:r>
              <a:rPr sz="3200" spc="-3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of</a:t>
            </a:r>
            <a:r>
              <a:rPr sz="3200" spc="-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right </a:t>
            </a:r>
            <a:r>
              <a:rPr sz="3200" spc="-78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thigh).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576199"/>
            <a:ext cx="5829300" cy="506984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255520">
              <a:lnSpc>
                <a:spcPct val="100000"/>
              </a:lnSpc>
              <a:spcBef>
                <a:spcPts val="105"/>
              </a:spcBef>
            </a:pPr>
            <a:r>
              <a:rPr sz="3200" dirty="0">
                <a:latin typeface="Times New Roman"/>
                <a:cs typeface="Times New Roman"/>
              </a:rPr>
              <a:t>Diagnostic</a:t>
            </a:r>
            <a:r>
              <a:rPr sz="3200" spc="-8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evaluation</a:t>
            </a:r>
            <a:endParaRPr sz="3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38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latin typeface="Times New Roman"/>
                <a:cs typeface="Times New Roman"/>
              </a:rPr>
              <a:t>Complete</a:t>
            </a:r>
            <a:r>
              <a:rPr sz="3200" spc="-2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physical</a:t>
            </a:r>
            <a:r>
              <a:rPr sz="3200" spc="-3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examination.</a:t>
            </a:r>
            <a:endParaRPr sz="32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latin typeface="Times New Roman"/>
                <a:cs typeface="Times New Roman"/>
              </a:rPr>
              <a:t>Abdominal</a:t>
            </a:r>
            <a:r>
              <a:rPr sz="3200" spc="-50" dirty="0">
                <a:latin typeface="Times New Roman"/>
                <a:cs typeface="Times New Roman"/>
              </a:rPr>
              <a:t> </a:t>
            </a:r>
            <a:r>
              <a:rPr sz="3200" spc="-35" dirty="0">
                <a:latin typeface="Times New Roman"/>
                <a:cs typeface="Times New Roman"/>
              </a:rPr>
              <a:t>x-ray.</a:t>
            </a:r>
            <a:endParaRPr sz="32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latin typeface="Times New Roman"/>
                <a:cs typeface="Times New Roman"/>
              </a:rPr>
              <a:t>Ultrasound</a:t>
            </a:r>
            <a:endParaRPr sz="32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765"/>
              </a:spcBef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latin typeface="Times New Roman"/>
                <a:cs typeface="Times New Roman"/>
              </a:rPr>
              <a:t>Complete</a:t>
            </a:r>
            <a:r>
              <a:rPr sz="3200" spc="-4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blood</a:t>
            </a:r>
            <a:r>
              <a:rPr sz="3200" spc="-3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count</a:t>
            </a:r>
            <a:endParaRPr sz="32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latin typeface="Times New Roman"/>
                <a:cs typeface="Times New Roman"/>
              </a:rPr>
              <a:t>CT</a:t>
            </a:r>
            <a:r>
              <a:rPr sz="3200" spc="-9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scan</a:t>
            </a:r>
            <a:endParaRPr sz="32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latin typeface="Times New Roman"/>
                <a:cs typeface="Times New Roman"/>
              </a:rPr>
              <a:t>Rectal</a:t>
            </a:r>
            <a:r>
              <a:rPr sz="3200" spc="-3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exam</a:t>
            </a:r>
            <a:endParaRPr sz="32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latin typeface="Times New Roman"/>
                <a:cs typeface="Times New Roman"/>
              </a:rPr>
              <a:t>Urine</a:t>
            </a:r>
            <a:r>
              <a:rPr sz="3200" spc="-5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test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3970">
              <a:lnSpc>
                <a:spcPct val="100000"/>
              </a:lnSpc>
              <a:spcBef>
                <a:spcPts val="100"/>
              </a:spcBef>
            </a:pPr>
            <a:r>
              <a:rPr spc="-110" dirty="0"/>
              <a:t>T</a:t>
            </a:r>
            <a:r>
              <a:rPr dirty="0"/>
              <a:t>re</a:t>
            </a:r>
            <a:r>
              <a:rPr spc="5" dirty="0"/>
              <a:t>a</a:t>
            </a:r>
            <a:r>
              <a:rPr dirty="0"/>
              <a:t>tment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522133"/>
            <a:ext cx="6943725" cy="4026535"/>
          </a:xfrm>
          <a:prstGeom prst="rect">
            <a:avLst/>
          </a:prstGeom>
        </p:spPr>
        <p:txBody>
          <a:bodyPr vert="horz" wrap="square" lIns="0" tIns="110489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869"/>
              </a:spcBef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latin typeface="Times New Roman"/>
                <a:cs typeface="Times New Roman"/>
              </a:rPr>
              <a:t>Antibiotics</a:t>
            </a:r>
            <a:endParaRPr sz="32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latin typeface="Times New Roman"/>
                <a:cs typeface="Times New Roman"/>
              </a:rPr>
              <a:t>NPO</a:t>
            </a:r>
            <a:endParaRPr sz="32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latin typeface="Times New Roman"/>
                <a:cs typeface="Times New Roman"/>
              </a:rPr>
              <a:t>Iv</a:t>
            </a:r>
            <a:r>
              <a:rPr sz="3200" spc="-3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fluid</a:t>
            </a:r>
            <a:endParaRPr sz="32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latin typeface="Times New Roman"/>
                <a:cs typeface="Times New Roman"/>
              </a:rPr>
              <a:t>Analgesics</a:t>
            </a:r>
            <a:endParaRPr sz="32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latin typeface="Times New Roman"/>
                <a:cs typeface="Times New Roman"/>
              </a:rPr>
              <a:t>Antiemetics</a:t>
            </a:r>
            <a:endParaRPr sz="3200">
              <a:latin typeface="Times New Roman"/>
              <a:cs typeface="Times New Roman"/>
            </a:endParaRPr>
          </a:p>
          <a:p>
            <a:pPr marL="355600" marR="5080" indent="-342900">
              <a:lnSpc>
                <a:spcPct val="100000"/>
              </a:lnSpc>
              <a:spcBef>
                <a:spcPts val="765"/>
              </a:spcBef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Times New Roman"/>
                <a:cs typeface="Times New Roman"/>
              </a:rPr>
              <a:t>Surgery(appendicectomy)</a:t>
            </a:r>
            <a:r>
              <a:rPr sz="3200" spc="-3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either</a:t>
            </a:r>
            <a:r>
              <a:rPr sz="3200" spc="-1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open</a:t>
            </a:r>
            <a:r>
              <a:rPr sz="3200" spc="-1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or </a:t>
            </a:r>
            <a:r>
              <a:rPr sz="3200" spc="-78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laprascopic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576199"/>
            <a:ext cx="7658100" cy="214312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414655" algn="ctr">
              <a:lnSpc>
                <a:spcPct val="100000"/>
              </a:lnSpc>
              <a:spcBef>
                <a:spcPts val="105"/>
              </a:spcBef>
            </a:pPr>
            <a:r>
              <a:rPr sz="3200" dirty="0">
                <a:latin typeface="Times New Roman"/>
                <a:cs typeface="Times New Roman"/>
              </a:rPr>
              <a:t>Complication</a:t>
            </a:r>
            <a:endParaRPr sz="3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38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latin typeface="Times New Roman"/>
                <a:cs typeface="Times New Roman"/>
              </a:rPr>
              <a:t>Perforation</a:t>
            </a:r>
            <a:r>
              <a:rPr sz="3200" spc="-3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leads</a:t>
            </a:r>
            <a:r>
              <a:rPr sz="3200" spc="-1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to</a:t>
            </a:r>
            <a:r>
              <a:rPr sz="3200" spc="1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peritonitis</a:t>
            </a:r>
            <a:r>
              <a:rPr sz="3200" spc="-2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or</a:t>
            </a:r>
            <a:r>
              <a:rPr sz="3200" spc="1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an</a:t>
            </a:r>
            <a:r>
              <a:rPr sz="3200" spc="-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abscess.</a:t>
            </a:r>
            <a:endParaRPr sz="32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latin typeface="Times New Roman"/>
                <a:cs typeface="Times New Roman"/>
              </a:rPr>
              <a:t>High</a:t>
            </a:r>
            <a:r>
              <a:rPr sz="3200" spc="-3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grade</a:t>
            </a:r>
            <a:r>
              <a:rPr sz="3200" spc="-3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fever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576199"/>
            <a:ext cx="7987030" cy="409384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85725" algn="ctr">
              <a:lnSpc>
                <a:spcPct val="100000"/>
              </a:lnSpc>
              <a:spcBef>
                <a:spcPts val="105"/>
              </a:spcBef>
            </a:pPr>
            <a:r>
              <a:rPr sz="3200" dirty="0">
                <a:latin typeface="Times New Roman"/>
                <a:cs typeface="Times New Roman"/>
              </a:rPr>
              <a:t>Introduction</a:t>
            </a:r>
            <a:endParaRPr sz="3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3800">
              <a:latin typeface="Times New Roman"/>
              <a:cs typeface="Times New Roman"/>
            </a:endParaRPr>
          </a:p>
          <a:p>
            <a:pPr marL="355600" marR="5080" indent="-342900" algn="just">
              <a:lnSpc>
                <a:spcPct val="100000"/>
              </a:lnSpc>
              <a:buFont typeface="Arial MT"/>
              <a:buChar char="•"/>
              <a:tabLst>
                <a:tab pos="355600" algn="l"/>
              </a:tabLst>
            </a:pPr>
            <a:r>
              <a:rPr sz="3200" dirty="0">
                <a:latin typeface="Times New Roman"/>
                <a:cs typeface="Times New Roman"/>
              </a:rPr>
              <a:t>The</a:t>
            </a:r>
            <a:r>
              <a:rPr sz="3200" spc="-1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appendix</a:t>
            </a:r>
            <a:r>
              <a:rPr sz="3200" spc="-4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is</a:t>
            </a:r>
            <a:r>
              <a:rPr sz="3200" spc="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a small,</a:t>
            </a:r>
            <a:r>
              <a:rPr sz="3200" spc="-10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finger-like</a:t>
            </a:r>
            <a:r>
              <a:rPr sz="3200" spc="-4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appendage </a:t>
            </a:r>
            <a:r>
              <a:rPr sz="3200" spc="-78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attached to the cecum just below the ileo-cecal </a:t>
            </a:r>
            <a:r>
              <a:rPr sz="3200" spc="-78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valve.</a:t>
            </a:r>
            <a:endParaRPr sz="3200">
              <a:latin typeface="Times New Roman"/>
              <a:cs typeface="Times New Roman"/>
            </a:endParaRPr>
          </a:p>
          <a:p>
            <a:pPr marL="355600" marR="117475" indent="-342900" algn="just">
              <a:lnSpc>
                <a:spcPct val="100000"/>
              </a:lnSpc>
              <a:spcBef>
                <a:spcPts val="770"/>
              </a:spcBef>
              <a:buFont typeface="Arial MT"/>
              <a:buChar char="•"/>
              <a:tabLst>
                <a:tab pos="355600" algn="l"/>
              </a:tabLst>
            </a:pPr>
            <a:r>
              <a:rPr sz="3200" dirty="0">
                <a:latin typeface="Times New Roman"/>
                <a:cs typeface="Times New Roman"/>
              </a:rPr>
              <a:t>Because it empties into the colon </a:t>
            </a:r>
            <a:r>
              <a:rPr sz="3200" spc="-5" dirty="0">
                <a:latin typeface="Times New Roman"/>
                <a:cs typeface="Times New Roman"/>
              </a:rPr>
              <a:t>inefficiently </a:t>
            </a:r>
            <a:r>
              <a:rPr sz="3200" spc="-785" dirty="0">
                <a:latin typeface="Times New Roman"/>
                <a:cs typeface="Times New Roman"/>
              </a:rPr>
              <a:t> </a:t>
            </a:r>
            <a:r>
              <a:rPr sz="3200" spc="5" dirty="0">
                <a:latin typeface="Times New Roman"/>
                <a:cs typeface="Times New Roman"/>
              </a:rPr>
              <a:t>and</a:t>
            </a:r>
            <a:r>
              <a:rPr sz="3200" spc="-2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its lumen</a:t>
            </a:r>
            <a:r>
              <a:rPr sz="3200" spc="-2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is small,</a:t>
            </a:r>
            <a:r>
              <a:rPr sz="3200" spc="-1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it is</a:t>
            </a:r>
            <a:r>
              <a:rPr sz="3200" spc="-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prone</a:t>
            </a:r>
            <a:r>
              <a:rPr sz="3200" spc="-2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to becoming </a:t>
            </a:r>
            <a:r>
              <a:rPr sz="3200" spc="-79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obstructed</a:t>
            </a:r>
            <a:r>
              <a:rPr sz="3200" spc="-40" dirty="0">
                <a:latin typeface="Times New Roman"/>
                <a:cs typeface="Times New Roman"/>
              </a:rPr>
              <a:t> </a:t>
            </a:r>
            <a:r>
              <a:rPr sz="3200" spc="5" dirty="0">
                <a:latin typeface="Times New Roman"/>
                <a:cs typeface="Times New Roman"/>
              </a:rPr>
              <a:t>and</a:t>
            </a:r>
            <a:r>
              <a:rPr sz="3200" spc="-1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is vulnerable</a:t>
            </a:r>
            <a:r>
              <a:rPr sz="3200" spc="-2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to infection.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1619452"/>
            <a:ext cx="7613650" cy="149034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5"/>
              </a:spcBef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latin typeface="Times New Roman"/>
                <a:cs typeface="Times New Roman"/>
              </a:rPr>
              <a:t>The obstructed appendix </a:t>
            </a:r>
            <a:r>
              <a:rPr sz="3200" spc="5" dirty="0">
                <a:latin typeface="Times New Roman"/>
                <a:cs typeface="Times New Roman"/>
              </a:rPr>
              <a:t>becomes </a:t>
            </a:r>
            <a:r>
              <a:rPr sz="3200" dirty="0">
                <a:latin typeface="Times New Roman"/>
                <a:cs typeface="Times New Roman"/>
              </a:rPr>
              <a:t>inflamed </a:t>
            </a:r>
            <a:r>
              <a:rPr sz="3200" spc="5" dirty="0">
                <a:latin typeface="Times New Roman"/>
                <a:cs typeface="Times New Roman"/>
              </a:rPr>
              <a:t> and</a:t>
            </a:r>
            <a:r>
              <a:rPr sz="3200" spc="-1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edematous</a:t>
            </a:r>
            <a:r>
              <a:rPr sz="3200" spc="-35" dirty="0">
                <a:latin typeface="Times New Roman"/>
                <a:cs typeface="Times New Roman"/>
              </a:rPr>
              <a:t> </a:t>
            </a:r>
            <a:r>
              <a:rPr sz="3200" spc="5" dirty="0">
                <a:latin typeface="Times New Roman"/>
                <a:cs typeface="Times New Roman"/>
              </a:rPr>
              <a:t>and</a:t>
            </a:r>
            <a:r>
              <a:rPr sz="3200" dirty="0">
                <a:latin typeface="Times New Roman"/>
                <a:cs typeface="Times New Roman"/>
              </a:rPr>
              <a:t> eventually</a:t>
            </a:r>
            <a:r>
              <a:rPr sz="3200" spc="-4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fills</a:t>
            </a:r>
            <a:r>
              <a:rPr sz="3200" spc="-1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with pus, </a:t>
            </a:r>
            <a:r>
              <a:rPr sz="3200" spc="-78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this</a:t>
            </a:r>
            <a:r>
              <a:rPr sz="3200" spc="-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is called</a:t>
            </a:r>
            <a:r>
              <a:rPr sz="3200" spc="-1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appendicitis.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722370" y="576199"/>
            <a:ext cx="1699895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Defi</a:t>
            </a:r>
            <a:r>
              <a:rPr spc="5" dirty="0"/>
              <a:t>n</a:t>
            </a:r>
            <a:r>
              <a:rPr dirty="0"/>
              <a:t>ition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619452"/>
            <a:ext cx="8072755" cy="100266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5"/>
              </a:spcBef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latin typeface="Times New Roman"/>
                <a:cs typeface="Times New Roman"/>
              </a:rPr>
              <a:t>Inflammation of the appendix,a pus-filled </a:t>
            </a:r>
            <a:r>
              <a:rPr sz="3200" spc="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abscess</a:t>
            </a:r>
            <a:r>
              <a:rPr sz="3200" spc="-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forms</a:t>
            </a:r>
            <a:r>
              <a:rPr sz="3200" spc="-2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outside</a:t>
            </a:r>
            <a:r>
              <a:rPr sz="3200" spc="-1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the</a:t>
            </a:r>
            <a:r>
              <a:rPr sz="3200" spc="-1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inflammed</a:t>
            </a:r>
            <a:r>
              <a:rPr sz="3200" spc="-4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appendix.</a:t>
            </a:r>
            <a:endParaRPr sz="3200">
              <a:latin typeface="Times New Roman"/>
              <a:cs typeface="Times New Roman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905000" y="3022158"/>
            <a:ext cx="4343400" cy="2845241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04800" y="576199"/>
            <a:ext cx="7977505" cy="613821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24485" algn="ctr">
              <a:lnSpc>
                <a:spcPct val="100000"/>
              </a:lnSpc>
              <a:spcBef>
                <a:spcPts val="105"/>
              </a:spcBef>
            </a:pPr>
            <a:r>
              <a:rPr sz="3200" dirty="0">
                <a:latin typeface="Times New Roman"/>
                <a:cs typeface="Times New Roman"/>
              </a:rPr>
              <a:t>Incidence</a:t>
            </a: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3800" dirty="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latin typeface="Times New Roman"/>
                <a:cs typeface="Times New Roman"/>
              </a:rPr>
              <a:t>Males</a:t>
            </a:r>
            <a:r>
              <a:rPr sz="3200" spc="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are</a:t>
            </a:r>
            <a:r>
              <a:rPr sz="3200" spc="10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affected</a:t>
            </a:r>
            <a:r>
              <a:rPr sz="3200" spc="-2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more</a:t>
            </a:r>
            <a:r>
              <a:rPr sz="3200" spc="-2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than</a:t>
            </a:r>
            <a:r>
              <a:rPr sz="3200" spc="-2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females.</a:t>
            </a: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3200" spc="-25" dirty="0">
                <a:latin typeface="Times New Roman"/>
                <a:cs typeface="Times New Roman"/>
              </a:rPr>
              <a:t>Teenagers </a:t>
            </a:r>
            <a:r>
              <a:rPr sz="3200" dirty="0">
                <a:latin typeface="Times New Roman"/>
                <a:cs typeface="Times New Roman"/>
              </a:rPr>
              <a:t>more</a:t>
            </a:r>
            <a:r>
              <a:rPr sz="3200" spc="-1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frequently</a:t>
            </a:r>
            <a:r>
              <a:rPr sz="3200" spc="-3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than</a:t>
            </a:r>
            <a:r>
              <a:rPr sz="3200" spc="-1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adults.</a:t>
            </a:r>
          </a:p>
          <a:p>
            <a:pPr marL="355600" marR="5080" indent="-342900">
              <a:lnSpc>
                <a:spcPct val="100000"/>
              </a:lnSpc>
              <a:spcBef>
                <a:spcPts val="770"/>
              </a:spcBef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latin typeface="Times New Roman"/>
                <a:cs typeface="Times New Roman"/>
              </a:rPr>
              <a:t>The</a:t>
            </a:r>
            <a:r>
              <a:rPr sz="3200" spc="-1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highest</a:t>
            </a:r>
            <a:r>
              <a:rPr sz="3200" spc="-2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incidence</a:t>
            </a:r>
            <a:r>
              <a:rPr sz="3200" spc="-4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is in</a:t>
            </a:r>
            <a:r>
              <a:rPr sz="3200" spc="1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those</a:t>
            </a:r>
            <a:r>
              <a:rPr sz="3200" spc="-1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between</a:t>
            </a:r>
            <a:r>
              <a:rPr sz="3200" spc="-1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the </a:t>
            </a:r>
            <a:r>
              <a:rPr sz="3200" spc="-78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ages of</a:t>
            </a:r>
            <a:r>
              <a:rPr sz="3200" spc="-2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10</a:t>
            </a:r>
            <a:r>
              <a:rPr sz="3200" spc="1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and</a:t>
            </a:r>
            <a:r>
              <a:rPr sz="3200" spc="-15" dirty="0">
                <a:latin typeface="Times New Roman"/>
                <a:cs typeface="Times New Roman"/>
              </a:rPr>
              <a:t> </a:t>
            </a:r>
            <a:r>
              <a:rPr lang="en-US" sz="3200" dirty="0" smtClean="0">
                <a:latin typeface="Times New Roman"/>
                <a:cs typeface="Times New Roman"/>
              </a:rPr>
              <a:t>18</a:t>
            </a:r>
            <a:r>
              <a:rPr sz="3200" dirty="0" smtClean="0">
                <a:latin typeface="Times New Roman"/>
                <a:cs typeface="Times New Roman"/>
              </a:rPr>
              <a:t>years.</a:t>
            </a:r>
            <a:endParaRPr lang="en-US" sz="3200" dirty="0" smtClean="0">
              <a:latin typeface="Times New Roman"/>
              <a:cs typeface="Times New Roman"/>
            </a:endParaRPr>
          </a:p>
          <a:p>
            <a:pPr marL="355600" marR="5080" indent="-342900">
              <a:lnSpc>
                <a:spcPct val="100000"/>
              </a:lnSpc>
              <a:spcBef>
                <a:spcPts val="770"/>
              </a:spcBef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lang="en-US" sz="3200" dirty="0" smtClean="0">
                <a:latin typeface="Times New Roman"/>
                <a:cs typeface="Times New Roman"/>
              </a:rPr>
              <a:t>Major cause for childhood morbidity.</a:t>
            </a:r>
          </a:p>
          <a:p>
            <a:pPr marL="355600" marR="5080" indent="-342900">
              <a:lnSpc>
                <a:spcPct val="100000"/>
              </a:lnSpc>
              <a:spcBef>
                <a:spcPts val="770"/>
              </a:spcBef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lang="en-US" sz="3200" dirty="0" smtClean="0">
                <a:latin typeface="Times New Roman"/>
                <a:cs typeface="Times New Roman"/>
              </a:rPr>
              <a:t>Most common  acute surgical condition in children .</a:t>
            </a:r>
          </a:p>
          <a:p>
            <a:pPr marL="355600" marR="5080" indent="-342900">
              <a:lnSpc>
                <a:spcPct val="100000"/>
              </a:lnSpc>
              <a:spcBef>
                <a:spcPts val="770"/>
              </a:spcBef>
              <a:buFont typeface="Arial MT"/>
              <a:buChar char="•"/>
              <a:tabLst>
                <a:tab pos="354965" algn="l"/>
                <a:tab pos="355600" algn="l"/>
              </a:tabLst>
            </a:pPr>
            <a:endParaRPr lang="en-US" sz="3200" dirty="0" smtClean="0">
              <a:latin typeface="Times New Roman"/>
              <a:cs typeface="Times New Roman"/>
            </a:endParaRPr>
          </a:p>
          <a:p>
            <a:pPr marL="355600" marR="5080" indent="-342900">
              <a:lnSpc>
                <a:spcPct val="100000"/>
              </a:lnSpc>
              <a:spcBef>
                <a:spcPts val="770"/>
              </a:spcBef>
              <a:buFont typeface="Arial MT"/>
              <a:buChar char="•"/>
              <a:tabLst>
                <a:tab pos="354965" algn="l"/>
                <a:tab pos="355600" algn="l"/>
              </a:tabLst>
            </a:pPr>
            <a:endParaRPr sz="32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981450" y="332358"/>
            <a:ext cx="1179195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Ca</a:t>
            </a:r>
            <a:r>
              <a:rPr spc="5" dirty="0"/>
              <a:t>u</a:t>
            </a:r>
            <a:r>
              <a:rPr dirty="0"/>
              <a:t>ses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122375" y="1924938"/>
            <a:ext cx="6579234" cy="304990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152400" indent="-343535">
              <a:lnSpc>
                <a:spcPct val="100000"/>
              </a:lnSpc>
              <a:spcBef>
                <a:spcPts val="105"/>
              </a:spcBef>
              <a:buFont typeface="Arial MT"/>
              <a:buChar char="•"/>
              <a:tabLst>
                <a:tab pos="354965" algn="l"/>
                <a:tab pos="356235" algn="l"/>
              </a:tabLst>
            </a:pPr>
            <a:r>
              <a:rPr sz="3200" dirty="0">
                <a:latin typeface="Times New Roman"/>
                <a:cs typeface="Times New Roman"/>
              </a:rPr>
              <a:t>Appendix</a:t>
            </a:r>
            <a:r>
              <a:rPr sz="3200" spc="-3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becomes</a:t>
            </a:r>
            <a:r>
              <a:rPr sz="3200" spc="-2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blocked,</a:t>
            </a:r>
            <a:r>
              <a:rPr sz="3200" spc="-3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often</a:t>
            </a:r>
            <a:r>
              <a:rPr sz="3200" spc="-1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by </a:t>
            </a:r>
            <a:r>
              <a:rPr sz="3200" spc="-78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stool, a foreign </a:t>
            </a:r>
            <a:r>
              <a:rPr sz="3200" spc="-40" dirty="0">
                <a:latin typeface="Times New Roman"/>
                <a:cs typeface="Times New Roman"/>
              </a:rPr>
              <a:t>body, </a:t>
            </a:r>
            <a:r>
              <a:rPr sz="3200" dirty="0">
                <a:latin typeface="Times New Roman"/>
                <a:cs typeface="Times New Roman"/>
              </a:rPr>
              <a:t>kinking, or </a:t>
            </a:r>
            <a:r>
              <a:rPr sz="3200" spc="5" dirty="0">
                <a:latin typeface="Times New Roman"/>
                <a:cs typeface="Times New Roman"/>
              </a:rPr>
              <a:t> </a:t>
            </a:r>
            <a:r>
              <a:rPr sz="3200" spc="-25" dirty="0">
                <a:latin typeface="Times New Roman"/>
                <a:cs typeface="Times New Roman"/>
              </a:rPr>
              <a:t>cancer.</a:t>
            </a:r>
            <a:endParaRPr sz="3200">
              <a:latin typeface="Times New Roman"/>
              <a:cs typeface="Times New Roman"/>
            </a:endParaRPr>
          </a:p>
          <a:p>
            <a:pPr marL="355600" marR="5080" indent="-343535">
              <a:lnSpc>
                <a:spcPct val="100000"/>
              </a:lnSpc>
              <a:spcBef>
                <a:spcPts val="770"/>
              </a:spcBef>
              <a:buFont typeface="Arial MT"/>
              <a:buChar char="•"/>
              <a:tabLst>
                <a:tab pos="354965" algn="l"/>
                <a:tab pos="356235" algn="l"/>
              </a:tabLst>
            </a:pPr>
            <a:r>
              <a:rPr sz="3200" dirty="0">
                <a:latin typeface="Times New Roman"/>
                <a:cs typeface="Times New Roman"/>
              </a:rPr>
              <a:t>Blockage may also occur from </a:t>
            </a:r>
            <a:r>
              <a:rPr sz="3200" spc="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infection,</a:t>
            </a:r>
            <a:r>
              <a:rPr sz="3200" spc="-5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since</a:t>
            </a:r>
            <a:r>
              <a:rPr sz="3200" spc="-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the appendix</a:t>
            </a:r>
            <a:r>
              <a:rPr sz="3200" spc="-5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swells</a:t>
            </a:r>
            <a:r>
              <a:rPr sz="3200" spc="-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in </a:t>
            </a:r>
            <a:r>
              <a:rPr sz="3200" spc="-78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response</a:t>
            </a:r>
            <a:r>
              <a:rPr sz="3200" spc="-3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to</a:t>
            </a:r>
            <a:r>
              <a:rPr sz="3200" spc="-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any</a:t>
            </a:r>
            <a:r>
              <a:rPr sz="3200" spc="-1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response</a:t>
            </a:r>
            <a:r>
              <a:rPr sz="3200" spc="-3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in</a:t>
            </a:r>
            <a:r>
              <a:rPr sz="3200" spc="-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the </a:t>
            </a:r>
            <a:r>
              <a:rPr sz="3200" spc="-40" dirty="0">
                <a:latin typeface="Times New Roman"/>
                <a:cs typeface="Times New Roman"/>
              </a:rPr>
              <a:t>body.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576199"/>
            <a:ext cx="6633209" cy="2728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298065">
              <a:lnSpc>
                <a:spcPct val="100000"/>
              </a:lnSpc>
              <a:spcBef>
                <a:spcPts val="105"/>
              </a:spcBef>
            </a:pPr>
            <a:r>
              <a:rPr sz="3200" spc="-45" dirty="0">
                <a:latin typeface="Times New Roman"/>
                <a:cs typeface="Times New Roman"/>
              </a:rPr>
              <a:t>Types</a:t>
            </a:r>
            <a:r>
              <a:rPr sz="3200" spc="-3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of</a:t>
            </a:r>
            <a:r>
              <a:rPr sz="3200" spc="-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appendicitis</a:t>
            </a:r>
            <a:endParaRPr sz="3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38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latin typeface="Times New Roman"/>
                <a:cs typeface="Times New Roman"/>
              </a:rPr>
              <a:t>There</a:t>
            </a:r>
            <a:r>
              <a:rPr sz="3200" spc="-1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are</a:t>
            </a:r>
            <a:r>
              <a:rPr sz="3200" spc="-1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2 basic types</a:t>
            </a:r>
            <a:r>
              <a:rPr sz="3200" spc="-2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of</a:t>
            </a:r>
            <a:r>
              <a:rPr sz="3200" spc="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appendicitis</a:t>
            </a:r>
            <a:endParaRPr sz="32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Font typeface="Wingdings"/>
              <a:buChar char=""/>
              <a:tabLst>
                <a:tab pos="355600" algn="l"/>
              </a:tabLst>
            </a:pPr>
            <a:r>
              <a:rPr sz="3200" dirty="0">
                <a:latin typeface="Times New Roman"/>
                <a:cs typeface="Times New Roman"/>
              </a:rPr>
              <a:t>Chronic</a:t>
            </a:r>
            <a:r>
              <a:rPr sz="3200" spc="-5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appendicitis</a:t>
            </a:r>
            <a:endParaRPr sz="32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Font typeface="Wingdings"/>
              <a:buChar char=""/>
              <a:tabLst>
                <a:tab pos="355600" algn="l"/>
              </a:tabLst>
            </a:pPr>
            <a:r>
              <a:rPr sz="3200" dirty="0">
                <a:latin typeface="Times New Roman"/>
                <a:cs typeface="Times New Roman"/>
              </a:rPr>
              <a:t>Acute</a:t>
            </a:r>
            <a:r>
              <a:rPr sz="3200" spc="-3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appendicitis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325729"/>
            <a:ext cx="8059420" cy="5672707"/>
          </a:xfrm>
          <a:prstGeom prst="rect">
            <a:avLst/>
          </a:prstGeom>
        </p:spPr>
        <p:txBody>
          <a:bodyPr vert="horz" wrap="square" lIns="0" tIns="263525" rIns="0" bIns="0" rtlCol="0">
            <a:spAutoFit/>
          </a:bodyPr>
          <a:lstStyle/>
          <a:p>
            <a:pPr marL="12065" algn="ctr">
              <a:lnSpc>
                <a:spcPct val="100000"/>
              </a:lnSpc>
              <a:spcBef>
                <a:spcPts val="2075"/>
              </a:spcBef>
            </a:pPr>
            <a:r>
              <a:rPr sz="3200" dirty="0">
                <a:latin typeface="Times New Roman"/>
                <a:cs typeface="Times New Roman"/>
              </a:rPr>
              <a:t>Signs</a:t>
            </a:r>
            <a:r>
              <a:rPr sz="3200" spc="-3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and</a:t>
            </a:r>
            <a:r>
              <a:rPr sz="3200" spc="-3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symptoms</a:t>
            </a:r>
          </a:p>
          <a:p>
            <a:pPr marL="355600" indent="-342900">
              <a:lnSpc>
                <a:spcPct val="100000"/>
              </a:lnSpc>
              <a:spcBef>
                <a:spcPts val="1975"/>
              </a:spcBef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latin typeface="Times New Roman"/>
                <a:cs typeface="Times New Roman"/>
              </a:rPr>
              <a:t>Lower</a:t>
            </a:r>
            <a:r>
              <a:rPr sz="3200" spc="-2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right</a:t>
            </a:r>
            <a:r>
              <a:rPr sz="3200" spc="-1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quadrant</a:t>
            </a:r>
            <a:r>
              <a:rPr sz="3200" spc="-3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pain(at</a:t>
            </a:r>
            <a:r>
              <a:rPr sz="3200" spc="-3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Mcburneys</a:t>
            </a:r>
            <a:r>
              <a:rPr sz="3200" spc="-2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point)</a:t>
            </a:r>
          </a:p>
          <a:p>
            <a:pPr marL="355600" indent="-342900">
              <a:lnSpc>
                <a:spcPct val="100000"/>
              </a:lnSpc>
              <a:spcBef>
                <a:spcPts val="775"/>
              </a:spcBef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latin typeface="Times New Roman"/>
                <a:cs typeface="Times New Roman"/>
              </a:rPr>
              <a:t>Low-grade</a:t>
            </a:r>
            <a:r>
              <a:rPr sz="3200" spc="-70" dirty="0">
                <a:latin typeface="Times New Roman"/>
                <a:cs typeface="Times New Roman"/>
              </a:rPr>
              <a:t> </a:t>
            </a:r>
            <a:r>
              <a:rPr sz="3200" spc="-30" dirty="0">
                <a:latin typeface="Times New Roman"/>
                <a:cs typeface="Times New Roman"/>
              </a:rPr>
              <a:t>fever.</a:t>
            </a:r>
            <a:endParaRPr sz="3200" dirty="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765"/>
              </a:spcBef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latin typeface="Times New Roman"/>
                <a:cs typeface="Times New Roman"/>
              </a:rPr>
              <a:t>Nausea.</a:t>
            </a: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3200" spc="-45" dirty="0">
                <a:latin typeface="Times New Roman"/>
                <a:cs typeface="Times New Roman"/>
              </a:rPr>
              <a:t>Vomitting</a:t>
            </a:r>
            <a:endParaRPr sz="3200" dirty="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latin typeface="Times New Roman"/>
                <a:cs typeface="Times New Roman"/>
              </a:rPr>
              <a:t>Constipation</a:t>
            </a:r>
            <a:r>
              <a:rPr sz="3200" spc="-4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or diarrhea</a:t>
            </a:r>
            <a:r>
              <a:rPr sz="3200" dirty="0" smtClean="0">
                <a:latin typeface="Times New Roman"/>
                <a:cs typeface="Times New Roman"/>
              </a:rPr>
              <a:t>.</a:t>
            </a:r>
            <a:endParaRPr lang="en-US" sz="3200" dirty="0" smtClean="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lang="en-US" sz="3200" dirty="0" smtClean="0">
                <a:latin typeface="Times New Roman"/>
                <a:cs typeface="Times New Roman"/>
              </a:rPr>
              <a:t>Loss of appetite</a:t>
            </a: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lang="en-US" sz="3200" dirty="0" smtClean="0">
                <a:latin typeface="Times New Roman"/>
                <a:cs typeface="Times New Roman"/>
              </a:rPr>
              <a:t>Diarrhea </a:t>
            </a: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lang="en-US" sz="3200" dirty="0" smtClean="0">
                <a:latin typeface="Times New Roman"/>
                <a:cs typeface="Times New Roman"/>
              </a:rPr>
              <a:t>Swollen belly</a:t>
            </a:r>
            <a:endParaRPr sz="32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608431"/>
            <a:ext cx="7551420" cy="3968394"/>
          </a:xfrm>
          <a:prstGeom prst="rect">
            <a:avLst/>
          </a:prstGeom>
        </p:spPr>
        <p:txBody>
          <a:bodyPr vert="horz" wrap="square" lIns="0" tIns="10985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865"/>
              </a:spcBef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latin typeface="Times New Roman"/>
                <a:cs typeface="Times New Roman"/>
              </a:rPr>
              <a:t>Rebound</a:t>
            </a:r>
            <a:r>
              <a:rPr sz="3200" spc="-45" dirty="0">
                <a:latin typeface="Times New Roman"/>
                <a:cs typeface="Times New Roman"/>
              </a:rPr>
              <a:t> </a:t>
            </a:r>
            <a:r>
              <a:rPr sz="3200" dirty="0" smtClean="0">
                <a:latin typeface="Times New Roman"/>
                <a:cs typeface="Times New Roman"/>
              </a:rPr>
              <a:t>tenderness</a:t>
            </a:r>
            <a:endParaRPr sz="3200" dirty="0">
              <a:latin typeface="Times New Roman"/>
              <a:cs typeface="Times New Roman"/>
            </a:endParaRPr>
          </a:p>
          <a:p>
            <a:pPr marL="355600" marR="5080" indent="-342900">
              <a:lnSpc>
                <a:spcPct val="100000"/>
              </a:lnSpc>
              <a:spcBef>
                <a:spcPts val="770"/>
              </a:spcBef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3200" spc="-20" dirty="0">
                <a:latin typeface="Times New Roman"/>
                <a:cs typeface="Times New Roman"/>
              </a:rPr>
              <a:t>Rovsing’s</a:t>
            </a:r>
            <a:r>
              <a:rPr sz="3200" spc="-4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sign</a:t>
            </a:r>
            <a:r>
              <a:rPr sz="3200" spc="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(pain</a:t>
            </a:r>
            <a:r>
              <a:rPr sz="3200" spc="-2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in right</a:t>
            </a:r>
            <a:r>
              <a:rPr sz="3200" spc="-2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lower</a:t>
            </a:r>
            <a:r>
              <a:rPr sz="3200" spc="-2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quadrant </a:t>
            </a:r>
            <a:r>
              <a:rPr sz="3200" spc="-78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with palpation</a:t>
            </a:r>
            <a:r>
              <a:rPr sz="3200" spc="-3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of</a:t>
            </a:r>
            <a:r>
              <a:rPr sz="3200" spc="10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left</a:t>
            </a:r>
            <a:r>
              <a:rPr sz="3200" spc="-2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lower</a:t>
            </a:r>
            <a:r>
              <a:rPr sz="3200" spc="-1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quadrant).</a:t>
            </a:r>
          </a:p>
          <a:p>
            <a:pPr marL="355600" marR="647700" indent="-342900">
              <a:lnSpc>
                <a:spcPct val="100000"/>
              </a:lnSpc>
              <a:spcBef>
                <a:spcPts val="770"/>
              </a:spcBef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latin typeface="Times New Roman"/>
                <a:cs typeface="Times New Roman"/>
              </a:rPr>
              <a:t>Ruptured </a:t>
            </a:r>
            <a:r>
              <a:rPr sz="3200" spc="5" dirty="0">
                <a:latin typeface="Times New Roman"/>
                <a:cs typeface="Times New Roman"/>
              </a:rPr>
              <a:t>appendix </a:t>
            </a:r>
            <a:r>
              <a:rPr sz="3200" dirty="0">
                <a:latin typeface="Times New Roman"/>
                <a:cs typeface="Times New Roman"/>
              </a:rPr>
              <a:t>causes abdominal </a:t>
            </a:r>
            <a:r>
              <a:rPr sz="3200" spc="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distention</a:t>
            </a:r>
            <a:r>
              <a:rPr sz="3200" spc="-2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develops</a:t>
            </a:r>
            <a:r>
              <a:rPr sz="3200" spc="-4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from</a:t>
            </a:r>
            <a:r>
              <a:rPr sz="3200" spc="-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paralytic</a:t>
            </a:r>
            <a:r>
              <a:rPr sz="3200" spc="-4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ileus.</a:t>
            </a: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latin typeface="Times New Roman"/>
                <a:cs typeface="Times New Roman"/>
              </a:rPr>
              <a:t>Inability</a:t>
            </a:r>
            <a:r>
              <a:rPr sz="3200" spc="-4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to</a:t>
            </a:r>
            <a:r>
              <a:rPr sz="3200" spc="-1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pass</a:t>
            </a:r>
            <a:r>
              <a:rPr sz="3200" spc="-20" dirty="0">
                <a:latin typeface="Times New Roman"/>
                <a:cs typeface="Times New Roman"/>
              </a:rPr>
              <a:t> </a:t>
            </a:r>
            <a:r>
              <a:rPr sz="3200" dirty="0" smtClean="0">
                <a:latin typeface="Times New Roman"/>
                <a:cs typeface="Times New Roman"/>
              </a:rPr>
              <a:t>f</a:t>
            </a:r>
            <a:r>
              <a:rPr lang="en-US" sz="3200" dirty="0" smtClean="0">
                <a:latin typeface="Times New Roman"/>
                <a:cs typeface="Times New Roman"/>
              </a:rPr>
              <a:t>l</a:t>
            </a:r>
            <a:r>
              <a:rPr sz="3200" dirty="0" smtClean="0">
                <a:latin typeface="Times New Roman"/>
                <a:cs typeface="Times New Roman"/>
              </a:rPr>
              <a:t>atus</a:t>
            </a:r>
            <a:r>
              <a:rPr lang="en-US" sz="3200" dirty="0" smtClean="0">
                <a:latin typeface="Times New Roman"/>
                <a:cs typeface="Times New Roman"/>
              </a:rPr>
              <a:t>(Gas)</a:t>
            </a: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lang="en-US" sz="3200" dirty="0" smtClean="0">
                <a:latin typeface="Times New Roman"/>
                <a:cs typeface="Times New Roman"/>
              </a:rPr>
              <a:t>constipation</a:t>
            </a:r>
            <a:endParaRPr sz="32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</TotalTime>
  <Words>310</Words>
  <Application>Microsoft Office PowerPoint</Application>
  <PresentationFormat>On-screen Show (4:3)</PresentationFormat>
  <Paragraphs>62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APPENDICITIS</vt:lpstr>
      <vt:lpstr>Slide 2</vt:lpstr>
      <vt:lpstr>Slide 3</vt:lpstr>
      <vt:lpstr>Definition</vt:lpstr>
      <vt:lpstr>Slide 5</vt:lpstr>
      <vt:lpstr>Causes</vt:lpstr>
      <vt:lpstr>Slide 7</vt:lpstr>
      <vt:lpstr>Slide 8</vt:lpstr>
      <vt:lpstr>Slide 9</vt:lpstr>
      <vt:lpstr>Slide 10</vt:lpstr>
      <vt:lpstr>Slide 11</vt:lpstr>
      <vt:lpstr>Treatment</vt:lpstr>
      <vt:lpstr>Slide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APPENDICITIS</dc:title>
  <dc:creator>library</dc:creator>
  <cp:lastModifiedBy>library</cp:lastModifiedBy>
  <cp:revision>4</cp:revision>
  <dcterms:created xsi:type="dcterms:W3CDTF">2021-03-18T04:14:40Z</dcterms:created>
  <dcterms:modified xsi:type="dcterms:W3CDTF">2021-03-25T06:05:24Z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2018-04-13T00:00:00Z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2021-03-18T00:00:00Z</vt:filetime>
  </property>
</Properties>
</file>