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4660"/>
  </p:normalViewPr>
  <p:slideViewPr>
    <p:cSldViewPr snapToGrid="0">
      <p:cViewPr varScale="1">
        <p:scale>
          <a:sx n="75" d="100"/>
          <a:sy n="75" d="100"/>
        </p:scale>
        <p:origin x="-540"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ED89281-8FC4-4407-AE0A-436652423FF5}" type="datetimeFigureOut">
              <a:rPr lang="en-IN" smtClean="0"/>
              <a:pPr/>
              <a:t>25-03-2021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BA558BF-7274-484C-8037-C8C2412C0887}" type="slidenum">
              <a:rPr lang="en-IN" smtClean="0"/>
              <a:pPr/>
              <a:t>‹#›</a:t>
            </a:fld>
            <a:endParaRPr lang="en-IN"/>
          </a:p>
        </p:txBody>
      </p:sp>
    </p:spTree>
    <p:extLst>
      <p:ext uri="{BB962C8B-B14F-4D97-AF65-F5344CB8AC3E}">
        <p14:creationId xmlns:p14="http://schemas.microsoft.com/office/powerpoint/2010/main" xmlns="" val="3423519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D89281-8FC4-4407-AE0A-436652423FF5}" type="datetimeFigureOut">
              <a:rPr lang="en-IN" smtClean="0"/>
              <a:pPr/>
              <a:t>25-03-2021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BA558BF-7274-484C-8037-C8C2412C0887}" type="slidenum">
              <a:rPr lang="en-IN" smtClean="0"/>
              <a:pPr/>
              <a:t>‹#›</a:t>
            </a:fld>
            <a:endParaRPr lang="en-IN"/>
          </a:p>
        </p:txBody>
      </p:sp>
    </p:spTree>
    <p:extLst>
      <p:ext uri="{BB962C8B-B14F-4D97-AF65-F5344CB8AC3E}">
        <p14:creationId xmlns:p14="http://schemas.microsoft.com/office/powerpoint/2010/main" xmlns="" val="62016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D89281-8FC4-4407-AE0A-436652423FF5}" type="datetimeFigureOut">
              <a:rPr lang="en-IN" smtClean="0"/>
              <a:pPr/>
              <a:t>25-03-2021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BA558BF-7274-484C-8037-C8C2412C0887}" type="slidenum">
              <a:rPr lang="en-IN" smtClean="0"/>
              <a:pPr/>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34157456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D89281-8FC4-4407-AE0A-436652423FF5}" type="datetimeFigureOut">
              <a:rPr lang="en-IN" smtClean="0"/>
              <a:pPr/>
              <a:t>25-03-2021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BA558BF-7274-484C-8037-C8C2412C0887}" type="slidenum">
              <a:rPr lang="en-IN" smtClean="0"/>
              <a:pPr/>
              <a:t>‹#›</a:t>
            </a:fld>
            <a:endParaRPr lang="en-IN"/>
          </a:p>
        </p:txBody>
      </p:sp>
    </p:spTree>
    <p:extLst>
      <p:ext uri="{BB962C8B-B14F-4D97-AF65-F5344CB8AC3E}">
        <p14:creationId xmlns:p14="http://schemas.microsoft.com/office/powerpoint/2010/main" xmlns="" val="19275195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D89281-8FC4-4407-AE0A-436652423FF5}" type="datetimeFigureOut">
              <a:rPr lang="en-IN" smtClean="0"/>
              <a:pPr/>
              <a:t>25-03-2021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BA558BF-7274-484C-8037-C8C2412C0887}" type="slidenum">
              <a:rPr lang="en-IN" smtClean="0"/>
              <a:pPr/>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39897947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D89281-8FC4-4407-AE0A-436652423FF5}" type="datetimeFigureOut">
              <a:rPr lang="en-IN" smtClean="0"/>
              <a:pPr/>
              <a:t>25-03-2021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BA558BF-7274-484C-8037-C8C2412C0887}" type="slidenum">
              <a:rPr lang="en-IN" smtClean="0"/>
              <a:pPr/>
              <a:t>‹#›</a:t>
            </a:fld>
            <a:endParaRPr lang="en-IN"/>
          </a:p>
        </p:txBody>
      </p:sp>
    </p:spTree>
    <p:extLst>
      <p:ext uri="{BB962C8B-B14F-4D97-AF65-F5344CB8AC3E}">
        <p14:creationId xmlns:p14="http://schemas.microsoft.com/office/powerpoint/2010/main" xmlns="" val="9399596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D89281-8FC4-4407-AE0A-436652423FF5}" type="datetimeFigureOut">
              <a:rPr lang="en-IN" smtClean="0"/>
              <a:pPr/>
              <a:t>25-03-2021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BA558BF-7274-484C-8037-C8C2412C0887}" type="slidenum">
              <a:rPr lang="en-IN" smtClean="0"/>
              <a:pPr/>
              <a:t>‹#›</a:t>
            </a:fld>
            <a:endParaRPr lang="en-IN"/>
          </a:p>
        </p:txBody>
      </p:sp>
    </p:spTree>
    <p:extLst>
      <p:ext uri="{BB962C8B-B14F-4D97-AF65-F5344CB8AC3E}">
        <p14:creationId xmlns:p14="http://schemas.microsoft.com/office/powerpoint/2010/main" xmlns="" val="2881364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D89281-8FC4-4407-AE0A-436652423FF5}" type="datetimeFigureOut">
              <a:rPr lang="en-IN" smtClean="0"/>
              <a:pPr/>
              <a:t>25-03-2021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BA558BF-7274-484C-8037-C8C2412C0887}" type="slidenum">
              <a:rPr lang="en-IN" smtClean="0"/>
              <a:pPr/>
              <a:t>‹#›</a:t>
            </a:fld>
            <a:endParaRPr lang="en-IN"/>
          </a:p>
        </p:txBody>
      </p:sp>
    </p:spTree>
    <p:extLst>
      <p:ext uri="{BB962C8B-B14F-4D97-AF65-F5344CB8AC3E}">
        <p14:creationId xmlns:p14="http://schemas.microsoft.com/office/powerpoint/2010/main" xmlns="" val="2309962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D89281-8FC4-4407-AE0A-436652423FF5}" type="datetimeFigureOut">
              <a:rPr lang="en-IN" smtClean="0"/>
              <a:pPr/>
              <a:t>25-03-2021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BA558BF-7274-484C-8037-C8C2412C0887}" type="slidenum">
              <a:rPr lang="en-IN" smtClean="0"/>
              <a:pPr/>
              <a:t>‹#›</a:t>
            </a:fld>
            <a:endParaRPr lang="en-IN"/>
          </a:p>
        </p:txBody>
      </p:sp>
    </p:spTree>
    <p:extLst>
      <p:ext uri="{BB962C8B-B14F-4D97-AF65-F5344CB8AC3E}">
        <p14:creationId xmlns:p14="http://schemas.microsoft.com/office/powerpoint/2010/main" xmlns="" val="3712830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D89281-8FC4-4407-AE0A-436652423FF5}" type="datetimeFigureOut">
              <a:rPr lang="en-IN" smtClean="0"/>
              <a:pPr/>
              <a:t>25-03-2021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BA558BF-7274-484C-8037-C8C2412C0887}" type="slidenum">
              <a:rPr lang="en-IN" smtClean="0"/>
              <a:pPr/>
              <a:t>‹#›</a:t>
            </a:fld>
            <a:endParaRPr lang="en-IN"/>
          </a:p>
        </p:txBody>
      </p:sp>
    </p:spTree>
    <p:extLst>
      <p:ext uri="{BB962C8B-B14F-4D97-AF65-F5344CB8AC3E}">
        <p14:creationId xmlns:p14="http://schemas.microsoft.com/office/powerpoint/2010/main" xmlns="" val="992352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ED89281-8FC4-4407-AE0A-436652423FF5}" type="datetimeFigureOut">
              <a:rPr lang="en-IN" smtClean="0"/>
              <a:pPr/>
              <a:t>25-03-2021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BA558BF-7274-484C-8037-C8C2412C0887}" type="slidenum">
              <a:rPr lang="en-IN" smtClean="0"/>
              <a:pPr/>
              <a:t>‹#›</a:t>
            </a:fld>
            <a:endParaRPr lang="en-IN"/>
          </a:p>
        </p:txBody>
      </p:sp>
    </p:spTree>
    <p:extLst>
      <p:ext uri="{BB962C8B-B14F-4D97-AF65-F5344CB8AC3E}">
        <p14:creationId xmlns:p14="http://schemas.microsoft.com/office/powerpoint/2010/main" xmlns="" val="297181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ED89281-8FC4-4407-AE0A-436652423FF5}" type="datetimeFigureOut">
              <a:rPr lang="en-IN" smtClean="0"/>
              <a:pPr/>
              <a:t>25-03-2021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BA558BF-7274-484C-8037-C8C2412C0887}" type="slidenum">
              <a:rPr lang="en-IN" smtClean="0"/>
              <a:pPr/>
              <a:t>‹#›</a:t>
            </a:fld>
            <a:endParaRPr lang="en-IN"/>
          </a:p>
        </p:txBody>
      </p:sp>
    </p:spTree>
    <p:extLst>
      <p:ext uri="{BB962C8B-B14F-4D97-AF65-F5344CB8AC3E}">
        <p14:creationId xmlns:p14="http://schemas.microsoft.com/office/powerpoint/2010/main" xmlns="" val="2328311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ED89281-8FC4-4407-AE0A-436652423FF5}" type="datetimeFigureOut">
              <a:rPr lang="en-IN" smtClean="0"/>
              <a:pPr/>
              <a:t>25-03-2021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BA558BF-7274-484C-8037-C8C2412C0887}" type="slidenum">
              <a:rPr lang="en-IN" smtClean="0"/>
              <a:pPr/>
              <a:t>‹#›</a:t>
            </a:fld>
            <a:endParaRPr lang="en-IN"/>
          </a:p>
        </p:txBody>
      </p:sp>
    </p:spTree>
    <p:extLst>
      <p:ext uri="{BB962C8B-B14F-4D97-AF65-F5344CB8AC3E}">
        <p14:creationId xmlns:p14="http://schemas.microsoft.com/office/powerpoint/2010/main" xmlns="" val="2624356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D89281-8FC4-4407-AE0A-436652423FF5}" type="datetimeFigureOut">
              <a:rPr lang="en-IN" smtClean="0"/>
              <a:pPr/>
              <a:t>25-03-2021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BA558BF-7274-484C-8037-C8C2412C0887}" type="slidenum">
              <a:rPr lang="en-IN" smtClean="0"/>
              <a:pPr/>
              <a:t>‹#›</a:t>
            </a:fld>
            <a:endParaRPr lang="en-IN"/>
          </a:p>
        </p:txBody>
      </p:sp>
    </p:spTree>
    <p:extLst>
      <p:ext uri="{BB962C8B-B14F-4D97-AF65-F5344CB8AC3E}">
        <p14:creationId xmlns:p14="http://schemas.microsoft.com/office/powerpoint/2010/main" xmlns="" val="1091933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ED89281-8FC4-4407-AE0A-436652423FF5}" type="datetimeFigureOut">
              <a:rPr lang="en-IN" smtClean="0"/>
              <a:pPr/>
              <a:t>25-03-2021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BA558BF-7274-484C-8037-C8C2412C0887}" type="slidenum">
              <a:rPr lang="en-IN" smtClean="0"/>
              <a:pPr/>
              <a:t>‹#›</a:t>
            </a:fld>
            <a:endParaRPr lang="en-IN"/>
          </a:p>
        </p:txBody>
      </p:sp>
    </p:spTree>
    <p:extLst>
      <p:ext uri="{BB962C8B-B14F-4D97-AF65-F5344CB8AC3E}">
        <p14:creationId xmlns:p14="http://schemas.microsoft.com/office/powerpoint/2010/main" xmlns="" val="877510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D89281-8FC4-4407-AE0A-436652423FF5}" type="datetimeFigureOut">
              <a:rPr lang="en-IN" smtClean="0"/>
              <a:pPr/>
              <a:t>25-03-2021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BA558BF-7274-484C-8037-C8C2412C0887}" type="slidenum">
              <a:rPr lang="en-IN" smtClean="0"/>
              <a:pPr/>
              <a:t>‹#›</a:t>
            </a:fld>
            <a:endParaRPr lang="en-IN"/>
          </a:p>
        </p:txBody>
      </p:sp>
    </p:spTree>
    <p:extLst>
      <p:ext uri="{BB962C8B-B14F-4D97-AF65-F5344CB8AC3E}">
        <p14:creationId xmlns:p14="http://schemas.microsoft.com/office/powerpoint/2010/main" xmlns="" val="557298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ED89281-8FC4-4407-AE0A-436652423FF5}" type="datetimeFigureOut">
              <a:rPr lang="en-IN" smtClean="0"/>
              <a:pPr/>
              <a:t>25-03-2021</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BA558BF-7274-484C-8037-C8C2412C0887}" type="slidenum">
              <a:rPr lang="en-IN" smtClean="0"/>
              <a:pPr/>
              <a:t>‹#›</a:t>
            </a:fld>
            <a:endParaRPr lang="en-IN"/>
          </a:p>
        </p:txBody>
      </p:sp>
    </p:spTree>
    <p:extLst>
      <p:ext uri="{BB962C8B-B14F-4D97-AF65-F5344CB8AC3E}">
        <p14:creationId xmlns:p14="http://schemas.microsoft.com/office/powerpoint/2010/main" xmlns="" val="22259268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39C298-58A6-4A03-84D6-3FD75FA116FE}"/>
              </a:ext>
            </a:extLst>
          </p:cNvPr>
          <p:cNvSpPr>
            <a:spLocks noGrp="1"/>
          </p:cNvSpPr>
          <p:nvPr>
            <p:ph type="ctrTitle"/>
          </p:nvPr>
        </p:nvSpPr>
        <p:spPr/>
        <p:txBody>
          <a:bodyPr>
            <a:normAutofit fontScale="90000"/>
          </a:bodyPr>
          <a:lstStyle/>
          <a:p>
            <a:r>
              <a:rPr lang="en-US" dirty="0"/>
              <a:t>COOKERY RULES AND PRESERVATION OF NUTRIENTS</a:t>
            </a:r>
            <a:endParaRPr lang="en-IN" dirty="0"/>
          </a:p>
        </p:txBody>
      </p:sp>
      <p:sp>
        <p:nvSpPr>
          <p:cNvPr id="3" name="Subtitle 2">
            <a:extLst>
              <a:ext uri="{FF2B5EF4-FFF2-40B4-BE49-F238E27FC236}">
                <a16:creationId xmlns:a16="http://schemas.microsoft.com/office/drawing/2014/main" xmlns="" id="{2FFBB060-4A19-4A2D-8D94-365B2A7E93CE}"/>
              </a:ext>
            </a:extLst>
          </p:cNvPr>
          <p:cNvSpPr>
            <a:spLocks noGrp="1"/>
          </p:cNvSpPr>
          <p:nvPr>
            <p:ph type="subTitle" idx="1"/>
          </p:nvPr>
        </p:nvSpPr>
        <p:spPr/>
        <p:txBody>
          <a:bodyPr/>
          <a:lstStyle/>
          <a:p>
            <a:r>
              <a:rPr lang="en-US" dirty="0"/>
              <a:t>SABI THARAKAN</a:t>
            </a:r>
            <a:endParaRPr lang="en-IN" dirty="0"/>
          </a:p>
        </p:txBody>
      </p:sp>
    </p:spTree>
    <p:extLst>
      <p:ext uri="{BB962C8B-B14F-4D97-AF65-F5344CB8AC3E}">
        <p14:creationId xmlns:p14="http://schemas.microsoft.com/office/powerpoint/2010/main" xmlns="" val="1096534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E61C98B-ABC1-4751-90F2-BDACAB311245}"/>
              </a:ext>
            </a:extLst>
          </p:cNvPr>
          <p:cNvSpPr>
            <a:spLocks noGrp="1"/>
          </p:cNvSpPr>
          <p:nvPr>
            <p:ph idx="1"/>
          </p:nvPr>
        </p:nvSpPr>
        <p:spPr/>
        <p:txBody>
          <a:bodyPr/>
          <a:lstStyle/>
          <a:p>
            <a:pPr marL="0" indent="0">
              <a:buNone/>
            </a:pPr>
            <a:r>
              <a:rPr lang="en-US" dirty="0"/>
              <a:t>                                           </a:t>
            </a:r>
          </a:p>
          <a:p>
            <a:pPr marL="0" indent="0">
              <a:buNone/>
            </a:pPr>
            <a:endParaRPr lang="en-US" dirty="0"/>
          </a:p>
          <a:p>
            <a:pPr marL="0" indent="0">
              <a:buNone/>
            </a:pPr>
            <a:endParaRPr lang="en-US" dirty="0"/>
          </a:p>
          <a:p>
            <a:pPr marL="0" indent="0">
              <a:buNone/>
            </a:pPr>
            <a:endParaRPr lang="en-US" dirty="0"/>
          </a:p>
          <a:p>
            <a:pPr marL="0" indent="0">
              <a:buNone/>
            </a:pPr>
            <a:r>
              <a:rPr lang="en-US" sz="4800" dirty="0"/>
              <a:t>              THANK YOU</a:t>
            </a:r>
            <a:endParaRPr lang="en-IN" sz="4800" dirty="0"/>
          </a:p>
        </p:txBody>
      </p:sp>
    </p:spTree>
    <p:extLst>
      <p:ext uri="{BB962C8B-B14F-4D97-AF65-F5344CB8AC3E}">
        <p14:creationId xmlns:p14="http://schemas.microsoft.com/office/powerpoint/2010/main" xmlns="" val="3440471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A3AAC2-09F9-41DF-AD65-A1DB4932E7B9}"/>
              </a:ext>
            </a:extLst>
          </p:cNvPr>
          <p:cNvSpPr>
            <a:spLocks noGrp="1"/>
          </p:cNvSpPr>
          <p:nvPr>
            <p:ph type="title"/>
          </p:nvPr>
        </p:nvSpPr>
        <p:spPr/>
        <p:txBody>
          <a:bodyPr/>
          <a:lstStyle/>
          <a:p>
            <a:r>
              <a:rPr lang="en-US" dirty="0"/>
              <a:t>PRINCIPLES, METHODS OF COOKING AND SERVING</a:t>
            </a:r>
            <a:endParaRPr lang="en-IN" dirty="0"/>
          </a:p>
        </p:txBody>
      </p:sp>
      <p:sp>
        <p:nvSpPr>
          <p:cNvPr id="3" name="Content Placeholder 2">
            <a:extLst>
              <a:ext uri="{FF2B5EF4-FFF2-40B4-BE49-F238E27FC236}">
                <a16:creationId xmlns:a16="http://schemas.microsoft.com/office/drawing/2014/main" xmlns="" id="{AF995D40-F0E0-495E-8FA4-57816593ABD5}"/>
              </a:ext>
            </a:extLst>
          </p:cNvPr>
          <p:cNvSpPr>
            <a:spLocks noGrp="1"/>
          </p:cNvSpPr>
          <p:nvPr>
            <p:ph idx="1"/>
          </p:nvPr>
        </p:nvSpPr>
        <p:spPr/>
        <p:txBody>
          <a:bodyPr/>
          <a:lstStyle/>
          <a:p>
            <a:pPr>
              <a:buFont typeface="+mj-lt"/>
              <a:buAutoNum type="arabicPeriod"/>
            </a:pPr>
            <a:r>
              <a:rPr lang="en-US" dirty="0"/>
              <a:t>OBJECTIVES OF COOKING</a:t>
            </a:r>
          </a:p>
          <a:p>
            <a:r>
              <a:rPr lang="en-IN" dirty="0"/>
              <a:t> Cooking  sterilizes food  - safe for consumption</a:t>
            </a:r>
          </a:p>
          <a:p>
            <a:r>
              <a:rPr lang="en-IN" dirty="0"/>
              <a:t>Cooking softens the connective tissues of meat and coarse fibre of cereals, pulses and vegetables.</a:t>
            </a:r>
          </a:p>
          <a:p>
            <a:r>
              <a:rPr lang="en-IN" dirty="0"/>
              <a:t>Palatability and food quality is improved by cooking.</a:t>
            </a:r>
          </a:p>
          <a:p>
            <a:r>
              <a:rPr lang="en-IN" dirty="0"/>
              <a:t>Introduces  variety.</a:t>
            </a:r>
          </a:p>
          <a:p>
            <a:r>
              <a:rPr lang="en-IN" dirty="0"/>
              <a:t>Increases food consumption.</a:t>
            </a:r>
          </a:p>
          <a:p>
            <a:r>
              <a:rPr lang="en-IN" dirty="0"/>
              <a:t> increases availability of  nutrients</a:t>
            </a:r>
          </a:p>
        </p:txBody>
      </p:sp>
    </p:spTree>
    <p:extLst>
      <p:ext uri="{BB962C8B-B14F-4D97-AF65-F5344CB8AC3E}">
        <p14:creationId xmlns:p14="http://schemas.microsoft.com/office/powerpoint/2010/main" xmlns="" val="3496823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BED8A9-4919-464C-A007-F549B23B0C1B}"/>
              </a:ext>
            </a:extLst>
          </p:cNvPr>
          <p:cNvSpPr>
            <a:spLocks noGrp="1"/>
          </p:cNvSpPr>
          <p:nvPr>
            <p:ph type="title"/>
          </p:nvPr>
        </p:nvSpPr>
        <p:spPr/>
        <p:txBody>
          <a:bodyPr/>
          <a:lstStyle/>
          <a:p>
            <a:r>
              <a:rPr lang="en-US" dirty="0"/>
              <a:t>PRINCIPLES OF COOKING</a:t>
            </a:r>
            <a:endParaRPr lang="en-IN" dirty="0"/>
          </a:p>
        </p:txBody>
      </p:sp>
      <p:sp>
        <p:nvSpPr>
          <p:cNvPr id="3" name="Content Placeholder 2">
            <a:extLst>
              <a:ext uri="{FF2B5EF4-FFF2-40B4-BE49-F238E27FC236}">
                <a16:creationId xmlns:a16="http://schemas.microsoft.com/office/drawing/2014/main" xmlns="" id="{5CD5E4CE-2F3D-4FE9-97D9-605DD9B6CC8A}"/>
              </a:ext>
            </a:extLst>
          </p:cNvPr>
          <p:cNvSpPr>
            <a:spLocks noGrp="1"/>
          </p:cNvSpPr>
          <p:nvPr>
            <p:ph idx="1"/>
          </p:nvPr>
        </p:nvSpPr>
        <p:spPr/>
        <p:txBody>
          <a:bodyPr/>
          <a:lstStyle/>
          <a:p>
            <a:r>
              <a:rPr lang="en-US" dirty="0"/>
              <a:t>Embrace the new variety.</a:t>
            </a:r>
          </a:p>
          <a:p>
            <a:r>
              <a:rPr lang="en-US" dirty="0"/>
              <a:t>Cook more often.</a:t>
            </a:r>
          </a:p>
          <a:p>
            <a:r>
              <a:rPr lang="en-US" dirty="0"/>
              <a:t>Eat more whole food.</a:t>
            </a:r>
          </a:p>
          <a:p>
            <a:r>
              <a:rPr lang="en-US" dirty="0"/>
              <a:t>Favor healthy fats.</a:t>
            </a:r>
          </a:p>
          <a:p>
            <a:r>
              <a:rPr lang="en-US" dirty="0"/>
              <a:t> eat less meat more plants.</a:t>
            </a:r>
          </a:p>
          <a:p>
            <a:r>
              <a:rPr lang="en-US" dirty="0"/>
              <a:t>Cook seasonally and when possible locally.</a:t>
            </a:r>
          </a:p>
          <a:p>
            <a:r>
              <a:rPr lang="en-US" dirty="0"/>
              <a:t>Learn new cooking techniques.</a:t>
            </a:r>
          </a:p>
          <a:p>
            <a:r>
              <a:rPr lang="en-US" dirty="0"/>
              <a:t>Buy the best ingredients you can afford.</a:t>
            </a:r>
          </a:p>
          <a:p>
            <a:r>
              <a:rPr lang="en-US" dirty="0"/>
              <a:t>Cook  and eat mindfully and responsibly</a:t>
            </a:r>
            <a:endParaRPr lang="en-IN" dirty="0"/>
          </a:p>
        </p:txBody>
      </p:sp>
    </p:spTree>
    <p:extLst>
      <p:ext uri="{BB962C8B-B14F-4D97-AF65-F5344CB8AC3E}">
        <p14:creationId xmlns:p14="http://schemas.microsoft.com/office/powerpoint/2010/main" xmlns="" val="759574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150CA7-B14D-407B-92B4-D6E35D3D2CBD}"/>
              </a:ext>
            </a:extLst>
          </p:cNvPr>
          <p:cNvSpPr>
            <a:spLocks noGrp="1"/>
          </p:cNvSpPr>
          <p:nvPr>
            <p:ph type="title"/>
          </p:nvPr>
        </p:nvSpPr>
        <p:spPr/>
        <p:txBody>
          <a:bodyPr/>
          <a:lstStyle/>
          <a:p>
            <a:r>
              <a:rPr lang="en-US" dirty="0"/>
              <a:t>         COOKING  METHODS</a:t>
            </a:r>
            <a:endParaRPr lang="en-IN" dirty="0"/>
          </a:p>
        </p:txBody>
      </p:sp>
      <p:sp>
        <p:nvSpPr>
          <p:cNvPr id="3" name="Content Placeholder 2">
            <a:extLst>
              <a:ext uri="{FF2B5EF4-FFF2-40B4-BE49-F238E27FC236}">
                <a16:creationId xmlns:a16="http://schemas.microsoft.com/office/drawing/2014/main" xmlns="" id="{C0EE06D0-BFC9-44C5-9076-F9C6DD6220C1}"/>
              </a:ext>
            </a:extLst>
          </p:cNvPr>
          <p:cNvSpPr>
            <a:spLocks noGrp="1"/>
          </p:cNvSpPr>
          <p:nvPr>
            <p:ph idx="1"/>
          </p:nvPr>
        </p:nvSpPr>
        <p:spPr/>
        <p:txBody>
          <a:bodyPr/>
          <a:lstStyle/>
          <a:p>
            <a:r>
              <a:rPr lang="en-US" dirty="0"/>
              <a:t>MOIST HEAT METHODS</a:t>
            </a:r>
          </a:p>
          <a:p>
            <a:r>
              <a:rPr lang="en-US" dirty="0"/>
              <a:t>BOILING :- common method of cooking- food is cooked using lot of liquids.</a:t>
            </a:r>
          </a:p>
          <a:p>
            <a:r>
              <a:rPr lang="en-US" dirty="0" err="1"/>
              <a:t>Eg</a:t>
            </a:r>
            <a:r>
              <a:rPr lang="en-US" dirty="0"/>
              <a:t>: rice, roots.</a:t>
            </a:r>
          </a:p>
          <a:p>
            <a:pPr marL="0" indent="0">
              <a:buNone/>
            </a:pPr>
            <a:r>
              <a:rPr lang="en-US" b="1" dirty="0"/>
              <a:t>MERITS</a:t>
            </a:r>
          </a:p>
          <a:p>
            <a:r>
              <a:rPr lang="en-IN" dirty="0"/>
              <a:t> SIMPLE  METHOD AND DOES NOT REQUIRE  SPECIAL SKILLS.</a:t>
            </a:r>
          </a:p>
          <a:p>
            <a:r>
              <a:rPr lang="en-IN" dirty="0"/>
              <a:t>UNIFORM COOKING  CAN BE ACHIEVED.</a:t>
            </a:r>
          </a:p>
          <a:p>
            <a:r>
              <a:rPr lang="en-IN" dirty="0"/>
              <a:t>DEMERITS</a:t>
            </a:r>
          </a:p>
          <a:p>
            <a:pPr marL="0" indent="0">
              <a:buNone/>
            </a:pPr>
            <a:r>
              <a:rPr lang="en-IN" dirty="0"/>
              <a:t>Continuous</a:t>
            </a:r>
            <a:r>
              <a:rPr lang="en-IN" u="sng" dirty="0"/>
              <a:t> </a:t>
            </a:r>
            <a:r>
              <a:rPr lang="en-IN" dirty="0"/>
              <a:t>excessive</a:t>
            </a:r>
            <a:r>
              <a:rPr lang="en-IN" u="sng" dirty="0"/>
              <a:t> </a:t>
            </a:r>
            <a:r>
              <a:rPr lang="en-IN" dirty="0"/>
              <a:t>boiling</a:t>
            </a:r>
            <a:r>
              <a:rPr lang="en-IN" u="sng" dirty="0"/>
              <a:t> </a:t>
            </a:r>
            <a:r>
              <a:rPr lang="en-IN" dirty="0"/>
              <a:t>leads</a:t>
            </a:r>
            <a:r>
              <a:rPr lang="en-IN" u="sng" dirty="0"/>
              <a:t> </a:t>
            </a:r>
            <a:r>
              <a:rPr lang="en-IN" dirty="0"/>
              <a:t>to</a:t>
            </a:r>
            <a:r>
              <a:rPr lang="en-IN" u="sng" dirty="0"/>
              <a:t> </a:t>
            </a:r>
            <a:r>
              <a:rPr lang="en-IN" dirty="0"/>
              <a:t>damage</a:t>
            </a:r>
            <a:r>
              <a:rPr lang="en-IN" u="sng" dirty="0"/>
              <a:t> in </a:t>
            </a:r>
            <a:r>
              <a:rPr lang="en-IN" dirty="0"/>
              <a:t>texture</a:t>
            </a:r>
            <a:r>
              <a:rPr lang="en-IN" u="sng" dirty="0"/>
              <a:t> </a:t>
            </a:r>
            <a:r>
              <a:rPr lang="en-IN" dirty="0"/>
              <a:t>and</a:t>
            </a:r>
            <a:r>
              <a:rPr lang="en-IN" u="sng" dirty="0"/>
              <a:t> </a:t>
            </a:r>
            <a:r>
              <a:rPr lang="en-IN" dirty="0"/>
              <a:t>structure</a:t>
            </a:r>
            <a:r>
              <a:rPr lang="en-IN" u="sng" dirty="0"/>
              <a:t> of food.</a:t>
            </a:r>
          </a:p>
          <a:p>
            <a:pPr marL="0" indent="0">
              <a:buNone/>
            </a:pPr>
            <a:r>
              <a:rPr lang="en-IN" dirty="0"/>
              <a:t>Loss of heat-liable nutrients such as vitamins B and c.</a:t>
            </a:r>
          </a:p>
        </p:txBody>
      </p:sp>
    </p:spTree>
    <p:extLst>
      <p:ext uri="{BB962C8B-B14F-4D97-AF65-F5344CB8AC3E}">
        <p14:creationId xmlns:p14="http://schemas.microsoft.com/office/powerpoint/2010/main" xmlns="" val="437674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xmlns="" id="{88E013C3-A37A-4BA0-BBEF-B619F4FCAB95}"/>
              </a:ext>
            </a:extLst>
          </p:cNvPr>
          <p:cNvSpPr>
            <a:spLocks noGrp="1"/>
          </p:cNvSpPr>
          <p:nvPr>
            <p:ph idx="1"/>
          </p:nvPr>
        </p:nvSpPr>
        <p:spPr>
          <a:xfrm>
            <a:off x="658284" y="428626"/>
            <a:ext cx="8596668" cy="4488788"/>
          </a:xfrm>
        </p:spPr>
        <p:txBody>
          <a:bodyPr>
            <a:normAutofit fontScale="85000" lnSpcReduction="10000"/>
          </a:bodyPr>
          <a:lstStyle/>
          <a:p>
            <a:pPr marL="0" indent="0">
              <a:buNone/>
            </a:pPr>
            <a:r>
              <a:rPr lang="en-US" dirty="0"/>
              <a:t>STEWING</a:t>
            </a:r>
          </a:p>
          <a:p>
            <a:r>
              <a:rPr lang="en-US" dirty="0"/>
              <a:t>Food is  cooked  with lot of  liquids.</a:t>
            </a:r>
          </a:p>
          <a:p>
            <a:pPr marL="0" indent="0">
              <a:buNone/>
            </a:pPr>
            <a:r>
              <a:rPr lang="en-US" dirty="0"/>
              <a:t>MERITS</a:t>
            </a:r>
          </a:p>
          <a:p>
            <a:r>
              <a:rPr lang="en-US" dirty="0"/>
              <a:t> Loss of nutrients is avoided as water used for cooking is not discarded.</a:t>
            </a:r>
          </a:p>
          <a:p>
            <a:r>
              <a:rPr lang="en-US" dirty="0"/>
              <a:t>Flavor is retained.</a:t>
            </a:r>
          </a:p>
          <a:p>
            <a:pPr marL="0" indent="0">
              <a:buNone/>
            </a:pPr>
            <a:r>
              <a:rPr lang="en-US" dirty="0"/>
              <a:t>DEMERITS</a:t>
            </a:r>
          </a:p>
          <a:p>
            <a:pPr marL="0" indent="0">
              <a:buNone/>
            </a:pPr>
            <a:r>
              <a:rPr lang="en-US" dirty="0"/>
              <a:t>      Time consuming and wastage of fuel.</a:t>
            </a:r>
          </a:p>
          <a:p>
            <a:pPr marL="0" indent="0">
              <a:buNone/>
            </a:pPr>
            <a:r>
              <a:rPr lang="en-US" dirty="0"/>
              <a:t>STEAMING</a:t>
            </a:r>
          </a:p>
          <a:p>
            <a:pPr marL="0" indent="0">
              <a:buNone/>
            </a:pPr>
            <a:r>
              <a:rPr lang="en-IN" dirty="0"/>
              <a:t>MERITS- less chance of burning and scorching.</a:t>
            </a:r>
          </a:p>
          <a:p>
            <a:pPr marL="0" indent="0">
              <a:buNone/>
            </a:pPr>
            <a:r>
              <a:rPr lang="en-IN" dirty="0"/>
              <a:t>             Texture  of food is better as it becomes light and fluffy</a:t>
            </a:r>
          </a:p>
          <a:p>
            <a:pPr marL="0" indent="0">
              <a:buNone/>
            </a:pPr>
            <a:r>
              <a:rPr lang="en-US" dirty="0"/>
              <a:t>              cooking time is less and wastage of fuel is less.</a:t>
            </a:r>
          </a:p>
          <a:p>
            <a:pPr marL="0" indent="0">
              <a:buNone/>
            </a:pPr>
            <a:r>
              <a:rPr lang="en-US" dirty="0"/>
              <a:t>               Less fat and are easily digestible-good for children, aged and therapeutic diet.</a:t>
            </a:r>
          </a:p>
          <a:p>
            <a:pPr marL="0" indent="0">
              <a:lnSpc>
                <a:spcPct val="160000"/>
              </a:lnSpc>
              <a:buNone/>
            </a:pPr>
            <a:r>
              <a:rPr lang="en-US" dirty="0"/>
              <a:t>              Nutrient loss is minimized.</a:t>
            </a:r>
          </a:p>
          <a:p>
            <a:pPr marL="0" indent="0">
              <a:buNone/>
            </a:pPr>
            <a:endParaRPr lang="en-US" dirty="0"/>
          </a:p>
        </p:txBody>
      </p:sp>
    </p:spTree>
    <p:extLst>
      <p:ext uri="{BB962C8B-B14F-4D97-AF65-F5344CB8AC3E}">
        <p14:creationId xmlns:p14="http://schemas.microsoft.com/office/powerpoint/2010/main" xmlns="" val="20334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62101B6-ECFA-4767-89D2-04BDB5DF9DC1}"/>
              </a:ext>
            </a:extLst>
          </p:cNvPr>
          <p:cNvSpPr>
            <a:spLocks noGrp="1"/>
          </p:cNvSpPr>
          <p:nvPr>
            <p:ph idx="1"/>
          </p:nvPr>
        </p:nvSpPr>
        <p:spPr>
          <a:xfrm>
            <a:off x="677334" y="1193801"/>
            <a:ext cx="8596668" cy="4847562"/>
          </a:xfrm>
        </p:spPr>
        <p:txBody>
          <a:bodyPr>
            <a:normAutofit/>
          </a:bodyPr>
          <a:lstStyle/>
          <a:p>
            <a:r>
              <a:rPr lang="en-US" dirty="0"/>
              <a:t>DEMERITS</a:t>
            </a:r>
          </a:p>
          <a:p>
            <a:r>
              <a:rPr lang="en-US" dirty="0"/>
              <a:t>           Steaming equipment is needed.</a:t>
            </a:r>
          </a:p>
          <a:p>
            <a:r>
              <a:rPr lang="en-US" dirty="0"/>
              <a:t>           limited to the preparation of  some selected food.</a:t>
            </a:r>
          </a:p>
          <a:p>
            <a:r>
              <a:rPr lang="en-US" dirty="0"/>
              <a:t>PRESSURE COOKING</a:t>
            </a:r>
          </a:p>
          <a:p>
            <a:r>
              <a:rPr lang="en-US" dirty="0"/>
              <a:t>        When steam under pressure is used, the method is  known as pressure cooking and the instrument is known as pressure cooker.</a:t>
            </a:r>
          </a:p>
          <a:p>
            <a:r>
              <a:rPr lang="en-US" dirty="0"/>
              <a:t>Merits-cooking time is less compared to other methods.</a:t>
            </a:r>
          </a:p>
          <a:p>
            <a:r>
              <a:rPr lang="en-US" dirty="0"/>
              <a:t>Nutrient and flavor loss is minimized.</a:t>
            </a:r>
          </a:p>
          <a:p>
            <a:pPr>
              <a:lnSpc>
                <a:spcPct val="210000"/>
              </a:lnSpc>
            </a:pPr>
            <a:r>
              <a:rPr lang="en-US" dirty="0"/>
              <a:t>Conserves fuel and time, as different items can be cooked at the same time. </a:t>
            </a:r>
          </a:p>
          <a:p>
            <a:r>
              <a:rPr lang="en-US" dirty="0"/>
              <a:t>Less chance for burning and scorching</a:t>
            </a:r>
          </a:p>
          <a:p>
            <a:r>
              <a:rPr lang="en-US" dirty="0"/>
              <a:t>Constant attention is not necessary.</a:t>
            </a:r>
            <a:endParaRPr lang="en-IN" dirty="0"/>
          </a:p>
        </p:txBody>
      </p:sp>
    </p:spTree>
    <p:extLst>
      <p:ext uri="{BB962C8B-B14F-4D97-AF65-F5344CB8AC3E}">
        <p14:creationId xmlns:p14="http://schemas.microsoft.com/office/powerpoint/2010/main" xmlns="" val="500256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F4D5CD-53F9-44BC-B6E2-FE4D9183F8E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026F0075-AE3D-4EC6-B255-4AB9243ECCA0}"/>
              </a:ext>
            </a:extLst>
          </p:cNvPr>
          <p:cNvSpPr>
            <a:spLocks noGrp="1"/>
          </p:cNvSpPr>
          <p:nvPr>
            <p:ph idx="1"/>
          </p:nvPr>
        </p:nvSpPr>
        <p:spPr/>
        <p:txBody>
          <a:bodyPr>
            <a:normAutofit fontScale="85000" lnSpcReduction="10000"/>
          </a:bodyPr>
          <a:lstStyle/>
          <a:p>
            <a:r>
              <a:rPr lang="en-US" dirty="0"/>
              <a:t>DEMERITS</a:t>
            </a:r>
          </a:p>
          <a:p>
            <a:r>
              <a:rPr lang="en-US" dirty="0"/>
              <a:t>Initial investment   may not affordable to everybody.</a:t>
            </a:r>
          </a:p>
          <a:p>
            <a:r>
              <a:rPr lang="en-US" dirty="0"/>
              <a:t>Knowledge of usage, care and maintenance of cooker is required to prevent accident.</a:t>
            </a:r>
          </a:p>
          <a:p>
            <a:r>
              <a:rPr lang="en-US" dirty="0"/>
              <a:t>Careful watch on the cooking time is required to prevent overcooking.</a:t>
            </a:r>
          </a:p>
          <a:p>
            <a:r>
              <a:rPr lang="en-US" dirty="0"/>
              <a:t>POACHING</a:t>
            </a:r>
          </a:p>
          <a:p>
            <a:r>
              <a:rPr lang="en-US" dirty="0"/>
              <a:t>   poaching is an incredibly versatile cooking method; just about everything from fruits  to meat can be cooked in this way. poaching is merely simmering food in liquid.</a:t>
            </a:r>
          </a:p>
          <a:p>
            <a:endParaRPr lang="en-US" dirty="0"/>
          </a:p>
          <a:p>
            <a:r>
              <a:rPr lang="en-US" dirty="0"/>
              <a:t>MERITS-</a:t>
            </a:r>
          </a:p>
          <a:p>
            <a:r>
              <a:rPr lang="en-US" dirty="0"/>
              <a:t> No special equipment is needed</a:t>
            </a:r>
          </a:p>
          <a:p>
            <a:r>
              <a:rPr lang="en-US" dirty="0"/>
              <a:t>Quick method of  cooking and therefore saves fuel. </a:t>
            </a:r>
          </a:p>
          <a:p>
            <a:r>
              <a:rPr lang="en-US" dirty="0"/>
              <a:t>Poached foods are easily digested, since no fat is added.</a:t>
            </a:r>
            <a:endParaRPr lang="en-IN" dirty="0"/>
          </a:p>
        </p:txBody>
      </p:sp>
    </p:spTree>
    <p:extLst>
      <p:ext uri="{BB962C8B-B14F-4D97-AF65-F5344CB8AC3E}">
        <p14:creationId xmlns:p14="http://schemas.microsoft.com/office/powerpoint/2010/main" xmlns="" val="492354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4D236F-9761-4E43-9A0B-32C350C11C79}"/>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xmlns="" id="{A0DC0626-F444-4E57-A716-DAEE7073041B}"/>
              </a:ext>
            </a:extLst>
          </p:cNvPr>
          <p:cNvSpPr>
            <a:spLocks noGrp="1"/>
          </p:cNvSpPr>
          <p:nvPr>
            <p:ph idx="1"/>
          </p:nvPr>
        </p:nvSpPr>
        <p:spPr/>
        <p:txBody>
          <a:bodyPr/>
          <a:lstStyle/>
          <a:p>
            <a:pPr marL="0" indent="0">
              <a:buNone/>
            </a:pPr>
            <a:r>
              <a:rPr lang="en-US" dirty="0"/>
              <a:t>DEMERITS</a:t>
            </a:r>
          </a:p>
          <a:p>
            <a:pPr marL="0" indent="0">
              <a:buNone/>
            </a:pPr>
            <a:r>
              <a:rPr lang="en-US" dirty="0"/>
              <a:t>  Poached  food may not appeal to everybody as  they are bland  in taste.</a:t>
            </a:r>
          </a:p>
          <a:p>
            <a:pPr marL="0" indent="0">
              <a:buNone/>
            </a:pPr>
            <a:r>
              <a:rPr lang="en-US" dirty="0"/>
              <a:t>   Food can  get  scorched, if water evaporates due to careless monitoring.</a:t>
            </a:r>
          </a:p>
          <a:p>
            <a:pPr marL="0" indent="0">
              <a:buNone/>
            </a:pPr>
            <a:r>
              <a:rPr lang="en-US" dirty="0"/>
              <a:t>    water- soluble  nutrients  may be leached into the water.</a:t>
            </a:r>
          </a:p>
          <a:p>
            <a:pPr marL="0" indent="0">
              <a:buNone/>
            </a:pPr>
            <a:r>
              <a:rPr lang="en-US" dirty="0"/>
              <a:t>BLANCHING</a:t>
            </a:r>
          </a:p>
          <a:p>
            <a:pPr marL="0" indent="0">
              <a:buNone/>
            </a:pPr>
            <a:r>
              <a:rPr lang="en-US" dirty="0"/>
              <a:t>  In meal preparation, it is often necessary only to peel off the skin of fruits and vegetables  without making them tender. This can  be achieved by blanching. In this method, food is dipped in boiling water for 5 second to 2 minutes depending on the texture of the food. This helps to remove the skin or peel without softening of food.</a:t>
            </a:r>
            <a:endParaRPr lang="en-IN" dirty="0"/>
          </a:p>
        </p:txBody>
      </p:sp>
    </p:spTree>
    <p:extLst>
      <p:ext uri="{BB962C8B-B14F-4D97-AF65-F5344CB8AC3E}">
        <p14:creationId xmlns:p14="http://schemas.microsoft.com/office/powerpoint/2010/main" xmlns="" val="983854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73E8E7-4F27-42B3-9A1D-E7F96CFA42FC}"/>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xmlns="" id="{33FAE1D5-7854-422B-BA4B-6E3BDA62112B}"/>
              </a:ext>
            </a:extLst>
          </p:cNvPr>
          <p:cNvSpPr>
            <a:spLocks noGrp="1"/>
          </p:cNvSpPr>
          <p:nvPr>
            <p:ph idx="1"/>
          </p:nvPr>
        </p:nvSpPr>
        <p:spPr/>
        <p:txBody>
          <a:bodyPr/>
          <a:lstStyle/>
          <a:p>
            <a:r>
              <a:rPr lang="en-US" dirty="0"/>
              <a:t>Merits </a:t>
            </a:r>
          </a:p>
          <a:p>
            <a:r>
              <a:rPr lang="en-US" dirty="0"/>
              <a:t>Peels can easily removed to improve digestibility.</a:t>
            </a:r>
          </a:p>
          <a:p>
            <a:r>
              <a:rPr lang="en-US" dirty="0"/>
              <a:t>Destroys enzymes that bring  about spoilage.</a:t>
            </a:r>
          </a:p>
          <a:p>
            <a:r>
              <a:rPr lang="en-US" dirty="0"/>
              <a:t>Texture can be  maintained, while improving  the </a:t>
            </a:r>
            <a:r>
              <a:rPr lang="en-US" dirty="0" err="1"/>
              <a:t>colour</a:t>
            </a:r>
            <a:r>
              <a:rPr lang="en-US" dirty="0"/>
              <a:t> and flavor of food.</a:t>
            </a:r>
          </a:p>
          <a:p>
            <a:r>
              <a:rPr lang="en-US" dirty="0"/>
              <a:t>DEMERITS</a:t>
            </a:r>
          </a:p>
          <a:p>
            <a:r>
              <a:rPr lang="en-US" dirty="0"/>
              <a:t> LOSS OF NUTRIENTS, IF COOKNG WATER IS DISCARDED.</a:t>
            </a:r>
          </a:p>
          <a:p>
            <a:endParaRPr lang="en-IN" dirty="0"/>
          </a:p>
        </p:txBody>
      </p:sp>
    </p:spTree>
    <p:extLst>
      <p:ext uri="{BB962C8B-B14F-4D97-AF65-F5344CB8AC3E}">
        <p14:creationId xmlns:p14="http://schemas.microsoft.com/office/powerpoint/2010/main" xmlns="" val="229541074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297</TotalTime>
  <Words>617</Words>
  <Application>Microsoft Office PowerPoint</Application>
  <PresentationFormat>Custom</PresentationFormat>
  <Paragraphs>81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Facet</vt:lpstr>
      <vt:lpstr>COOKERY RULES AND PRESERVATION OF NUTRIENTS</vt:lpstr>
      <vt:lpstr>PRINCIPLES, METHODS OF COOKING AND SERVING</vt:lpstr>
      <vt:lpstr>PRINCIPLES OF COOKING</vt:lpstr>
      <vt:lpstr>         COOKING  METHODS</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COOKERY RULES AND PRESERVATION OF NUTRIENTS</dc:title>
  <dc:creator>blaze raju</dc:creator>
  <cp:lastModifiedBy>library</cp:lastModifiedBy>
  <cp:revision>22</cp:revision>
  <dcterms:created xsi:type="dcterms:W3CDTF">2020-12-16T03:39:48Z</dcterms:created>
  <dcterms:modified xsi:type="dcterms:W3CDTF">2021-03-25T06:01:01Z</dcterms:modified>
</cp:coreProperties>
</file>