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861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1443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841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572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447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648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104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326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51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5C127-6235-49C3-87D5-26302521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29F621-50D7-4569-A8B8-1CE923AB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645FDD-B579-40E6-943E-1CACB2C2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C4B89-A985-48C3-9023-E749D87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C48D8-6F29-45BA-91C5-092DDA42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530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63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27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654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653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41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163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893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092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463144-6ABC-407B-A656-C0C2B26F4283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B291D4-B562-46C5-9157-C02605E75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317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C7A35-E16A-41FD-9234-B9B855BEC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SOLUBLE VITAMINS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5AA565-FB01-4BE8-B7FE-DFD2ED5BD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SABI THARAKAN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3938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204613-AD99-4CCB-B113-CAE3E178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</a:t>
            </a:r>
          </a:p>
          <a:p>
            <a:r>
              <a:rPr lang="en-US" dirty="0"/>
              <a:t> SCURVY</a:t>
            </a:r>
          </a:p>
          <a:p>
            <a:r>
              <a:rPr lang="en-US" dirty="0"/>
              <a:t>Delayed wound healing. </a:t>
            </a:r>
            <a:r>
              <a:rPr lang="en-US" dirty="0" err="1"/>
              <a:t>Anaemia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REQUIREMENTS</a:t>
            </a:r>
          </a:p>
          <a:p>
            <a:pPr marL="0" indent="0">
              <a:buNone/>
            </a:pPr>
            <a:r>
              <a:rPr lang="en-IN" dirty="0"/>
              <a:t>                       Adult[50-70mg/day], pregnant&amp; lactating mother[80mg/day], children[40 mg/day],infant [30mg/day]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7710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F6B02-E56A-4076-B168-DB6AE532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/>
              <a:t>                                                                                                      </a:t>
            </a:r>
          </a:p>
          <a:p>
            <a:endParaRPr lang="en-US" sz="8800" dirty="0"/>
          </a:p>
          <a:p>
            <a:pPr marL="0" indent="0">
              <a:buNone/>
            </a:pPr>
            <a:r>
              <a:rPr lang="en-US" sz="8800" dirty="0"/>
              <a:t>        THANK  YOU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xmlns="" val="422943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DF2C9-46A1-40CE-B1FD-9976EEE1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 COMPLEXES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83512-5042-486F-BEDC-B0D508DB3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THIAMINE[B1]</a:t>
            </a:r>
            <a:r>
              <a:rPr lang="en-IN" dirty="0"/>
              <a:t>-   It is essential for the utilization of carbohydrates</a:t>
            </a:r>
          </a:p>
          <a:p>
            <a:r>
              <a:rPr lang="en-IN" dirty="0"/>
              <a:t>Sources-yeast, legumes, liver, cereals, milk , egg yolk, pulses, nuts, oil seeds, wheat and rice.</a:t>
            </a:r>
          </a:p>
          <a:p>
            <a:r>
              <a:rPr lang="en-IN" dirty="0"/>
              <a:t>Losses-</a:t>
            </a:r>
          </a:p>
          <a:p>
            <a:r>
              <a:rPr lang="en-IN" dirty="0"/>
              <a:t>The milling of rice results in loss of thiamine.</a:t>
            </a:r>
          </a:p>
          <a:p>
            <a:r>
              <a:rPr lang="en-IN" dirty="0"/>
              <a:t>Cereals during the process of washing and cooking vitamin B1 is lost.</a:t>
            </a:r>
          </a:p>
          <a:p>
            <a:r>
              <a:rPr lang="en-IN" dirty="0"/>
              <a:t> prolonged storage of fruits and vegetables loose thiamine.</a:t>
            </a:r>
          </a:p>
          <a:p>
            <a:r>
              <a:rPr lang="en-IN" dirty="0"/>
              <a:t>Rice, raw home pounded[0.21], rice milled[0.06],wheat whole[0.54],Bengal gram dhal[0.48]almonds[0.24]gingerly seeds[1.01],ground nut[0.90],milk whole[0.05]hens egg[0.13],liver[0.36]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9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95CF3-71EE-4656-A853-8A7579BA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3DE45C-8567-4C6E-8E4B-A264113A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FUNCTIONS – </a:t>
            </a:r>
          </a:p>
          <a:p>
            <a:r>
              <a:rPr lang="en-US" dirty="0"/>
              <a:t>Essential for functioning of nervous system.</a:t>
            </a:r>
          </a:p>
          <a:p>
            <a:pPr marL="0" indent="0">
              <a:buNone/>
            </a:pPr>
            <a:r>
              <a:rPr lang="en-US" dirty="0"/>
              <a:t>DEFICIENCY</a:t>
            </a:r>
          </a:p>
          <a:p>
            <a:pPr marL="0" indent="0">
              <a:buNone/>
            </a:pPr>
            <a:r>
              <a:rPr lang="en-US" dirty="0"/>
              <a:t>BERI-BERI- Form of neuritis</a:t>
            </a:r>
          </a:p>
          <a:p>
            <a:pPr marL="0" indent="0">
              <a:buNone/>
            </a:pPr>
            <a:r>
              <a:rPr lang="en-US" dirty="0"/>
              <a:t>Werneck's encephalopathy</a:t>
            </a:r>
          </a:p>
          <a:p>
            <a:pPr marL="0" indent="0">
              <a:buNone/>
            </a:pPr>
            <a:r>
              <a:rPr lang="en-US" dirty="0"/>
              <a:t>Beri-</a:t>
            </a:r>
            <a:r>
              <a:rPr lang="en-US" dirty="0" err="1"/>
              <a:t>beri</a:t>
            </a:r>
            <a:r>
              <a:rPr lang="en-US" dirty="0"/>
              <a:t>   are in 2 forms wet and dry.</a:t>
            </a:r>
          </a:p>
          <a:p>
            <a:pPr marL="0" indent="0">
              <a:buNone/>
            </a:pPr>
            <a:r>
              <a:rPr lang="en-US" dirty="0"/>
              <a:t>DRY BERI- BERI- Loss of appetite, tingling and numbness of the legs and hands, wasting of muscle, difficulty in walking.</a:t>
            </a:r>
          </a:p>
          <a:p>
            <a:pPr marL="0" indent="0">
              <a:buNone/>
            </a:pPr>
            <a:r>
              <a:rPr lang="en-US" dirty="0"/>
              <a:t>Wet </a:t>
            </a:r>
            <a:r>
              <a:rPr lang="en-US" dirty="0" err="1"/>
              <a:t>berI</a:t>
            </a:r>
            <a:r>
              <a:rPr lang="en-US" dirty="0"/>
              <a:t> –</a:t>
            </a:r>
            <a:r>
              <a:rPr lang="en-US" dirty="0" err="1"/>
              <a:t>beri</a:t>
            </a:r>
            <a:r>
              <a:rPr lang="en-US" dirty="0"/>
              <a:t> – edema in the legs, enlargement of the heart, palpitation and breathlessness.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4276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F333A4-AD7D-4B31-A994-5D870625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00"/>
            <a:ext cx="10515600" cy="5300663"/>
          </a:xfrm>
        </p:spPr>
        <p:txBody>
          <a:bodyPr>
            <a:normAutofit/>
          </a:bodyPr>
          <a:lstStyle/>
          <a:p>
            <a:r>
              <a:rPr lang="en-US" dirty="0"/>
              <a:t>Requirements-0.4-0.7mg/1000kg daily</a:t>
            </a:r>
          </a:p>
          <a:p>
            <a:r>
              <a:rPr lang="en-US" dirty="0"/>
              <a:t>Pregnant and lactating mother-1.5mg/1000kg/day</a:t>
            </a:r>
          </a:p>
          <a:p>
            <a:r>
              <a:rPr lang="en-US" dirty="0"/>
              <a:t>                           RIBOFAVIN[B2]</a:t>
            </a:r>
          </a:p>
          <a:p>
            <a:endParaRPr lang="en-US" dirty="0"/>
          </a:p>
          <a:p>
            <a:r>
              <a:rPr lang="en-US" dirty="0"/>
              <a:t>                  It helps the metabolism of protein , fat and carbo hydrates.</a:t>
            </a:r>
          </a:p>
          <a:p>
            <a:pPr>
              <a:lnSpc>
                <a:spcPct val="170000"/>
              </a:lnSpc>
            </a:pPr>
            <a:r>
              <a:rPr lang="en-US" dirty="0"/>
              <a:t>Sources – milk and milk products, eggs, liver soybeans, pulses and green leafy vegetables</a:t>
            </a:r>
          </a:p>
          <a:p>
            <a:r>
              <a:rPr lang="en-US" dirty="0"/>
              <a:t>Requirements-6.6 mg/ day.</a:t>
            </a:r>
          </a:p>
          <a:p>
            <a:r>
              <a:rPr lang="en-IN" dirty="0"/>
              <a:t>Deficiency- angular stomatitis, sore tongue, redness , burning sensation in eyes, dermatitis near  nose, eyes or ears.</a:t>
            </a:r>
          </a:p>
          <a:p>
            <a:r>
              <a:rPr lang="en-IN" dirty="0"/>
              <a:t>Prevention- well balanced diet, improve dietary intake.</a:t>
            </a:r>
          </a:p>
        </p:txBody>
      </p:sp>
    </p:spTree>
    <p:extLst>
      <p:ext uri="{BB962C8B-B14F-4D97-AF65-F5344CB8AC3E}">
        <p14:creationId xmlns:p14="http://schemas.microsoft.com/office/powerpoint/2010/main" xmlns="" val="27359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FA714-E079-4BC1-96F3-440C1E8F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VITAMINE B3[NIACIN OR NICOTINIC ACID]</a:t>
            </a:r>
          </a:p>
          <a:p>
            <a:r>
              <a:rPr lang="en-US" dirty="0"/>
              <a:t>   It is essential  for the normal functioning of skin, intestinal tract  and nervous system. Also essential for the metabolism of  </a:t>
            </a:r>
            <a:r>
              <a:rPr lang="en-US" dirty="0" err="1"/>
              <a:t>carohydrates</a:t>
            </a:r>
            <a:r>
              <a:rPr lang="en-US" dirty="0"/>
              <a:t>, fats and protein.</a:t>
            </a:r>
          </a:p>
          <a:p>
            <a:r>
              <a:rPr lang="en-US" dirty="0"/>
              <a:t>Sources-whole grain cereals, pulses, nuts, liver  fish and ground nuts.</a:t>
            </a:r>
          </a:p>
          <a:p>
            <a:r>
              <a:rPr lang="en-US" dirty="0"/>
              <a:t>Requirements-6.6 mg/1000 calories/day.</a:t>
            </a:r>
          </a:p>
          <a:p>
            <a:r>
              <a:rPr lang="en-US" dirty="0"/>
              <a:t>Deficiency- pellagra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613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837097-E105-4797-BC44-1B899F6C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4" y="758825"/>
            <a:ext cx="8162926" cy="4351338"/>
          </a:xfrm>
        </p:spPr>
        <p:txBody>
          <a:bodyPr>
            <a:normAutofit/>
          </a:bodyPr>
          <a:lstStyle/>
          <a:p>
            <a:r>
              <a:rPr lang="en-US" b="1" u="sng" dirty="0"/>
              <a:t>PYRIDOXINE</a:t>
            </a:r>
            <a:r>
              <a:rPr lang="en-US" dirty="0"/>
              <a:t>[B6]</a:t>
            </a:r>
          </a:p>
          <a:p>
            <a:r>
              <a:rPr lang="en-US" dirty="0"/>
              <a:t> It is essential for  the metabolism of  fats, carbohydrates, and </a:t>
            </a:r>
            <a:r>
              <a:rPr lang="en-US" dirty="0" err="1"/>
              <a:t>aminoacids</a:t>
            </a:r>
            <a:r>
              <a:rPr lang="en-US" dirty="0"/>
              <a:t>.</a:t>
            </a:r>
          </a:p>
          <a:p>
            <a:r>
              <a:rPr lang="en-US" dirty="0"/>
              <a:t>Sources –liver, meat, fish, legumes and whole cereals.</a:t>
            </a:r>
          </a:p>
          <a:p>
            <a:r>
              <a:rPr lang="en-US" dirty="0"/>
              <a:t>Requirements- 2.0 mg/1000 </a:t>
            </a:r>
            <a:r>
              <a:rPr lang="en-US" dirty="0" err="1"/>
              <a:t>cal</a:t>
            </a:r>
            <a:r>
              <a:rPr lang="en-US" dirty="0"/>
              <a:t>/daily</a:t>
            </a:r>
          </a:p>
          <a:p>
            <a:r>
              <a:rPr lang="en-US" dirty="0"/>
              <a:t>Deficiency- skin lesions, </a:t>
            </a:r>
            <a:r>
              <a:rPr lang="en-US" dirty="0" err="1"/>
              <a:t>cheilosis,glossitis</a:t>
            </a:r>
            <a:r>
              <a:rPr lang="en-US" dirty="0"/>
              <a:t>, convulsion in children.</a:t>
            </a:r>
          </a:p>
          <a:p>
            <a:r>
              <a:rPr lang="en-US" b="1" u="sng" dirty="0"/>
              <a:t>PANT0THENIC</a:t>
            </a:r>
            <a:r>
              <a:rPr lang="en-US" dirty="0"/>
              <a:t> </a:t>
            </a:r>
            <a:r>
              <a:rPr lang="en-US" b="1" u="sng" dirty="0"/>
              <a:t>ACID</a:t>
            </a:r>
          </a:p>
          <a:p>
            <a:r>
              <a:rPr lang="en-US" dirty="0"/>
              <a:t>It  helps in the synthesis of cortico- steroids. Human body contain18-35 mg of pantothenic acids / 100ml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1288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D64C9-CC3A-4CB9-B4FD-E3757C47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Requirements- 10mg/day</a:t>
            </a:r>
          </a:p>
          <a:p>
            <a:r>
              <a:rPr lang="en-US" dirty="0"/>
              <a:t>Sources-   honey , egg yolk, peas, sweet potato fish, oat.</a:t>
            </a:r>
          </a:p>
          <a:p>
            <a:r>
              <a:rPr lang="en-US" dirty="0"/>
              <a:t>           </a:t>
            </a:r>
            <a:r>
              <a:rPr lang="en-US" b="1" dirty="0"/>
              <a:t>FOLIC</a:t>
            </a:r>
            <a:r>
              <a:rPr lang="en-US" dirty="0"/>
              <a:t> </a:t>
            </a:r>
            <a:r>
              <a:rPr lang="en-US" b="1" u="sng" dirty="0"/>
              <a:t>ACID</a:t>
            </a:r>
          </a:p>
          <a:p>
            <a:r>
              <a:rPr lang="en-US" dirty="0"/>
              <a:t>It  plays an important role in the synthesis of nucleic  acid.  And also essential in the development of rbc in  the bone marrow.</a:t>
            </a:r>
          </a:p>
          <a:p>
            <a:r>
              <a:rPr lang="en-US" dirty="0"/>
              <a:t>Sources- green leafy vegetables, liver, pulses and nuts and whole grams.</a:t>
            </a:r>
          </a:p>
          <a:p>
            <a:r>
              <a:rPr lang="en-US" dirty="0"/>
              <a:t>Deficiency- </a:t>
            </a:r>
            <a:r>
              <a:rPr lang="en-US" dirty="0" err="1"/>
              <a:t>anaemia</a:t>
            </a:r>
            <a:endParaRPr lang="en-US" dirty="0"/>
          </a:p>
          <a:p>
            <a:r>
              <a:rPr lang="en-US" dirty="0"/>
              <a:t>Requirements-adult[100mcg/day], pregnancy[300-400mcg/day],children[100mcg/day]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271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31236-7092-490A-8B01-7F00C8F4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CYNACOBALAMINE[B12]</a:t>
            </a:r>
          </a:p>
          <a:p>
            <a:r>
              <a:rPr lang="en-US" dirty="0"/>
              <a:t>   It is essential for synthesis of DNA. And also essential for carbohydrate fat and protein metabolism.</a:t>
            </a:r>
          </a:p>
          <a:p>
            <a:r>
              <a:rPr lang="en-US" dirty="0"/>
              <a:t>Sources- widely distributed in animal </a:t>
            </a:r>
            <a:r>
              <a:rPr lang="en-US" dirty="0" err="1"/>
              <a:t>tissue,liver</a:t>
            </a:r>
            <a:r>
              <a:rPr lang="en-US" dirty="0"/>
              <a:t>, kidney meat , egg, fish, cheese</a:t>
            </a:r>
          </a:p>
          <a:p>
            <a:r>
              <a:rPr lang="en-US" dirty="0"/>
              <a:t>Deficiency- megaloblastic anemia or pernicious </a:t>
            </a:r>
            <a:r>
              <a:rPr lang="en-US" dirty="0" err="1"/>
              <a:t>anaemia</a:t>
            </a:r>
            <a:r>
              <a:rPr lang="en-US" dirty="0"/>
              <a:t>.</a:t>
            </a:r>
          </a:p>
          <a:p>
            <a:r>
              <a:rPr lang="en-US" dirty="0"/>
              <a:t>Requirements –adult[1mcg],pregnancy[1.5mcg], infant and children[0.2mcg]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9564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5B6FA-75CD-45D6-9420-B6949F0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VITAMINE C [ASCORBIC ACID]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90C51-5752-4CE1-91C3-917AB7BB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 is water soluble .</a:t>
            </a:r>
          </a:p>
          <a:p>
            <a:r>
              <a:rPr lang="en-US" dirty="0"/>
              <a:t>It is the most sensitive of all vit. to heat .</a:t>
            </a:r>
          </a:p>
          <a:p>
            <a:r>
              <a:rPr lang="en-US" dirty="0"/>
              <a:t>It plays an important role in tissue oxidation.</a:t>
            </a:r>
          </a:p>
          <a:p>
            <a:pPr marL="0" indent="0">
              <a:buNone/>
            </a:pPr>
            <a:r>
              <a:rPr lang="en-US" dirty="0"/>
              <a:t>SOURCES- 100 mg  contains </a:t>
            </a:r>
          </a:p>
          <a:p>
            <a:pPr marL="0" indent="0">
              <a:buNone/>
            </a:pPr>
            <a:r>
              <a:rPr lang="en-US" dirty="0"/>
              <a:t>cabbage[124mg],amla[600mg]onion[11] radish[15],potato[17],guava[212],tomato[27], orange[30]lime[63]</a:t>
            </a:r>
          </a:p>
          <a:p>
            <a:pPr marL="0" indent="0">
              <a:buNone/>
            </a:pPr>
            <a:r>
              <a:rPr lang="en-US" dirty="0"/>
              <a:t>Functions- </a:t>
            </a:r>
          </a:p>
          <a:p>
            <a:pPr marL="0" indent="0">
              <a:buNone/>
            </a:pPr>
            <a:r>
              <a:rPr lang="en-US" dirty="0"/>
              <a:t>It helps in the synthesis of collagen.it helps to bind the cells and helps in wound healing.it plays an important role of oxidation.</a:t>
            </a:r>
          </a:p>
          <a:p>
            <a:pPr marL="0" indent="0">
              <a:buNone/>
            </a:pPr>
            <a:r>
              <a:rPr lang="en-IN" dirty="0"/>
              <a:t>It helps in preventing  common cold and protect against infections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913431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151</TotalTime>
  <Words>596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WATER SOLUBLE VITAMINS</vt:lpstr>
      <vt:lpstr>B- COMPLEXES</vt:lpstr>
      <vt:lpstr>Slide 3</vt:lpstr>
      <vt:lpstr>Slide 4</vt:lpstr>
      <vt:lpstr>Slide 5</vt:lpstr>
      <vt:lpstr>Slide 6</vt:lpstr>
      <vt:lpstr>Slide 7</vt:lpstr>
      <vt:lpstr>Slide 8</vt:lpstr>
      <vt:lpstr>VITAMINE C [ASCORBIC ACID] 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SOLUBLE VITAMINS</dc:title>
  <dc:creator>blaze raju</dc:creator>
  <cp:lastModifiedBy>library</cp:lastModifiedBy>
  <cp:revision>18</cp:revision>
  <dcterms:created xsi:type="dcterms:W3CDTF">2020-12-16T04:47:35Z</dcterms:created>
  <dcterms:modified xsi:type="dcterms:W3CDTF">2021-03-25T05:33:44Z</dcterms:modified>
</cp:coreProperties>
</file>