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4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65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25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11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68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0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56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15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75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3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87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46AD-D2D9-4F0B-894F-FCABFCA527D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CB90-C3E8-4E43-BFB5-358ED67B7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5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DEEP VEIN THROMBOSIS (DVT)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030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Prevention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Advice to avoid sitting or crossing legs for a longer duration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Advice to lose </a:t>
            </a:r>
            <a:r>
              <a:rPr lang="en-US" dirty="0"/>
              <a:t>weight and quit </a:t>
            </a:r>
            <a:r>
              <a:rPr lang="en-US" dirty="0" smtClean="0"/>
              <a:t>smoking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Advice regular </a:t>
            </a:r>
            <a:r>
              <a:rPr lang="en-US" dirty="0"/>
              <a:t>exercise </a:t>
            </a:r>
            <a:r>
              <a:rPr lang="en-US" dirty="0" smtClean="0"/>
              <a:t>to lowers the </a:t>
            </a:r>
            <a:r>
              <a:rPr lang="en-US" dirty="0"/>
              <a:t>risk of blood </a:t>
            </a:r>
            <a:r>
              <a:rPr lang="en-US" dirty="0" smtClean="0"/>
              <a:t>clots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Advice to check for excessive bleeding during the time of medications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86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DEEP VEIN THROMBOSIS (DVT)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102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blood clot (</a:t>
            </a:r>
            <a:r>
              <a:rPr lang="en-US" dirty="0">
                <a:solidFill>
                  <a:srgbClr val="0070C0"/>
                </a:solidFill>
              </a:rPr>
              <a:t>thrombus</a:t>
            </a:r>
            <a:r>
              <a:rPr lang="en-US" dirty="0"/>
              <a:t>) forms in one or more of the </a:t>
            </a:r>
            <a:r>
              <a:rPr lang="en-US" dirty="0">
                <a:solidFill>
                  <a:srgbClr val="0070C0"/>
                </a:solidFill>
              </a:rPr>
              <a:t>deep veins</a:t>
            </a:r>
            <a:r>
              <a:rPr lang="en-US" dirty="0"/>
              <a:t> in </a:t>
            </a:r>
            <a:r>
              <a:rPr lang="en-US" dirty="0" smtClean="0"/>
              <a:t>the body</a:t>
            </a:r>
            <a:r>
              <a:rPr lang="en-US" dirty="0"/>
              <a:t>, usually in </a:t>
            </a:r>
            <a:r>
              <a:rPr lang="en-US" dirty="0" smtClean="0"/>
              <a:t>the </a:t>
            </a:r>
            <a:r>
              <a:rPr lang="en-US" dirty="0"/>
              <a:t>legs.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1"/>
            <a:ext cx="8534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390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Causes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lnSpc>
                <a:spcPct val="210000"/>
              </a:lnSpc>
            </a:pPr>
            <a:r>
              <a:rPr lang="en-US" dirty="0" smtClean="0"/>
              <a:t>Injury to vein</a:t>
            </a:r>
          </a:p>
          <a:p>
            <a:pPr algn="just">
              <a:lnSpc>
                <a:spcPct val="210000"/>
              </a:lnSpc>
            </a:pPr>
            <a:r>
              <a:rPr lang="en-US" dirty="0" smtClean="0"/>
              <a:t>Surgery</a:t>
            </a:r>
          </a:p>
          <a:p>
            <a:pPr algn="just">
              <a:lnSpc>
                <a:spcPct val="210000"/>
              </a:lnSpc>
            </a:pPr>
            <a:r>
              <a:rPr lang="en-US" dirty="0" smtClean="0"/>
              <a:t>Certain medications </a:t>
            </a:r>
          </a:p>
          <a:p>
            <a:pPr algn="just">
              <a:lnSpc>
                <a:spcPct val="210000"/>
              </a:lnSpc>
            </a:pPr>
            <a:r>
              <a:rPr lang="en-US" dirty="0" smtClean="0"/>
              <a:t>Limited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39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Risk factors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Family history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Overweight or obese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Blood-clotting disorder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Prolonged bed rest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Pregnancy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Birth control pills 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Smoking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Diseases: Cancer, Heart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39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solidFill>
                  <a:srgbClr val="FF0000"/>
                </a:solidFill>
              </a:rPr>
              <a:t>Symptoms</a:t>
            </a:r>
            <a:r>
              <a:rPr lang="en-US" sz="4900" b="1" dirty="0">
                <a:solidFill>
                  <a:srgbClr val="FF0000"/>
                </a:solidFill>
              </a:rPr>
              <a:t/>
            </a:r>
            <a:br>
              <a:rPr lang="en-US" sz="4900" b="1" dirty="0">
                <a:solidFill>
                  <a:srgbClr val="FF0000"/>
                </a:solidFill>
              </a:rPr>
            </a:br>
            <a:endParaRPr lang="en-US" sz="49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10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Swelling in the affected </a:t>
            </a:r>
            <a:r>
              <a:rPr lang="en-US" dirty="0" smtClean="0"/>
              <a:t>leg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Pain in </a:t>
            </a:r>
            <a:r>
              <a:rPr lang="en-US" dirty="0" smtClean="0"/>
              <a:t>the leg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cramping pain </a:t>
            </a:r>
            <a:r>
              <a:rPr lang="en-US" dirty="0"/>
              <a:t>in </a:t>
            </a:r>
            <a:r>
              <a:rPr lang="en-US" dirty="0" smtClean="0"/>
              <a:t>the calf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Red or discolored skin on the </a:t>
            </a:r>
            <a:r>
              <a:rPr lang="en-US" dirty="0" smtClean="0"/>
              <a:t>leg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Warm skin in </a:t>
            </a:r>
            <a:r>
              <a:rPr lang="en-US" dirty="0"/>
              <a:t>the affected </a:t>
            </a:r>
            <a:r>
              <a:rPr lang="en-US" dirty="0" smtClean="0"/>
              <a:t>leg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3429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057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Pulmonary </a:t>
            </a:r>
            <a:r>
              <a:rPr lang="en-US" b="1" dirty="0" smtClean="0"/>
              <a:t>embolism: </a:t>
            </a:r>
            <a:r>
              <a:rPr lang="en-US" dirty="0" smtClean="0"/>
              <a:t>The </a:t>
            </a:r>
            <a:r>
              <a:rPr lang="en-US" dirty="0"/>
              <a:t>blood vessel in </a:t>
            </a:r>
            <a:r>
              <a:rPr lang="en-US" dirty="0" smtClean="0"/>
              <a:t>the lung </a:t>
            </a:r>
            <a:r>
              <a:rPr lang="en-US" dirty="0"/>
              <a:t>becomes blocked by a blood clot (thrombus) that travels to </a:t>
            </a:r>
            <a:r>
              <a:rPr lang="en-US" dirty="0" smtClean="0"/>
              <a:t>the lung, usually from legs.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60173"/>
            <a:ext cx="5867400" cy="317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935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058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Signs and symptoms of a pulmonary embolism</a:t>
            </a:r>
            <a:r>
              <a:rPr lang="en-US" sz="3600" dirty="0" smtClean="0"/>
              <a:t>: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102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Sudden </a:t>
            </a:r>
            <a:r>
              <a:rPr lang="en-US" dirty="0"/>
              <a:t>shortness of breath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Chest pain </a:t>
            </a:r>
            <a:r>
              <a:rPr lang="en-US" dirty="0" smtClean="0"/>
              <a:t>during deep </a:t>
            </a:r>
            <a:r>
              <a:rPr lang="en-US" dirty="0"/>
              <a:t>breath </a:t>
            </a:r>
            <a:r>
              <a:rPr lang="en-US" dirty="0" smtClean="0"/>
              <a:t>or </a:t>
            </a:r>
            <a:r>
              <a:rPr lang="en-US" dirty="0"/>
              <a:t>cough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Fainting</a:t>
            </a:r>
            <a:endParaRPr lang="en-US" dirty="0"/>
          </a:p>
          <a:p>
            <a:pPr algn="just">
              <a:lnSpc>
                <a:spcPct val="200000"/>
              </a:lnSpc>
            </a:pPr>
            <a:r>
              <a:rPr lang="en-US" dirty="0"/>
              <a:t>Rapid pulse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Blood in the cough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9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Diagnostic Test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25780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Ultrasound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Blood </a:t>
            </a:r>
            <a:r>
              <a:rPr lang="en-US" dirty="0" smtClean="0"/>
              <a:t>test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Venography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CT or MRI scans</a:t>
            </a:r>
          </a:p>
        </p:txBody>
      </p:sp>
    </p:spTree>
    <p:extLst>
      <p:ext uri="{BB962C8B-B14F-4D97-AF65-F5344CB8AC3E}">
        <p14:creationId xmlns:p14="http://schemas.microsoft.com/office/powerpoint/2010/main" xmlns="" val="320155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Anticoagulants</a:t>
            </a:r>
            <a:r>
              <a:rPr lang="en-US" dirty="0" smtClean="0"/>
              <a:t>: Blood thinners,</a:t>
            </a:r>
            <a:r>
              <a:rPr lang="en-US" dirty="0"/>
              <a:t> prevent clots from getting </a:t>
            </a:r>
            <a:r>
              <a:rPr lang="en-US" dirty="0" smtClean="0"/>
              <a:t>bigger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Thrombolytic drugs: </a:t>
            </a:r>
            <a:r>
              <a:rPr lang="en-US" dirty="0"/>
              <a:t>to </a:t>
            </a:r>
            <a:r>
              <a:rPr lang="en-US" dirty="0" smtClean="0"/>
              <a:t>break the blood </a:t>
            </a:r>
            <a:r>
              <a:rPr lang="en-US" dirty="0"/>
              <a:t>clots 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/>
              <a:t>vena cava </a:t>
            </a:r>
            <a:r>
              <a:rPr lang="en-US" b="1" dirty="0" smtClean="0"/>
              <a:t>filter: </a:t>
            </a:r>
            <a:r>
              <a:rPr lang="en-US" dirty="0" smtClean="0"/>
              <a:t>prevent clots to break </a:t>
            </a:r>
            <a:r>
              <a:rPr lang="en-US" dirty="0"/>
              <a:t>loose </a:t>
            </a:r>
            <a:r>
              <a:rPr lang="en-US" dirty="0" smtClean="0"/>
              <a:t>and obstructing </a:t>
            </a:r>
            <a:r>
              <a:rPr lang="en-US" dirty="0"/>
              <a:t>in </a:t>
            </a:r>
            <a:r>
              <a:rPr lang="en-US" dirty="0" smtClean="0"/>
              <a:t>the lungs</a:t>
            </a:r>
            <a:r>
              <a:rPr lang="en-US" dirty="0"/>
              <a:t>.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/>
              <a:t>Compression </a:t>
            </a:r>
            <a:r>
              <a:rPr lang="en-US" b="1" dirty="0" smtClean="0"/>
              <a:t>stockings: </a:t>
            </a:r>
            <a:r>
              <a:rPr lang="en-US" dirty="0"/>
              <a:t>prevent swelling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188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211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DEEP VEIN THROMBOSIS (DVT)</vt:lpstr>
      <vt:lpstr>DEEP VEIN THROMBOSIS (DVT)</vt:lpstr>
      <vt:lpstr>  Causes  </vt:lpstr>
      <vt:lpstr> Risk factors </vt:lpstr>
      <vt:lpstr> Symptoms </vt:lpstr>
      <vt:lpstr> Complications </vt:lpstr>
      <vt:lpstr> Signs and symptoms of a pulmonary embolism:  </vt:lpstr>
      <vt:lpstr>Diagnostic Test</vt:lpstr>
      <vt:lpstr>Treatment</vt:lpstr>
      <vt:lpstr>Prevention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library</cp:lastModifiedBy>
  <cp:revision>30</cp:revision>
  <dcterms:created xsi:type="dcterms:W3CDTF">2020-05-11T04:40:43Z</dcterms:created>
  <dcterms:modified xsi:type="dcterms:W3CDTF">2021-03-24T10:34:43Z</dcterms:modified>
</cp:coreProperties>
</file>