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6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28E6-346A-46ED-BAED-5CC268C924D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5B7-0851-4131-8205-AFCCAD3F2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605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28E6-346A-46ED-BAED-5CC268C924D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5B7-0851-4131-8205-AFCCAD3F2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47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28E6-346A-46ED-BAED-5CC268C924D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5B7-0851-4131-8205-AFCCAD3F2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9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28E6-346A-46ED-BAED-5CC268C924D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5B7-0851-4131-8205-AFCCAD3F2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439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28E6-346A-46ED-BAED-5CC268C924D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5B7-0851-4131-8205-AFCCAD3F2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477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28E6-346A-46ED-BAED-5CC268C924D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5B7-0851-4131-8205-AFCCAD3F2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859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28E6-346A-46ED-BAED-5CC268C924D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5B7-0851-4131-8205-AFCCAD3F2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694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28E6-346A-46ED-BAED-5CC268C924D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5B7-0851-4131-8205-AFCCAD3F2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15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28E6-346A-46ED-BAED-5CC268C924D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5B7-0851-4131-8205-AFCCAD3F2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539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28E6-346A-46ED-BAED-5CC268C924D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5B7-0851-4131-8205-AFCCAD3F2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88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28E6-346A-46ED-BAED-5CC268C924D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5B7-0851-4131-8205-AFCCAD3F2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141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128E6-346A-46ED-BAED-5CC268C924D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365B7-0851-4131-8205-AFCCAD3F2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269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CARDIAC ARREST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34200" cy="17526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algn="r"/>
            <a:r>
              <a:rPr lang="en-US" b="1" i="1" dirty="0">
                <a:solidFill>
                  <a:srgbClr val="002060"/>
                </a:solidFill>
                <a:latin typeface="Bodoni MT" panose="02070603080606020203" pitchFamily="18" charset="0"/>
              </a:rPr>
              <a:t>By: </a:t>
            </a:r>
            <a:r>
              <a:rPr lang="en-US" b="1" i="1" dirty="0" err="1">
                <a:solidFill>
                  <a:srgbClr val="002060"/>
                </a:solidFill>
                <a:latin typeface="Bodoni MT" panose="02070603080606020203" pitchFamily="18" charset="0"/>
              </a:rPr>
              <a:t>Gincy</a:t>
            </a:r>
            <a:r>
              <a:rPr lang="en-US" b="1" i="1" dirty="0">
                <a:solidFill>
                  <a:srgbClr val="002060"/>
                </a:solidFill>
                <a:latin typeface="Bodoni MT" panose="02070603080606020203" pitchFamily="18" charset="0"/>
              </a:rPr>
              <a:t> Samuel</a:t>
            </a:r>
          </a:p>
          <a:p>
            <a:pPr algn="r"/>
            <a:r>
              <a:rPr lang="en-US" b="1" i="1" dirty="0">
                <a:solidFill>
                  <a:srgbClr val="002060"/>
                </a:solidFill>
                <a:latin typeface="Bodoni MT" panose="02070603080606020203" pitchFamily="18" charset="0"/>
              </a:rPr>
              <a:t>Asst. Professor</a:t>
            </a:r>
          </a:p>
          <a:p>
            <a:pPr algn="r"/>
            <a:r>
              <a:rPr lang="en-US" b="1" i="1" dirty="0">
                <a:solidFill>
                  <a:srgbClr val="002060"/>
                </a:solidFill>
                <a:latin typeface="Bodoni MT" panose="02070603080606020203" pitchFamily="18" charset="0"/>
              </a:rPr>
              <a:t>Department: MSN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59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534400" cy="6172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Implantable </a:t>
            </a:r>
            <a:r>
              <a:rPr lang="en-US" b="1" dirty="0" err="1"/>
              <a:t>cardioverter</a:t>
            </a:r>
            <a:r>
              <a:rPr lang="en-US" b="1" dirty="0"/>
              <a:t>-defibrillator (ICD</a:t>
            </a:r>
            <a:r>
              <a:rPr lang="en-US" b="1" dirty="0" smtClean="0"/>
              <a:t>): </a:t>
            </a:r>
            <a:r>
              <a:rPr lang="en-US" dirty="0" smtClean="0"/>
              <a:t>It</a:t>
            </a:r>
            <a:r>
              <a:rPr lang="en-US" b="1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 small </a:t>
            </a:r>
            <a:r>
              <a:rPr lang="en-US" dirty="0">
                <a:solidFill>
                  <a:srgbClr val="FF0000"/>
                </a:solidFill>
              </a:rPr>
              <a:t>battery-powered device</a:t>
            </a:r>
            <a:r>
              <a:rPr lang="en-US" dirty="0"/>
              <a:t> placed in </a:t>
            </a:r>
            <a:r>
              <a:rPr lang="en-US" dirty="0" smtClean="0"/>
              <a:t>the </a:t>
            </a:r>
            <a:r>
              <a:rPr lang="en-US" dirty="0"/>
              <a:t>chest to </a:t>
            </a:r>
            <a:r>
              <a:rPr lang="en-US" dirty="0" smtClean="0"/>
              <a:t>monitor and </a:t>
            </a:r>
            <a:r>
              <a:rPr lang="en-US" dirty="0"/>
              <a:t>detect irregular heartbeats. </a:t>
            </a:r>
            <a:r>
              <a:rPr lang="en-US" dirty="0" smtClean="0"/>
              <a:t>It </a:t>
            </a:r>
            <a:r>
              <a:rPr lang="en-US" dirty="0" smtClean="0">
                <a:solidFill>
                  <a:srgbClr val="FF0000"/>
                </a:solidFill>
              </a:rPr>
              <a:t>deliver </a:t>
            </a:r>
            <a:r>
              <a:rPr lang="en-US" dirty="0">
                <a:solidFill>
                  <a:srgbClr val="FF0000"/>
                </a:solidFill>
              </a:rPr>
              <a:t>electric shocks </a:t>
            </a:r>
            <a:r>
              <a:rPr lang="en-US" dirty="0" smtClean="0"/>
              <a:t>through </a:t>
            </a:r>
            <a:r>
              <a:rPr lang="en-US" dirty="0"/>
              <a:t>wires connected </a:t>
            </a:r>
            <a:r>
              <a:rPr lang="en-US" dirty="0" smtClean="0"/>
              <a:t>to the heart.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6553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352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6388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/>
              <a:t>Coronary </a:t>
            </a:r>
            <a:r>
              <a:rPr lang="en-US" b="1" dirty="0" smtClean="0"/>
              <a:t>angioplasty </a:t>
            </a:r>
          </a:p>
          <a:p>
            <a:pPr algn="just">
              <a:lnSpc>
                <a:spcPct val="150000"/>
              </a:lnSpc>
            </a:pPr>
            <a:endParaRPr lang="en-US" b="1" dirty="0"/>
          </a:p>
          <a:p>
            <a:pPr algn="just">
              <a:lnSpc>
                <a:spcPct val="150000"/>
              </a:lnSpc>
            </a:pPr>
            <a:endParaRPr lang="en-US" b="1" dirty="0" smtClean="0"/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Coronary </a:t>
            </a:r>
            <a:r>
              <a:rPr lang="en-US" b="1" dirty="0"/>
              <a:t>bypass surgery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42672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87091"/>
            <a:ext cx="4267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002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CARDIAC ARREST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It is </a:t>
            </a:r>
            <a:r>
              <a:rPr lang="en-US" dirty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sudden </a:t>
            </a:r>
            <a:r>
              <a:rPr lang="en-US" dirty="0">
                <a:solidFill>
                  <a:srgbClr val="FF0000"/>
                </a:solidFill>
              </a:rPr>
              <a:t>loss of heart function, breathing and </a:t>
            </a:r>
            <a:r>
              <a:rPr lang="en-US" dirty="0" smtClean="0">
                <a:solidFill>
                  <a:srgbClr val="FF0000"/>
                </a:solidFill>
              </a:rPr>
              <a:t>consciousness</a:t>
            </a:r>
            <a:r>
              <a:rPr lang="en-US" dirty="0" smtClean="0"/>
              <a:t>. Occurs due to an </a:t>
            </a:r>
            <a:r>
              <a:rPr lang="en-US" dirty="0"/>
              <a:t>electrical disturbance </a:t>
            </a:r>
            <a:r>
              <a:rPr lang="en-US" dirty="0" smtClean="0"/>
              <a:t>in the heart </a:t>
            </a:r>
            <a:r>
              <a:rPr lang="en-US" dirty="0"/>
              <a:t>that </a:t>
            </a:r>
            <a:r>
              <a:rPr lang="en-US" dirty="0" smtClean="0"/>
              <a:t>disturbs </a:t>
            </a:r>
            <a:r>
              <a:rPr lang="en-US" dirty="0"/>
              <a:t>its pumping </a:t>
            </a:r>
            <a:r>
              <a:rPr lang="en-US" dirty="0" smtClean="0"/>
              <a:t>action and stops blood </a:t>
            </a:r>
            <a:r>
              <a:rPr lang="en-US" dirty="0"/>
              <a:t>flow to </a:t>
            </a:r>
            <a:r>
              <a:rPr lang="en-US" dirty="0" smtClean="0"/>
              <a:t>the </a:t>
            </a:r>
            <a:r>
              <a:rPr lang="en-US" dirty="0"/>
              <a:t>body.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47655"/>
            <a:ext cx="518159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21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Causes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105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Abnormal electrical impulses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Irregularly arrhythmia</a:t>
            </a:r>
          </a:p>
          <a:p>
            <a:r>
              <a:rPr lang="en-US" dirty="0" smtClean="0"/>
              <a:t>Coronary artery disease</a:t>
            </a:r>
          </a:p>
          <a:p>
            <a:r>
              <a:rPr lang="en-US" dirty="0" smtClean="0"/>
              <a:t>Heart attack</a:t>
            </a:r>
          </a:p>
          <a:p>
            <a:r>
              <a:rPr lang="en-US" dirty="0" smtClean="0"/>
              <a:t>Enlarged heart (cardiomyopathy)</a:t>
            </a:r>
          </a:p>
          <a:p>
            <a:r>
              <a:rPr lang="en-US" dirty="0" err="1" smtClean="0"/>
              <a:t>Valvular</a:t>
            </a:r>
            <a:r>
              <a:rPr lang="en-US" dirty="0" smtClean="0"/>
              <a:t> heart disease</a:t>
            </a:r>
          </a:p>
          <a:p>
            <a:r>
              <a:rPr lang="en-US" dirty="0" smtClean="0"/>
              <a:t>Congenital heart disease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844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Risk factor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334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</a:t>
            </a:r>
            <a:r>
              <a:rPr lang="en-US" dirty="0" smtClean="0"/>
              <a:t>amily </a:t>
            </a:r>
            <a:r>
              <a:rPr lang="en-US" dirty="0"/>
              <a:t>history of coronary artery disease</a:t>
            </a:r>
          </a:p>
          <a:p>
            <a:pPr>
              <a:lnSpc>
                <a:spcPct val="150000"/>
              </a:lnSpc>
            </a:pPr>
            <a:r>
              <a:rPr lang="en-US" dirty="0"/>
              <a:t>Smoking</a:t>
            </a:r>
          </a:p>
          <a:p>
            <a:pPr>
              <a:lnSpc>
                <a:spcPct val="150000"/>
              </a:lnSpc>
            </a:pPr>
            <a:r>
              <a:rPr lang="en-US" dirty="0"/>
              <a:t>High blood pressure</a:t>
            </a:r>
          </a:p>
          <a:p>
            <a:pPr>
              <a:lnSpc>
                <a:spcPct val="150000"/>
              </a:lnSpc>
            </a:pPr>
            <a:r>
              <a:rPr lang="en-US" dirty="0"/>
              <a:t>High blood cholesterol</a:t>
            </a:r>
          </a:p>
          <a:p>
            <a:pPr>
              <a:lnSpc>
                <a:spcPct val="150000"/>
              </a:lnSpc>
            </a:pPr>
            <a:r>
              <a:rPr lang="en-US" dirty="0"/>
              <a:t>Obesity</a:t>
            </a:r>
          </a:p>
          <a:p>
            <a:pPr>
              <a:lnSpc>
                <a:spcPct val="150000"/>
              </a:lnSpc>
            </a:pPr>
            <a:r>
              <a:rPr lang="en-US" dirty="0"/>
              <a:t>Diabetes</a:t>
            </a:r>
          </a:p>
          <a:p>
            <a:pPr>
              <a:lnSpc>
                <a:spcPct val="150000"/>
              </a:lnSpc>
            </a:pPr>
            <a:r>
              <a:rPr lang="en-US" dirty="0"/>
              <a:t>S</a:t>
            </a:r>
            <a:r>
              <a:rPr lang="en-US" dirty="0" smtClean="0"/>
              <a:t>edentary </a:t>
            </a:r>
            <a:r>
              <a:rPr lang="en-US" dirty="0"/>
              <a:t>lifestyle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653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Symptoms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953000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/>
              <a:t>Sudden collapse</a:t>
            </a:r>
          </a:p>
          <a:p>
            <a:pPr algn="just">
              <a:lnSpc>
                <a:spcPct val="200000"/>
              </a:lnSpc>
            </a:pPr>
            <a:r>
              <a:rPr lang="en-US" dirty="0"/>
              <a:t>No pulse</a:t>
            </a:r>
          </a:p>
          <a:p>
            <a:pPr algn="just">
              <a:lnSpc>
                <a:spcPct val="200000"/>
              </a:lnSpc>
            </a:pPr>
            <a:r>
              <a:rPr lang="en-US" dirty="0"/>
              <a:t>No breathing</a:t>
            </a:r>
          </a:p>
          <a:p>
            <a:pPr algn="just">
              <a:lnSpc>
                <a:spcPct val="200000"/>
              </a:lnSpc>
            </a:pPr>
            <a:r>
              <a:rPr lang="en-US" dirty="0"/>
              <a:t>Loss of consciousness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6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Complications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Unconsciousness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B</a:t>
            </a:r>
            <a:r>
              <a:rPr lang="en-US" dirty="0" smtClean="0"/>
              <a:t>rain </a:t>
            </a:r>
            <a:r>
              <a:rPr lang="en-US" dirty="0"/>
              <a:t>damage</a:t>
            </a:r>
          </a:p>
        </p:txBody>
      </p:sp>
    </p:spTree>
    <p:extLst>
      <p:ext uri="{BB962C8B-B14F-4D97-AF65-F5344CB8AC3E}">
        <p14:creationId xmlns:p14="http://schemas.microsoft.com/office/powerpoint/2010/main" xmlns="" val="4273346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Diagnostic Test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2578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Electrocardiogram (ECG</a:t>
            </a:r>
            <a:r>
              <a:rPr lang="en-US" b="1" dirty="0" smtClean="0"/>
              <a:t>): </a:t>
            </a:r>
            <a:r>
              <a:rPr lang="en-US" dirty="0"/>
              <a:t>prolonged QT </a:t>
            </a:r>
            <a:r>
              <a:rPr lang="en-US" dirty="0" smtClean="0"/>
              <a:t>interval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/>
              <a:t>Blood </a:t>
            </a:r>
            <a:r>
              <a:rPr lang="en-US" b="1" dirty="0" smtClean="0"/>
              <a:t>tests: </a:t>
            </a:r>
            <a:r>
              <a:rPr lang="en-US" dirty="0" smtClean="0"/>
              <a:t>to</a:t>
            </a:r>
            <a:r>
              <a:rPr lang="en-US" b="1" dirty="0" smtClean="0"/>
              <a:t> </a:t>
            </a:r>
            <a:r>
              <a:rPr lang="en-US" dirty="0" smtClean="0"/>
              <a:t>check </a:t>
            </a:r>
            <a:r>
              <a:rPr lang="en-US" dirty="0"/>
              <a:t>the levels of potassium, magnesium, hormones 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/>
              <a:t>Chest </a:t>
            </a:r>
            <a:r>
              <a:rPr lang="en-US" b="1" dirty="0" smtClean="0"/>
              <a:t>X-ray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Echocardiogram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</a:t>
            </a:r>
            <a:r>
              <a:rPr lang="en-US" b="1" dirty="0" smtClean="0"/>
              <a:t>ngiogram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693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Treatment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334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4000" b="1" dirty="0" smtClean="0"/>
              <a:t>CPR: </a:t>
            </a:r>
            <a:r>
              <a:rPr lang="en-US" sz="3600" dirty="0"/>
              <a:t>C</a:t>
            </a:r>
            <a:r>
              <a:rPr lang="en-US" sz="3600" dirty="0" smtClean="0"/>
              <a:t>hest </a:t>
            </a:r>
            <a:r>
              <a:rPr lang="en-US" sz="3600" dirty="0"/>
              <a:t>compressions </a:t>
            </a:r>
            <a:r>
              <a:rPr lang="en-US" sz="3600" dirty="0" smtClean="0"/>
              <a:t>with </a:t>
            </a:r>
            <a:r>
              <a:rPr lang="en-US" sz="3600" dirty="0"/>
              <a:t>artificial ventilation 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7239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3506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258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5791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/>
              <a:t>Defibrillation: </a:t>
            </a:r>
            <a:r>
              <a:rPr lang="en-US" dirty="0" smtClean="0"/>
              <a:t>An AED </a:t>
            </a:r>
            <a:r>
              <a:rPr lang="en-US" dirty="0" smtClean="0">
                <a:solidFill>
                  <a:srgbClr val="FF0000"/>
                </a:solidFill>
              </a:rPr>
              <a:t>(automated </a:t>
            </a:r>
            <a:r>
              <a:rPr lang="en-US" dirty="0">
                <a:solidFill>
                  <a:srgbClr val="FF0000"/>
                </a:solidFill>
              </a:rPr>
              <a:t>external </a:t>
            </a:r>
            <a:r>
              <a:rPr lang="en-US" dirty="0" smtClean="0">
                <a:solidFill>
                  <a:srgbClr val="FF0000"/>
                </a:solidFill>
              </a:rPr>
              <a:t>defibrillator) </a:t>
            </a:r>
            <a:r>
              <a:rPr lang="en-US" dirty="0"/>
              <a:t> is a lightweight, battery-operated, portable device that checks the heart's rhythm and </a:t>
            </a:r>
            <a:r>
              <a:rPr lang="en-US" dirty="0">
                <a:solidFill>
                  <a:srgbClr val="FF0000"/>
                </a:solidFill>
              </a:rPr>
              <a:t>sends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shock to the heart</a:t>
            </a:r>
            <a:r>
              <a:rPr lang="en-US" dirty="0"/>
              <a:t> to restore a normal </a:t>
            </a:r>
            <a:r>
              <a:rPr lang="en-US" dirty="0" smtClean="0"/>
              <a:t>rhythm.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33800"/>
            <a:ext cx="7010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5021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152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CARDIAC ARREST</vt:lpstr>
      <vt:lpstr>CARDIAC ARREST</vt:lpstr>
      <vt:lpstr> Causes </vt:lpstr>
      <vt:lpstr>Risk factor</vt:lpstr>
      <vt:lpstr> Symptoms </vt:lpstr>
      <vt:lpstr> Complications </vt:lpstr>
      <vt:lpstr> Diagnostic Test </vt:lpstr>
      <vt:lpstr> Treatment </vt:lpstr>
      <vt:lpstr> 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ARREST</dc:title>
  <dc:creator>Admin</dc:creator>
  <cp:lastModifiedBy>library</cp:lastModifiedBy>
  <cp:revision>26</cp:revision>
  <dcterms:created xsi:type="dcterms:W3CDTF">2020-04-27T05:40:54Z</dcterms:created>
  <dcterms:modified xsi:type="dcterms:W3CDTF">2021-03-24T09:54:44Z</dcterms:modified>
</cp:coreProperties>
</file>