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6" r:id="rId5"/>
    <p:sldId id="258" r:id="rId6"/>
    <p:sldId id="261" r:id="rId7"/>
    <p:sldId id="259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1141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300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821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743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736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439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202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200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336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571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950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8EABD-5E32-4DA1-AC68-CBC56866AC84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ADF9-9231-4011-A94C-A8263D616D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691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BUERGER'S DISEASE</a:t>
            </a:r>
            <a:br>
              <a:rPr lang="en-US" sz="4800" b="1" dirty="0" smtClean="0">
                <a:solidFill>
                  <a:srgbClr val="C00000"/>
                </a:solidFill>
              </a:rPr>
            </a:b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390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algn="r"/>
            <a:r>
              <a:rPr lang="en-US" b="1" i="1" dirty="0">
                <a:solidFill>
                  <a:srgbClr val="002060"/>
                </a:solidFill>
                <a:latin typeface="Bodoni MT" panose="02070603080606020203" pitchFamily="18" charset="0"/>
              </a:rPr>
              <a:t>By: </a:t>
            </a:r>
            <a:r>
              <a:rPr lang="en-US" b="1" i="1" dirty="0" err="1">
                <a:solidFill>
                  <a:srgbClr val="002060"/>
                </a:solidFill>
                <a:latin typeface="Bodoni MT" panose="02070603080606020203" pitchFamily="18" charset="0"/>
              </a:rPr>
              <a:t>Gincy</a:t>
            </a:r>
            <a:r>
              <a:rPr lang="en-US" b="1" i="1" dirty="0">
                <a:solidFill>
                  <a:srgbClr val="002060"/>
                </a:solidFill>
                <a:latin typeface="Bodoni MT" panose="02070603080606020203" pitchFamily="18" charset="0"/>
              </a:rPr>
              <a:t> Samuel</a:t>
            </a:r>
          </a:p>
          <a:p>
            <a:pPr algn="r"/>
            <a:r>
              <a:rPr lang="en-US" b="1" i="1" dirty="0">
                <a:solidFill>
                  <a:srgbClr val="002060"/>
                </a:solidFill>
                <a:latin typeface="Bodoni MT" panose="02070603080606020203" pitchFamily="18" charset="0"/>
              </a:rPr>
              <a:t>Asst. Professor</a:t>
            </a:r>
          </a:p>
          <a:p>
            <a:pPr algn="r"/>
            <a:r>
              <a:rPr lang="en-US" b="1" i="1" dirty="0">
                <a:solidFill>
                  <a:srgbClr val="002060"/>
                </a:solidFill>
                <a:latin typeface="Bodoni MT" panose="02070603080606020203" pitchFamily="18" charset="0"/>
              </a:rPr>
              <a:t>Department: MSN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7187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2296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4353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BUERGER'S DISEASE</a:t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3340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 It is the </a:t>
            </a:r>
            <a:r>
              <a:rPr lang="en-US" dirty="0" smtClean="0">
                <a:solidFill>
                  <a:srgbClr val="FF0000"/>
                </a:solidFill>
              </a:rPr>
              <a:t>Inflammation </a:t>
            </a:r>
            <a:r>
              <a:rPr lang="en-US" dirty="0">
                <a:solidFill>
                  <a:srgbClr val="FF0000"/>
                </a:solidFill>
              </a:rPr>
              <a:t>and thrombosis </a:t>
            </a:r>
            <a:r>
              <a:rPr lang="en-US" dirty="0"/>
              <a:t>in small and medium-sized blood </a:t>
            </a:r>
            <a:r>
              <a:rPr lang="en-US" dirty="0" smtClean="0"/>
              <a:t>vessels of the arms and legs, leading </a:t>
            </a:r>
            <a:r>
              <a:rPr lang="en-US" dirty="0"/>
              <a:t>to gangrene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03035"/>
            <a:ext cx="6019800" cy="334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50223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Causes and Risk factors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102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60000"/>
              </a:lnSpc>
            </a:pPr>
            <a:r>
              <a:rPr lang="en-US" dirty="0" smtClean="0"/>
              <a:t>Unknown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Smoking: Chemicals </a:t>
            </a:r>
            <a:r>
              <a:rPr lang="en-US" dirty="0"/>
              <a:t>in </a:t>
            </a:r>
            <a:r>
              <a:rPr lang="en-US" dirty="0" smtClean="0"/>
              <a:t>tobacco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Autoimmune disorders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Chronic gum diseases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Gender: common in male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Age: within 45 years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939290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73" y="0"/>
            <a:ext cx="9112827" cy="701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84263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Symptoms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257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Tingling or numbness in the hands or feet.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Pale, reddish or </a:t>
            </a:r>
            <a:r>
              <a:rPr lang="en-US" dirty="0" smtClean="0"/>
              <a:t>blue hands </a:t>
            </a:r>
            <a:r>
              <a:rPr lang="en-US" dirty="0"/>
              <a:t>or feet</a:t>
            </a:r>
            <a:r>
              <a:rPr lang="en-US" dirty="0" smtClean="0"/>
              <a:t>.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Inflammation </a:t>
            </a:r>
            <a:r>
              <a:rPr lang="en-US" dirty="0" smtClean="0"/>
              <a:t>in veins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Fingers </a:t>
            </a:r>
            <a:r>
              <a:rPr lang="en-US" dirty="0"/>
              <a:t>and toes </a:t>
            </a:r>
            <a:r>
              <a:rPr lang="en-US" dirty="0" smtClean="0"/>
              <a:t>turns </a:t>
            </a:r>
            <a:r>
              <a:rPr lang="en-US" dirty="0"/>
              <a:t>pale </a:t>
            </a: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when </a:t>
            </a:r>
            <a:r>
              <a:rPr lang="en-US" dirty="0"/>
              <a:t>exposed to </a:t>
            </a:r>
            <a:r>
              <a:rPr lang="en-US" dirty="0" smtClean="0"/>
              <a:t>cold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Painful open sores on </a:t>
            </a:r>
            <a:r>
              <a:rPr lang="en-US" dirty="0" smtClean="0"/>
              <a:t>the </a:t>
            </a:r>
            <a:r>
              <a:rPr lang="en-US" dirty="0"/>
              <a:t>fingers and toes.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981200"/>
            <a:ext cx="2514600" cy="3505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57092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Complications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763000" cy="548640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smtClean="0"/>
              <a:t>Gangrene</a:t>
            </a:r>
            <a:r>
              <a:rPr lang="en-US" dirty="0" smtClean="0"/>
              <a:t>: It is </a:t>
            </a:r>
            <a:r>
              <a:rPr lang="en-US" dirty="0"/>
              <a:t>a type of tissue death caused by a lack of blood supply</a:t>
            </a:r>
            <a:endParaRPr lang="en-US" dirty="0" smtClean="0"/>
          </a:p>
          <a:p>
            <a:pPr marL="0" indent="0" algn="just">
              <a:lnSpc>
                <a:spcPct val="20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/>
              <a:t>-black </a:t>
            </a:r>
            <a:r>
              <a:rPr lang="en-US" dirty="0"/>
              <a:t>or blue </a:t>
            </a:r>
            <a:r>
              <a:rPr lang="en-US" dirty="0" smtClean="0"/>
              <a:t>skin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/>
              <a:t>-loss </a:t>
            </a:r>
            <a:r>
              <a:rPr lang="en-US" dirty="0"/>
              <a:t>of feeling in the affected finger or </a:t>
            </a:r>
            <a:r>
              <a:rPr lang="en-US" dirty="0" smtClean="0"/>
              <a:t>toe</a:t>
            </a:r>
            <a:endParaRPr lang="en-US" dirty="0"/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/>
              <a:t>-foul </a:t>
            </a:r>
            <a:r>
              <a:rPr lang="en-US" dirty="0"/>
              <a:t>smell from the affected area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57912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5089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Diagnosis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534400" cy="5486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Blood tests</a:t>
            </a:r>
          </a:p>
          <a:p>
            <a:pPr algn="just">
              <a:lnSpc>
                <a:spcPct val="200000"/>
              </a:lnSpc>
            </a:pPr>
            <a:r>
              <a:rPr lang="en-US" b="1" dirty="0" smtClean="0"/>
              <a:t>Allen's test: </a:t>
            </a:r>
            <a:r>
              <a:rPr lang="en-US" dirty="0" smtClean="0"/>
              <a:t>Used </a:t>
            </a:r>
            <a:r>
              <a:rPr lang="en-US" dirty="0"/>
              <a:t>to </a:t>
            </a:r>
            <a:r>
              <a:rPr lang="en-US" dirty="0" smtClean="0"/>
              <a:t>assess the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/>
              <a:t>arterial </a:t>
            </a:r>
            <a:r>
              <a:rPr lang="en-US" dirty="0"/>
              <a:t>blood supply of the hand</a:t>
            </a:r>
            <a:r>
              <a:rPr lang="en-US" dirty="0" smtClean="0"/>
              <a:t>.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/>
              <a:t>If</a:t>
            </a:r>
            <a:r>
              <a:rPr lang="en-US" dirty="0"/>
              <a:t> </a:t>
            </a:r>
            <a:r>
              <a:rPr lang="en-US" dirty="0" smtClean="0"/>
              <a:t>hand </a:t>
            </a:r>
            <a:r>
              <a:rPr lang="en-US" dirty="0"/>
              <a:t>flushes within 5-15 </a:t>
            </a:r>
            <a:r>
              <a:rPr lang="en-US" dirty="0" smtClean="0"/>
              <a:t>seconds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en-US" dirty="0" smtClean="0"/>
              <a:t> </a:t>
            </a:r>
            <a:r>
              <a:rPr lang="en-US" dirty="0"/>
              <a:t>it indicates </a:t>
            </a:r>
            <a:r>
              <a:rPr lang="en-US" dirty="0" smtClean="0"/>
              <a:t>positive results.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b="1" dirty="0"/>
              <a:t>Angiogram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676400"/>
            <a:ext cx="2971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37049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Treatment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Smoking cessation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Medications to dilate blood vessels, improve blood flow or dissolve blood clots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Intermittent compression of the arms and legs to increase blood flow to </a:t>
            </a:r>
            <a:r>
              <a:rPr lang="en-US" dirty="0" smtClean="0"/>
              <a:t>the extremities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Amputation</a:t>
            </a:r>
            <a:r>
              <a:rPr lang="en-US" dirty="0" smtClean="0"/>
              <a:t> if </a:t>
            </a:r>
            <a:r>
              <a:rPr lang="en-US" dirty="0"/>
              <a:t>infection or </a:t>
            </a:r>
            <a:r>
              <a:rPr lang="en-US" dirty="0" smtClean="0"/>
              <a:t>gangrene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0054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Prevention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7150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70000"/>
              </a:lnSpc>
            </a:pPr>
            <a:r>
              <a:rPr lang="en-US" b="1" dirty="0" smtClean="0"/>
              <a:t>Exercise: </a:t>
            </a:r>
            <a:r>
              <a:rPr lang="en-US" dirty="0"/>
              <a:t>30 minutes of moderate aerobic </a:t>
            </a:r>
            <a:r>
              <a:rPr lang="en-US" dirty="0" smtClean="0"/>
              <a:t>exercise</a:t>
            </a:r>
            <a:endParaRPr lang="en-US" b="1" dirty="0" smtClean="0"/>
          </a:p>
          <a:p>
            <a:pPr algn="just">
              <a:lnSpc>
                <a:spcPct val="170000"/>
              </a:lnSpc>
            </a:pPr>
            <a:r>
              <a:rPr lang="en-US" b="1" dirty="0"/>
              <a:t>Skin </a:t>
            </a:r>
            <a:r>
              <a:rPr lang="en-US" b="1" dirty="0" smtClean="0"/>
              <a:t>care: </a:t>
            </a:r>
            <a:r>
              <a:rPr lang="en-US" dirty="0"/>
              <a:t>Check the skin </a:t>
            </a:r>
            <a:r>
              <a:rPr lang="en-US" dirty="0" smtClean="0"/>
              <a:t>of arms </a:t>
            </a:r>
            <a:r>
              <a:rPr lang="en-US" dirty="0"/>
              <a:t>and legs daily for </a:t>
            </a:r>
            <a:r>
              <a:rPr lang="en-US" dirty="0" smtClean="0"/>
              <a:t>cuts or discoloration</a:t>
            </a:r>
            <a:endParaRPr lang="en-US" b="1" dirty="0" smtClean="0"/>
          </a:p>
          <a:p>
            <a:pPr algn="just">
              <a:lnSpc>
                <a:spcPct val="170000"/>
              </a:lnSpc>
            </a:pPr>
            <a:r>
              <a:rPr lang="en-US" b="1" dirty="0"/>
              <a:t>Infection </a:t>
            </a:r>
            <a:r>
              <a:rPr lang="en-US" b="1" dirty="0" smtClean="0"/>
              <a:t>prevention: </a:t>
            </a:r>
            <a:r>
              <a:rPr lang="en-US" dirty="0"/>
              <a:t>Clean any cut with soap and water, apply antibiotic ointment, and cover it with a clean bandage.</a:t>
            </a:r>
            <a:endParaRPr lang="en-US" b="1" dirty="0" smtClean="0"/>
          </a:p>
          <a:p>
            <a:pPr algn="just">
              <a:lnSpc>
                <a:spcPct val="170000"/>
              </a:lnSpc>
            </a:pPr>
            <a:r>
              <a:rPr lang="en-US" b="1" dirty="0"/>
              <a:t>Gum </a:t>
            </a:r>
            <a:r>
              <a:rPr lang="en-US" b="1" dirty="0" smtClean="0"/>
              <a:t>care: </a:t>
            </a:r>
            <a:r>
              <a:rPr lang="en-US" dirty="0"/>
              <a:t>avoid gum </a:t>
            </a:r>
            <a:r>
              <a:rPr lang="en-US" dirty="0" smtClean="0"/>
              <a:t>disease with regular follow up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7825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201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BUERGER'S DISEASE </vt:lpstr>
      <vt:lpstr> BUERGER'S DISEASE </vt:lpstr>
      <vt:lpstr>  Causes and Risk factors   </vt:lpstr>
      <vt:lpstr>Slide 4</vt:lpstr>
      <vt:lpstr> Symptoms </vt:lpstr>
      <vt:lpstr> Complications </vt:lpstr>
      <vt:lpstr> Diagnosis </vt:lpstr>
      <vt:lpstr> Treatment </vt:lpstr>
      <vt:lpstr>Prevention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library</cp:lastModifiedBy>
  <cp:revision>25</cp:revision>
  <dcterms:created xsi:type="dcterms:W3CDTF">2020-05-02T05:00:59Z</dcterms:created>
  <dcterms:modified xsi:type="dcterms:W3CDTF">2021-03-24T09:48:16Z</dcterms:modified>
</cp:coreProperties>
</file>