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7" r:id="rId7"/>
    <p:sldId id="260" r:id="rId8"/>
    <p:sldId id="261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A7BF5-6D81-487B-AC14-8A8D2F093C15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57865-F001-4E92-8C15-D16AD30C7C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008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A7BF5-6D81-487B-AC14-8A8D2F093C15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57865-F001-4E92-8C15-D16AD30C7C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5563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A7BF5-6D81-487B-AC14-8A8D2F093C15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57865-F001-4E92-8C15-D16AD30C7C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5651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A7BF5-6D81-487B-AC14-8A8D2F093C15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57865-F001-4E92-8C15-D16AD30C7C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5985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A7BF5-6D81-487B-AC14-8A8D2F093C15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57865-F001-4E92-8C15-D16AD30C7C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6711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A7BF5-6D81-487B-AC14-8A8D2F093C15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57865-F001-4E92-8C15-D16AD30C7C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4580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A7BF5-6D81-487B-AC14-8A8D2F093C15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57865-F001-4E92-8C15-D16AD30C7C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7390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A7BF5-6D81-487B-AC14-8A8D2F093C15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57865-F001-4E92-8C15-D16AD30C7C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4717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A7BF5-6D81-487B-AC14-8A8D2F093C15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57865-F001-4E92-8C15-D16AD30C7C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174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A7BF5-6D81-487B-AC14-8A8D2F093C15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57865-F001-4E92-8C15-D16AD30C7C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938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A7BF5-6D81-487B-AC14-8A8D2F093C15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57865-F001-4E92-8C15-D16AD30C7C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2964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A7BF5-6D81-487B-AC14-8A8D2F093C15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57865-F001-4E92-8C15-D16AD30C7C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3888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ANEURYSM</a:t>
            </a:r>
            <a:br>
              <a:rPr lang="en-US" sz="4800" b="1" dirty="0" smtClean="0">
                <a:solidFill>
                  <a:srgbClr val="FF0000"/>
                </a:solidFill>
              </a:rPr>
            </a:b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239000" cy="1752600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pPr algn="r"/>
            <a:r>
              <a:rPr lang="en-US" b="1" i="1" dirty="0">
                <a:solidFill>
                  <a:srgbClr val="002060"/>
                </a:solidFill>
                <a:latin typeface="Bodoni MT" panose="02070603080606020203" pitchFamily="18" charset="0"/>
              </a:rPr>
              <a:t>By: </a:t>
            </a:r>
            <a:r>
              <a:rPr lang="en-US" b="1" i="1" dirty="0" err="1">
                <a:solidFill>
                  <a:srgbClr val="002060"/>
                </a:solidFill>
                <a:latin typeface="Bodoni MT" panose="02070603080606020203" pitchFamily="18" charset="0"/>
              </a:rPr>
              <a:t>Gincy</a:t>
            </a:r>
            <a:r>
              <a:rPr lang="en-US" b="1" i="1" dirty="0">
                <a:solidFill>
                  <a:srgbClr val="002060"/>
                </a:solidFill>
                <a:latin typeface="Bodoni MT" panose="02070603080606020203" pitchFamily="18" charset="0"/>
              </a:rPr>
              <a:t> Samuel</a:t>
            </a:r>
          </a:p>
          <a:p>
            <a:pPr algn="r"/>
            <a:r>
              <a:rPr lang="en-US" b="1" i="1" dirty="0">
                <a:solidFill>
                  <a:srgbClr val="002060"/>
                </a:solidFill>
                <a:latin typeface="Bodoni MT" panose="02070603080606020203" pitchFamily="18" charset="0"/>
              </a:rPr>
              <a:t>Asst. Professor</a:t>
            </a:r>
          </a:p>
          <a:p>
            <a:pPr algn="r"/>
            <a:r>
              <a:rPr lang="en-US" b="1" i="1" dirty="0">
                <a:solidFill>
                  <a:srgbClr val="002060"/>
                </a:solidFill>
                <a:latin typeface="Bodoni MT" panose="02070603080606020203" pitchFamily="18" charset="0"/>
              </a:rPr>
              <a:t>Department: MSN</a:t>
            </a:r>
            <a:endParaRPr lang="en-US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9418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Surgery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490696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b="1" dirty="0"/>
              <a:t>Open-chest </a:t>
            </a:r>
            <a:r>
              <a:rPr lang="en-US" b="1" dirty="0" smtClean="0"/>
              <a:t>surgery: </a:t>
            </a:r>
            <a:r>
              <a:rPr lang="en-US" dirty="0"/>
              <a:t>removing the damaged section of the aorta and replacing it with a synthetic tube</a:t>
            </a:r>
            <a:endParaRPr lang="en-US" b="1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999076"/>
            <a:ext cx="5676900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95977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3349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610600" cy="62484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b="1" dirty="0"/>
              <a:t>Endovascular </a:t>
            </a:r>
            <a:r>
              <a:rPr lang="en-US" b="1" dirty="0" smtClean="0"/>
              <a:t>surgery: </a:t>
            </a:r>
            <a:r>
              <a:rPr lang="en-US" dirty="0"/>
              <a:t>a small incision near </a:t>
            </a:r>
            <a:r>
              <a:rPr lang="en-US" dirty="0" smtClean="0"/>
              <a:t>the  </a:t>
            </a:r>
            <a:r>
              <a:rPr lang="en-US" dirty="0"/>
              <a:t>blood vessels. </a:t>
            </a:r>
            <a:r>
              <a:rPr lang="en-US" dirty="0" smtClean="0"/>
              <a:t>A special </a:t>
            </a:r>
            <a:r>
              <a:rPr lang="en-US" dirty="0">
                <a:solidFill>
                  <a:srgbClr val="FF0000"/>
                </a:solidFill>
              </a:rPr>
              <a:t>fabric tube device framed with stainless steel self-expanding stents,</a:t>
            </a:r>
            <a:r>
              <a:rPr lang="en-US" dirty="0"/>
              <a:t> is inserted through the arteries in a </a:t>
            </a:r>
            <a:r>
              <a:rPr lang="en-US" dirty="0" smtClean="0"/>
              <a:t>catheter and a </a:t>
            </a:r>
            <a:r>
              <a:rPr lang="en-US" dirty="0"/>
              <a:t>long, narrow flexible </a:t>
            </a:r>
            <a:r>
              <a:rPr lang="en-US" dirty="0" smtClean="0"/>
              <a:t>tube </a:t>
            </a:r>
            <a:r>
              <a:rPr lang="en-US" dirty="0"/>
              <a:t>positioned inside the </a:t>
            </a:r>
            <a:r>
              <a:rPr lang="en-US" dirty="0" smtClean="0"/>
              <a:t>aorta.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191000"/>
            <a:ext cx="66294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78688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 ANEURYSM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638800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dirty="0" smtClean="0"/>
              <a:t>When artery </a:t>
            </a:r>
            <a:r>
              <a:rPr lang="en-US" dirty="0"/>
              <a:t>wall weakens and causes an </a:t>
            </a:r>
            <a:r>
              <a:rPr lang="en-US" dirty="0">
                <a:solidFill>
                  <a:srgbClr val="FF0000"/>
                </a:solidFill>
              </a:rPr>
              <a:t>abnormally large </a:t>
            </a:r>
            <a:r>
              <a:rPr lang="en-US" dirty="0" smtClean="0">
                <a:solidFill>
                  <a:srgbClr val="FF0000"/>
                </a:solidFill>
              </a:rPr>
              <a:t>bulge</a:t>
            </a:r>
            <a:r>
              <a:rPr lang="en-US" dirty="0" smtClean="0"/>
              <a:t>, it ruptures </a:t>
            </a:r>
            <a:r>
              <a:rPr lang="en-US" dirty="0"/>
              <a:t>and cause internal bleeding</a:t>
            </a:r>
            <a:r>
              <a:rPr lang="en-US" dirty="0" smtClean="0"/>
              <a:t>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 smtClean="0"/>
              <a:t>Aneurysm </a:t>
            </a:r>
            <a:r>
              <a:rPr lang="en-US" dirty="0"/>
              <a:t>can occur in any part of </a:t>
            </a:r>
            <a:r>
              <a:rPr lang="en-US" dirty="0" smtClean="0"/>
              <a:t>the </a:t>
            </a:r>
            <a:r>
              <a:rPr lang="en-US" dirty="0"/>
              <a:t>body</a:t>
            </a:r>
            <a:r>
              <a:rPr lang="en-US" dirty="0" smtClean="0"/>
              <a:t>, such as:</a:t>
            </a:r>
            <a:endParaRPr lang="en-US" dirty="0"/>
          </a:p>
          <a:p>
            <a:pPr algn="just">
              <a:lnSpc>
                <a:spcPct val="150000"/>
              </a:lnSpc>
            </a:pPr>
            <a:r>
              <a:rPr lang="en-US" dirty="0"/>
              <a:t>brain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aorta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legs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spleen</a:t>
            </a:r>
          </a:p>
          <a:p>
            <a:pPr marL="0" indent="0" algn="just">
              <a:lnSpc>
                <a:spcPct val="200000"/>
              </a:lnSpc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505200"/>
            <a:ext cx="59436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9086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Causes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56260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b="1" dirty="0"/>
              <a:t>Atherosclerotic </a:t>
            </a:r>
            <a:r>
              <a:rPr lang="en-US" b="1" dirty="0" smtClean="0"/>
              <a:t>disease: </a:t>
            </a:r>
            <a:r>
              <a:rPr lang="en-US" dirty="0" smtClean="0"/>
              <a:t>Plaque collects in the </a:t>
            </a:r>
            <a:r>
              <a:rPr lang="en-US" dirty="0"/>
              <a:t>arteries</a:t>
            </a:r>
            <a:endParaRPr lang="en-US" b="1" dirty="0"/>
          </a:p>
          <a:p>
            <a:pPr algn="just">
              <a:lnSpc>
                <a:spcPct val="150000"/>
              </a:lnSpc>
            </a:pPr>
            <a:endParaRPr lang="en-US" b="1" dirty="0" smtClean="0"/>
          </a:p>
          <a:p>
            <a:pPr algn="just">
              <a:lnSpc>
                <a:spcPct val="150000"/>
              </a:lnSpc>
            </a:pPr>
            <a:endParaRPr lang="en-US" b="1" dirty="0"/>
          </a:p>
          <a:p>
            <a:pPr algn="just">
              <a:lnSpc>
                <a:spcPct val="150000"/>
              </a:lnSpc>
            </a:pPr>
            <a:endParaRPr lang="en-US" b="1" dirty="0" smtClean="0"/>
          </a:p>
          <a:p>
            <a:pPr algn="just">
              <a:lnSpc>
                <a:spcPct val="150000"/>
              </a:lnSpc>
            </a:pPr>
            <a:r>
              <a:rPr lang="en-US" b="1" dirty="0" smtClean="0"/>
              <a:t>High </a:t>
            </a:r>
            <a:r>
              <a:rPr lang="en-US" b="1" dirty="0"/>
              <a:t>blood </a:t>
            </a:r>
            <a:r>
              <a:rPr lang="en-US" b="1" dirty="0" smtClean="0"/>
              <a:t>pressure: </a:t>
            </a:r>
            <a:r>
              <a:rPr lang="en-US" dirty="0"/>
              <a:t>enlarge or weaken the blood vessels.</a:t>
            </a:r>
            <a:endParaRPr lang="en-US" b="1" dirty="0"/>
          </a:p>
          <a:p>
            <a:pPr algn="just">
              <a:lnSpc>
                <a:spcPct val="150000"/>
              </a:lnSpc>
            </a:pPr>
            <a:r>
              <a:rPr lang="en-US" b="1" dirty="0" smtClean="0"/>
              <a:t>Damaged </a:t>
            </a:r>
            <a:r>
              <a:rPr lang="en-US" b="1" dirty="0"/>
              <a:t>tissue in the arteries</a:t>
            </a:r>
            <a:r>
              <a:rPr lang="en-US" dirty="0"/>
              <a:t> 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81200"/>
            <a:ext cx="51054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84627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R</a:t>
            </a:r>
            <a:r>
              <a:rPr lang="en-US" b="1" dirty="0" smtClean="0">
                <a:solidFill>
                  <a:srgbClr val="FF0000"/>
                </a:solidFill>
              </a:rPr>
              <a:t>isk</a:t>
            </a:r>
            <a:r>
              <a:rPr lang="en-US" b="1" dirty="0">
                <a:solidFill>
                  <a:srgbClr val="FF0000"/>
                </a:solidFill>
              </a:rPr>
              <a:t> F</a:t>
            </a:r>
            <a:r>
              <a:rPr lang="en-US" b="1" dirty="0" smtClean="0">
                <a:solidFill>
                  <a:srgbClr val="FF0000"/>
                </a:solidFill>
              </a:rPr>
              <a:t>actor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562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Intake of diet </a:t>
            </a:r>
            <a:r>
              <a:rPr lang="en-US" dirty="0"/>
              <a:t>high in </a:t>
            </a:r>
            <a:r>
              <a:rPr lang="en-US" dirty="0" smtClean="0"/>
              <a:t>fats/cholesterol</a:t>
            </a:r>
            <a:endParaRPr lang="en-US" dirty="0" smtClean="0">
              <a:effectLst/>
            </a:endParaRPr>
          </a:p>
          <a:p>
            <a:pPr>
              <a:lnSpc>
                <a:spcPct val="150000"/>
              </a:lnSpc>
            </a:pPr>
            <a:r>
              <a:rPr lang="en-US" dirty="0"/>
              <a:t>F</a:t>
            </a:r>
            <a:r>
              <a:rPr lang="en-US" dirty="0" smtClean="0">
                <a:effectLst/>
              </a:rPr>
              <a:t>amily history of heart disease and heart attack</a:t>
            </a:r>
          </a:p>
          <a:p>
            <a:pPr>
              <a:lnSpc>
                <a:spcPct val="150000"/>
              </a:lnSpc>
            </a:pPr>
            <a:r>
              <a:rPr lang="en-US" dirty="0"/>
              <a:t>S</a:t>
            </a:r>
            <a:r>
              <a:rPr lang="en-US" dirty="0" smtClean="0">
                <a:effectLst/>
              </a:rPr>
              <a:t>moking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O</a:t>
            </a:r>
            <a:r>
              <a:rPr lang="en-US" dirty="0" smtClean="0">
                <a:effectLst/>
              </a:rPr>
              <a:t>besity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effectLst/>
              </a:rPr>
              <a:t>Pregnancy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Age above 60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Common in males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84845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Types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458200" cy="4754563"/>
          </a:xfrm>
        </p:spPr>
        <p:txBody>
          <a:bodyPr>
            <a:normAutofit/>
          </a:bodyPr>
          <a:lstStyle/>
          <a:p>
            <a:pPr algn="just">
              <a:lnSpc>
                <a:spcPct val="250000"/>
              </a:lnSpc>
            </a:pPr>
            <a:r>
              <a:rPr lang="en-US" sz="3600" b="1" dirty="0" err="1" smtClean="0"/>
              <a:t>Saccular</a:t>
            </a:r>
            <a:r>
              <a:rPr lang="en-US" sz="3600" b="1" dirty="0" smtClean="0"/>
              <a:t> Aneurysm</a:t>
            </a:r>
          </a:p>
          <a:p>
            <a:pPr algn="just">
              <a:lnSpc>
                <a:spcPct val="250000"/>
              </a:lnSpc>
            </a:pPr>
            <a:r>
              <a:rPr lang="en-US" sz="3600" b="1" dirty="0" smtClean="0"/>
              <a:t>Fusiform Aneurysm</a:t>
            </a:r>
          </a:p>
          <a:p>
            <a:pPr algn="just">
              <a:lnSpc>
                <a:spcPct val="250000"/>
              </a:lnSpc>
            </a:pPr>
            <a:r>
              <a:rPr lang="en-US" sz="3600" b="1" dirty="0" smtClean="0"/>
              <a:t>Pseudo Aneurysm</a:t>
            </a:r>
            <a:endParaRPr lang="en-US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95400"/>
            <a:ext cx="4724400" cy="5527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5710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6868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55428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Symptoms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518160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US" dirty="0" smtClean="0"/>
              <a:t>Ruptured aneurysms symptoms are:</a:t>
            </a:r>
          </a:p>
          <a:p>
            <a:pPr algn="just">
              <a:lnSpc>
                <a:spcPct val="160000"/>
              </a:lnSpc>
            </a:pPr>
            <a:r>
              <a:rPr lang="en-US" dirty="0"/>
              <a:t>bleeding</a:t>
            </a:r>
          </a:p>
          <a:p>
            <a:pPr algn="just">
              <a:lnSpc>
                <a:spcPct val="160000"/>
              </a:lnSpc>
            </a:pPr>
            <a:r>
              <a:rPr lang="en-US" dirty="0"/>
              <a:t>increased heart rate</a:t>
            </a:r>
          </a:p>
          <a:p>
            <a:pPr algn="just">
              <a:lnSpc>
                <a:spcPct val="160000"/>
              </a:lnSpc>
            </a:pPr>
            <a:r>
              <a:rPr lang="en-US" dirty="0"/>
              <a:t>pain</a:t>
            </a:r>
          </a:p>
          <a:p>
            <a:pPr algn="just">
              <a:lnSpc>
                <a:spcPct val="160000"/>
              </a:lnSpc>
            </a:pPr>
            <a:r>
              <a:rPr lang="en-US" dirty="0" smtClean="0"/>
              <a:t>Lightheadedness</a:t>
            </a:r>
          </a:p>
          <a:p>
            <a:pPr algn="just">
              <a:lnSpc>
                <a:spcPct val="160000"/>
              </a:lnSpc>
            </a:pPr>
            <a:r>
              <a:rPr lang="en-US" dirty="0"/>
              <a:t>near the surface of the </a:t>
            </a:r>
            <a:r>
              <a:rPr lang="en-US" dirty="0" smtClean="0"/>
              <a:t>body: </a:t>
            </a:r>
            <a:r>
              <a:rPr lang="en-US" dirty="0"/>
              <a:t>signs of swelling and pain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3075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Diagnostic Test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200000"/>
              </a:lnSpc>
            </a:pPr>
            <a:r>
              <a:rPr lang="en-US" dirty="0" smtClean="0"/>
              <a:t>CT Scan</a:t>
            </a:r>
          </a:p>
          <a:p>
            <a:pPr algn="just">
              <a:lnSpc>
                <a:spcPct val="200000"/>
              </a:lnSpc>
            </a:pPr>
            <a:r>
              <a:rPr lang="en-US" dirty="0" smtClean="0"/>
              <a:t>MRI </a:t>
            </a:r>
          </a:p>
          <a:p>
            <a:pPr algn="just">
              <a:lnSpc>
                <a:spcPct val="200000"/>
              </a:lnSpc>
            </a:pPr>
            <a:r>
              <a:rPr lang="en-US" dirty="0" smtClean="0"/>
              <a:t>Angiography</a:t>
            </a:r>
          </a:p>
          <a:p>
            <a:pPr algn="just">
              <a:lnSpc>
                <a:spcPct val="200000"/>
              </a:lnSpc>
            </a:pPr>
            <a:r>
              <a:rPr lang="en-US" dirty="0" smtClean="0"/>
              <a:t>Ultrasound of arteries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2437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Treatment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4906963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en-US" b="1" dirty="0"/>
              <a:t>Beta </a:t>
            </a:r>
            <a:r>
              <a:rPr lang="en-US" b="1" dirty="0" smtClean="0"/>
              <a:t>blockers: </a:t>
            </a:r>
            <a:r>
              <a:rPr lang="en-US" dirty="0" err="1" smtClean="0"/>
              <a:t>metoprolol</a:t>
            </a:r>
            <a:r>
              <a:rPr lang="en-US" dirty="0" smtClean="0"/>
              <a:t>, lower the </a:t>
            </a:r>
            <a:r>
              <a:rPr lang="en-US" dirty="0"/>
              <a:t>blood </a:t>
            </a:r>
            <a:r>
              <a:rPr lang="en-US" dirty="0" smtClean="0"/>
              <a:t>pressure</a:t>
            </a:r>
          </a:p>
          <a:p>
            <a:pPr algn="just">
              <a:lnSpc>
                <a:spcPct val="200000"/>
              </a:lnSpc>
            </a:pPr>
            <a:r>
              <a:rPr lang="en-US" b="1" dirty="0" smtClean="0"/>
              <a:t>Statins: </a:t>
            </a:r>
            <a:r>
              <a:rPr lang="en-US" dirty="0" smtClean="0"/>
              <a:t>atorvastatin</a:t>
            </a:r>
            <a:r>
              <a:rPr lang="en-US" b="1" dirty="0" smtClean="0"/>
              <a:t>, </a:t>
            </a:r>
            <a:r>
              <a:rPr lang="en-US" dirty="0" smtClean="0"/>
              <a:t>lower your cholesterol</a:t>
            </a:r>
          </a:p>
          <a:p>
            <a:pPr algn="just">
              <a:lnSpc>
                <a:spcPct val="200000"/>
              </a:lnSpc>
            </a:pPr>
            <a:r>
              <a:rPr lang="en-US" b="1" dirty="0" smtClean="0"/>
              <a:t>Anti hypertensive drugs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7539389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216</Words>
  <Application>Microsoft Office PowerPoint</Application>
  <PresentationFormat>On-screen Show (4:3)</PresentationFormat>
  <Paragraphs>50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ANEURYSM </vt:lpstr>
      <vt:lpstr>  ANEURYSM </vt:lpstr>
      <vt:lpstr>Causes</vt:lpstr>
      <vt:lpstr>Risk Factor</vt:lpstr>
      <vt:lpstr>Types</vt:lpstr>
      <vt:lpstr>Slide 6</vt:lpstr>
      <vt:lpstr>Symptoms</vt:lpstr>
      <vt:lpstr>Diagnostic Test</vt:lpstr>
      <vt:lpstr>Treatment</vt:lpstr>
      <vt:lpstr>Surgery</vt:lpstr>
      <vt:lpstr>Slide 11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library</cp:lastModifiedBy>
  <cp:revision>21</cp:revision>
  <dcterms:created xsi:type="dcterms:W3CDTF">2020-05-04T05:07:49Z</dcterms:created>
  <dcterms:modified xsi:type="dcterms:W3CDTF">2021-03-24T09:44:38Z</dcterms:modified>
</cp:coreProperties>
</file>