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0E6-2B76-4706-9DFA-204C77BB880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122-DD4F-4572-9A01-E4955B60C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432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0E6-2B76-4706-9DFA-204C77BB880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122-DD4F-4572-9A01-E4955B60C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958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0E6-2B76-4706-9DFA-204C77BB880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122-DD4F-4572-9A01-E4955B60C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005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0E6-2B76-4706-9DFA-204C77BB880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122-DD4F-4572-9A01-E4955B60C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0791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0E6-2B76-4706-9DFA-204C77BB880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122-DD4F-4572-9A01-E4955B60C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76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0E6-2B76-4706-9DFA-204C77BB880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122-DD4F-4572-9A01-E4955B60C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556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0E6-2B76-4706-9DFA-204C77BB880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122-DD4F-4572-9A01-E4955B60C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949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0E6-2B76-4706-9DFA-204C77BB880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122-DD4F-4572-9A01-E4955B60C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168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0E6-2B76-4706-9DFA-204C77BB880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122-DD4F-4572-9A01-E4955B60C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578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0E6-2B76-4706-9DFA-204C77BB880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122-DD4F-4572-9A01-E4955B60C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68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E0E6-2B76-4706-9DFA-204C77BB880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F7122-DD4F-4572-9A01-E4955B60C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43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2E0E6-2B76-4706-9DFA-204C77BB8802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F7122-DD4F-4572-9A01-E4955B60C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97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AORTIC AND PULMONARY </a:t>
            </a:r>
            <a:r>
              <a:rPr lang="en-US" b="1" dirty="0">
                <a:solidFill>
                  <a:srgbClr val="FF0000"/>
                </a:solidFill>
              </a:rPr>
              <a:t>VALVE 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343400"/>
            <a:ext cx="6400800" cy="1752600"/>
          </a:xfrm>
        </p:spPr>
        <p:txBody>
          <a:bodyPr/>
          <a:lstStyle/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By: </a:t>
            </a:r>
            <a:r>
              <a:rPr lang="en-US" b="1" i="1" dirty="0" err="1">
                <a:solidFill>
                  <a:srgbClr val="002060"/>
                </a:solidFill>
                <a:latin typeface="Bodoni MT" panose="02070603080606020203" pitchFamily="18" charset="0"/>
              </a:rPr>
              <a:t>Gincy</a:t>
            </a:r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 Samuel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Asst. Professor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Department: MSN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1083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Causes and Risk </a:t>
            </a:r>
            <a:r>
              <a:rPr lang="en-US" sz="4000" b="1" dirty="0">
                <a:solidFill>
                  <a:srgbClr val="FF0000"/>
                </a:solidFill>
              </a:rPr>
              <a:t>factors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Rheumatic fever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Pulmonary </a:t>
            </a:r>
            <a:r>
              <a:rPr lang="en-US" dirty="0"/>
              <a:t>valve </a:t>
            </a:r>
            <a:r>
              <a:rPr lang="en-US" dirty="0" smtClean="0"/>
              <a:t>replacement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C</a:t>
            </a:r>
            <a:r>
              <a:rPr lang="en-US" dirty="0" smtClean="0"/>
              <a:t>ongenital </a:t>
            </a:r>
            <a:r>
              <a:rPr lang="en-US" dirty="0"/>
              <a:t>heart abnormalities</a:t>
            </a:r>
          </a:p>
        </p:txBody>
      </p:sp>
    </p:spTree>
    <p:extLst>
      <p:ext uri="{BB962C8B-B14F-4D97-AF65-F5344CB8AC3E}">
        <p14:creationId xmlns:p14="http://schemas.microsoft.com/office/powerpoint/2010/main" xmlns="" val="62012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Complications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Infection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Heart-pumping </a:t>
            </a:r>
            <a:r>
              <a:rPr lang="en-US" dirty="0" smtClean="0"/>
              <a:t>problems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Heart </a:t>
            </a:r>
            <a:r>
              <a:rPr lang="en-US" dirty="0" smtClean="0"/>
              <a:t>failure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Irregular heartbeat (arrhythmia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2094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Symptoms of pulmonary stenosis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Heart murmur — an abnormal whooshing sound heard using a stethoscope, caused by turbulent blood flow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Fatigue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Shortness of </a:t>
            </a:r>
            <a:r>
              <a:rPr lang="en-US" dirty="0" smtClean="0"/>
              <a:t>breath (during exertion)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Chest pain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Loss of consciousness (</a:t>
            </a:r>
            <a:r>
              <a:rPr lang="en-US" dirty="0" smtClean="0"/>
              <a:t>fainting)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324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Treatment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50000"/>
              </a:lnSpc>
            </a:pPr>
            <a:r>
              <a:rPr lang="en-US" dirty="0"/>
              <a:t>Balloon </a:t>
            </a:r>
            <a:r>
              <a:rPr lang="en-US" dirty="0" smtClean="0"/>
              <a:t>valvuloplasty</a:t>
            </a:r>
          </a:p>
          <a:p>
            <a:pPr algn="just">
              <a:lnSpc>
                <a:spcPct val="250000"/>
              </a:lnSpc>
            </a:pPr>
            <a:r>
              <a:rPr lang="en-US" dirty="0"/>
              <a:t>Open-heart surgery</a:t>
            </a:r>
          </a:p>
        </p:txBody>
      </p:sp>
    </p:spTree>
    <p:extLst>
      <p:ext uri="{BB962C8B-B14F-4D97-AF65-F5344CB8AC3E}">
        <p14:creationId xmlns:p14="http://schemas.microsoft.com/office/powerpoint/2010/main" xmlns="" val="2712342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Tricuspid valve disease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</a:t>
            </a:r>
            <a:r>
              <a:rPr lang="en-US" dirty="0"/>
              <a:t> </a:t>
            </a:r>
            <a:r>
              <a:rPr lang="en-US" b="1" dirty="0"/>
              <a:t>valve</a:t>
            </a:r>
            <a:r>
              <a:rPr lang="en-US" dirty="0"/>
              <a:t> between the two right heart chambers (right ventricle and right atrium) doesn't function properly.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657600"/>
            <a:ext cx="67056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35957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Symptoms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of Tricuspid </a:t>
            </a:r>
            <a:r>
              <a:rPr lang="en-US" sz="3600" b="1" dirty="0">
                <a:solidFill>
                  <a:srgbClr val="FF0000"/>
                </a:solidFill>
              </a:rPr>
              <a:t>valve regurgitation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Fatigue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Reduced exercise </a:t>
            </a:r>
            <a:r>
              <a:rPr lang="en-US" dirty="0"/>
              <a:t>capacity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Swelling in </a:t>
            </a:r>
            <a:r>
              <a:rPr lang="en-US" dirty="0" smtClean="0"/>
              <a:t>the abdomen</a:t>
            </a:r>
            <a:r>
              <a:rPr lang="en-US" dirty="0"/>
              <a:t>, legs or </a:t>
            </a:r>
            <a:r>
              <a:rPr lang="en-US" dirty="0" smtClean="0"/>
              <a:t>neck veins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Abnormal heart rhythms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Palpitation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Shortness of breath with activity</a:t>
            </a: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0778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Causes and risk factors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1054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Infective </a:t>
            </a:r>
            <a:r>
              <a:rPr lang="en-US" dirty="0" smtClean="0"/>
              <a:t>endocarditis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Pacemakers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Endo myocardial biopsy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chest </a:t>
            </a:r>
            <a:r>
              <a:rPr lang="en-US" dirty="0" smtClean="0"/>
              <a:t>trauma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Rheumatic </a:t>
            </a:r>
            <a:r>
              <a:rPr lang="en-US" dirty="0" smtClean="0"/>
              <a:t>fever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Congenital heart </a:t>
            </a:r>
            <a:r>
              <a:rPr lang="en-US" dirty="0" smtClean="0"/>
              <a:t>defects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Radiation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35640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AORTIC VALVE DISEASES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458200" cy="60198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T</a:t>
            </a:r>
            <a:r>
              <a:rPr lang="en-US" dirty="0" smtClean="0"/>
              <a:t>he</a:t>
            </a:r>
            <a:r>
              <a:rPr lang="en-US" dirty="0"/>
              <a:t> </a:t>
            </a:r>
            <a:r>
              <a:rPr lang="en-US" b="1" dirty="0"/>
              <a:t>valve</a:t>
            </a:r>
            <a:r>
              <a:rPr lang="en-US" dirty="0"/>
              <a:t> between the main pumping chamber of </a:t>
            </a:r>
            <a:r>
              <a:rPr lang="en-US" dirty="0" smtClean="0"/>
              <a:t>the </a:t>
            </a:r>
            <a:r>
              <a:rPr lang="en-US" b="1" dirty="0" smtClean="0"/>
              <a:t>heart</a:t>
            </a:r>
            <a:r>
              <a:rPr lang="en-US" dirty="0"/>
              <a:t> (left ventricle) and the main artery to </a:t>
            </a:r>
            <a:r>
              <a:rPr lang="en-US" dirty="0" smtClean="0"/>
              <a:t>the body </a:t>
            </a:r>
            <a:r>
              <a:rPr lang="en-US" dirty="0"/>
              <a:t>(</a:t>
            </a:r>
            <a:r>
              <a:rPr lang="en-US" b="1" dirty="0"/>
              <a:t>aorta</a:t>
            </a:r>
            <a:r>
              <a:rPr lang="en-US" dirty="0"/>
              <a:t>) doesn't work properly</a:t>
            </a:r>
            <a:r>
              <a:rPr lang="en-US" dirty="0" smtClean="0"/>
              <a:t>. It is a congenital disease.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22964"/>
            <a:ext cx="5029200" cy="3235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1857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Risk </a:t>
            </a:r>
            <a:r>
              <a:rPr lang="en-US" b="1" dirty="0">
                <a:solidFill>
                  <a:srgbClr val="FF0000"/>
                </a:solidFill>
              </a:rPr>
              <a:t>factors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82000" cy="5791200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/>
              <a:t>Older age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congenital </a:t>
            </a:r>
            <a:r>
              <a:rPr lang="en-US" dirty="0"/>
              <a:t>heart </a:t>
            </a:r>
            <a:r>
              <a:rPr lang="en-US" dirty="0" smtClean="0"/>
              <a:t>diseases</a:t>
            </a:r>
            <a:endParaRPr lang="en-US" dirty="0"/>
          </a:p>
          <a:p>
            <a:pPr algn="just">
              <a:lnSpc>
                <a:spcPct val="200000"/>
              </a:lnSpc>
            </a:pPr>
            <a:r>
              <a:rPr lang="en-US" dirty="0"/>
              <a:t>History of infections that can affect the heart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Chronic kidney disease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History of radiation therapy to the chest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989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Types of aortic valve disease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86800" cy="59436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b="1" dirty="0"/>
              <a:t>Aortic valve </a:t>
            </a:r>
            <a:r>
              <a:rPr lang="en-US" b="1" dirty="0" smtClean="0"/>
              <a:t>stenosis: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aortic valve </a:t>
            </a:r>
            <a:r>
              <a:rPr lang="en-US" dirty="0" smtClean="0"/>
              <a:t>become thick </a:t>
            </a:r>
            <a:r>
              <a:rPr lang="en-US" dirty="0"/>
              <a:t>and </a:t>
            </a:r>
            <a:r>
              <a:rPr lang="en-US" dirty="0" smtClean="0"/>
              <a:t>stiff or fuse </a:t>
            </a:r>
            <a:r>
              <a:rPr lang="en-US" dirty="0"/>
              <a:t>together. This causes narrowing of the aortic valve opening.</a:t>
            </a:r>
            <a:endParaRPr lang="en-US" b="1" dirty="0"/>
          </a:p>
          <a:p>
            <a:pPr marL="0" indent="0" algn="just">
              <a:lnSpc>
                <a:spcPct val="200000"/>
              </a:lnSpc>
              <a:buNone/>
            </a:pPr>
            <a:r>
              <a:rPr lang="en-US" b="1" dirty="0"/>
              <a:t>Aortic valve </a:t>
            </a:r>
            <a:r>
              <a:rPr lang="en-US" b="1" dirty="0" smtClean="0"/>
              <a:t>regurgitation: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aortic valve doesn't close </a:t>
            </a:r>
            <a:r>
              <a:rPr lang="en-US" dirty="0" smtClean="0"/>
              <a:t>properly which causes </a:t>
            </a:r>
            <a:r>
              <a:rPr lang="en-US" dirty="0"/>
              <a:t>backward </a:t>
            </a:r>
            <a:r>
              <a:rPr lang="en-US" dirty="0" smtClean="0"/>
              <a:t>flow of blood into </a:t>
            </a:r>
            <a:r>
              <a:rPr lang="en-US" dirty="0"/>
              <a:t>the left ventricle.</a:t>
            </a:r>
            <a:endParaRPr lang="en-US" b="1" dirty="0"/>
          </a:p>
          <a:p>
            <a:pPr marL="0" indent="0">
              <a:lnSpc>
                <a:spcPct val="2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56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Symptoms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10600" cy="58674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/>
              <a:t>Abnormal heart sound (heart murmur) </a:t>
            </a:r>
            <a:endParaRPr lang="en-US" dirty="0" smtClean="0"/>
          </a:p>
          <a:p>
            <a:pPr algn="just">
              <a:lnSpc>
                <a:spcPct val="160000"/>
              </a:lnSpc>
            </a:pPr>
            <a:r>
              <a:rPr lang="en-US" dirty="0" smtClean="0"/>
              <a:t>Shortness </a:t>
            </a:r>
            <a:r>
              <a:rPr lang="en-US" dirty="0"/>
              <a:t>of </a:t>
            </a:r>
            <a:r>
              <a:rPr lang="en-US" dirty="0" smtClean="0"/>
              <a:t>breath( during activity or lying down)</a:t>
            </a:r>
            <a:endParaRPr lang="en-US" dirty="0"/>
          </a:p>
          <a:p>
            <a:pPr algn="just">
              <a:lnSpc>
                <a:spcPct val="160000"/>
              </a:lnSpc>
            </a:pPr>
            <a:r>
              <a:rPr lang="en-US" dirty="0"/>
              <a:t>Dizziness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Fainting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Chest pain or tightness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Irregular heartbeat</a:t>
            </a:r>
          </a:p>
          <a:p>
            <a:pPr algn="just">
              <a:lnSpc>
                <a:spcPct val="160000"/>
              </a:lnSpc>
            </a:pPr>
            <a:r>
              <a:rPr lang="en-US" dirty="0"/>
              <a:t>Fatigue </a:t>
            </a:r>
            <a:r>
              <a:rPr lang="en-US" dirty="0" smtClean="0"/>
              <a:t>(after activity)</a:t>
            </a:r>
            <a:endParaRPr lang="en-US" dirty="0"/>
          </a:p>
          <a:p>
            <a:pPr algn="just">
              <a:lnSpc>
                <a:spcPct val="160000"/>
              </a:lnSpc>
            </a:pPr>
            <a:r>
              <a:rPr lang="en-US" dirty="0" smtClean="0"/>
              <a:t>Anorexia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No weight gain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812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Complications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486400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/>
              <a:t>Heart failure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Stroke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Blood clots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Heart rhythm abnormalities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Death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3369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Diagnostic test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Echocardiogram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Cardiac computerized tomography (CT) </a:t>
            </a:r>
            <a:r>
              <a:rPr lang="en-US" dirty="0" smtClean="0"/>
              <a:t>scan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Cardiac </a:t>
            </a:r>
            <a:r>
              <a:rPr lang="en-US" dirty="0" smtClean="0"/>
              <a:t>MRI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Chest x-ray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Exercise tests or stress </a:t>
            </a:r>
            <a:r>
              <a:rPr lang="en-US" dirty="0" smtClean="0"/>
              <a:t>tests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Cardiac catheterization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72817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Surgical management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638800"/>
          </a:xfrm>
        </p:spPr>
        <p:txBody>
          <a:bodyPr/>
          <a:lstStyle/>
          <a:p>
            <a:r>
              <a:rPr lang="en-US" b="1" dirty="0"/>
              <a:t>Aortic valve </a:t>
            </a:r>
            <a:r>
              <a:rPr lang="en-US" b="1" dirty="0" smtClean="0"/>
              <a:t>repair </a:t>
            </a:r>
            <a:r>
              <a:rPr lang="en-US" dirty="0" smtClean="0"/>
              <a:t>(valvuloplasty)</a:t>
            </a:r>
            <a:endParaRPr lang="en-US" dirty="0"/>
          </a:p>
          <a:p>
            <a:r>
              <a:rPr lang="en-US" b="1" dirty="0"/>
              <a:t>Aortic valve replacement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3886200" cy="365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971800"/>
            <a:ext cx="38862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74955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Pulmonary </a:t>
            </a:r>
            <a:r>
              <a:rPr lang="en-US" b="1" dirty="0" smtClean="0">
                <a:solidFill>
                  <a:srgbClr val="FF0000"/>
                </a:solidFill>
              </a:rPr>
              <a:t>valve diseases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7150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T</a:t>
            </a:r>
            <a:r>
              <a:rPr lang="en-US" dirty="0" smtClean="0"/>
              <a:t>he</a:t>
            </a:r>
            <a:r>
              <a:rPr lang="en-US" dirty="0"/>
              <a:t> </a:t>
            </a:r>
            <a:r>
              <a:rPr lang="en-US" b="1" dirty="0"/>
              <a:t>pulmonary valve</a:t>
            </a:r>
            <a:r>
              <a:rPr lang="en-US" dirty="0"/>
              <a:t> — located </a:t>
            </a:r>
            <a:r>
              <a:rPr lang="en-US" dirty="0" smtClean="0"/>
              <a:t>between the </a:t>
            </a:r>
            <a:r>
              <a:rPr lang="en-US" dirty="0"/>
              <a:t>heart's lower right heart chamber (right ventricle) and the artery that delivers blood to the lungs (</a:t>
            </a:r>
            <a:r>
              <a:rPr lang="en-US" b="1" dirty="0"/>
              <a:t>pulmonary</a:t>
            </a:r>
            <a:r>
              <a:rPr lang="en-US" dirty="0"/>
              <a:t> artery) — doesn't work properly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1818" y="3886200"/>
            <a:ext cx="54864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81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282</Words>
  <Application>Microsoft Office PowerPoint</Application>
  <PresentationFormat>On-screen Show (4:3)</PresentationFormat>
  <Paragraphs>78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AORTIC AND PULMONARY VALVE DISEASES</vt:lpstr>
      <vt:lpstr>AORTIC VALVE DISEASES</vt:lpstr>
      <vt:lpstr> Risk factors </vt:lpstr>
      <vt:lpstr>Types of aortic valve disease </vt:lpstr>
      <vt:lpstr>Symptoms </vt:lpstr>
      <vt:lpstr>Complications </vt:lpstr>
      <vt:lpstr> Diagnostic test </vt:lpstr>
      <vt:lpstr>Surgical management</vt:lpstr>
      <vt:lpstr>Pulmonary valve diseases</vt:lpstr>
      <vt:lpstr>Causes and Risk factors </vt:lpstr>
      <vt:lpstr>Complications </vt:lpstr>
      <vt:lpstr>Symptoms of pulmonary stenosis </vt:lpstr>
      <vt:lpstr>Treatment</vt:lpstr>
      <vt:lpstr>Tricuspid valve disease</vt:lpstr>
      <vt:lpstr>Symptoms of Tricuspid valve regurgitation</vt:lpstr>
      <vt:lpstr>Causes and risk factors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library</cp:lastModifiedBy>
  <cp:revision>22</cp:revision>
  <dcterms:created xsi:type="dcterms:W3CDTF">2020-04-14T16:05:23Z</dcterms:created>
  <dcterms:modified xsi:type="dcterms:W3CDTF">2021-03-24T09:40:09Z</dcterms:modified>
</cp:coreProperties>
</file>