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2" r:id="rId13"/>
    <p:sldId id="275" r:id="rId14"/>
    <p:sldId id="265" r:id="rId15"/>
    <p:sldId id="266" r:id="rId16"/>
    <p:sldId id="267" r:id="rId17"/>
    <p:sldId id="276" r:id="rId18"/>
    <p:sldId id="277" r:id="rId19"/>
    <p:sldId id="278" r:id="rId20"/>
    <p:sldId id="279" r:id="rId21"/>
    <p:sldId id="268" r:id="rId22"/>
    <p:sldId id="269" r:id="rId23"/>
    <p:sldId id="270" r:id="rId24"/>
    <p:sldId id="280" r:id="rId25"/>
    <p:sldId id="281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79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2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99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80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8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82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68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18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7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75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77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8E54-36EE-42A2-9EBF-D4CF60F2CA1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2F1D-A2A1-46E1-A3F0-1D186E73D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1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BURNS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91400" cy="2286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r"/>
            <a:r>
              <a:rPr lang="en-US" b="1" i="1" dirty="0" smtClean="0">
                <a:solidFill>
                  <a:srgbClr val="002060"/>
                </a:solidFill>
              </a:rPr>
              <a:t>Mrs. </a:t>
            </a:r>
            <a:r>
              <a:rPr lang="en-US" b="1" i="1" dirty="0" err="1" smtClean="0">
                <a:solidFill>
                  <a:srgbClr val="002060"/>
                </a:solidFill>
              </a:rPr>
              <a:t>Gincy</a:t>
            </a:r>
            <a:r>
              <a:rPr lang="en-US" b="1" i="1" dirty="0" smtClean="0">
                <a:solidFill>
                  <a:srgbClr val="002060"/>
                </a:solidFill>
              </a:rPr>
              <a:t> Samuel</a:t>
            </a:r>
          </a:p>
          <a:p>
            <a:pPr algn="r"/>
            <a:r>
              <a:rPr lang="en-US" b="1" i="1" dirty="0" smtClean="0">
                <a:solidFill>
                  <a:srgbClr val="002060"/>
                </a:solidFill>
              </a:rPr>
              <a:t>Asst. Professor</a:t>
            </a:r>
          </a:p>
          <a:p>
            <a:pPr algn="r"/>
            <a:r>
              <a:rPr lang="en-US" b="1" i="1" dirty="0" smtClean="0">
                <a:solidFill>
                  <a:srgbClr val="002060"/>
                </a:solidFill>
              </a:rPr>
              <a:t>Department: MSN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19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146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464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Complications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Bacterial </a:t>
            </a:r>
            <a:r>
              <a:rPr lang="en-US" dirty="0" smtClean="0"/>
              <a:t>infection (</a:t>
            </a:r>
            <a:r>
              <a:rPr lang="en-US" dirty="0"/>
              <a:t>sepsis)</a:t>
            </a:r>
          </a:p>
          <a:p>
            <a:pPr>
              <a:lnSpc>
                <a:spcPct val="150000"/>
              </a:lnSpc>
            </a:pPr>
            <a:r>
              <a:rPr lang="en-US" dirty="0"/>
              <a:t>Fluid </a:t>
            </a:r>
            <a:r>
              <a:rPr lang="en-US" dirty="0" smtClean="0"/>
              <a:t>loss (</a:t>
            </a:r>
            <a:r>
              <a:rPr lang="en-US" dirty="0" err="1"/>
              <a:t>hypovolemia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body temperature (hypothermia)</a:t>
            </a:r>
          </a:p>
          <a:p>
            <a:pPr>
              <a:lnSpc>
                <a:spcPct val="150000"/>
              </a:lnSpc>
            </a:pPr>
            <a:r>
              <a:rPr lang="en-US" dirty="0"/>
              <a:t>Breathing problems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Scars (</a:t>
            </a:r>
            <a:r>
              <a:rPr lang="en-US" dirty="0"/>
              <a:t>keloids)</a:t>
            </a:r>
          </a:p>
          <a:p>
            <a:pPr>
              <a:lnSpc>
                <a:spcPct val="150000"/>
              </a:lnSpc>
            </a:pPr>
            <a:r>
              <a:rPr lang="en-US" dirty="0"/>
              <a:t>Bone and </a:t>
            </a:r>
            <a:r>
              <a:rPr lang="en-US" dirty="0" smtClean="0"/>
              <a:t>joint  (</a:t>
            </a:r>
            <a:r>
              <a:rPr lang="en-US" dirty="0"/>
              <a:t>contractures)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55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Diagnosis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638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b="1" dirty="0"/>
              <a:t>Percent </a:t>
            </a:r>
            <a:r>
              <a:rPr lang="en-US" b="1" dirty="0" smtClean="0"/>
              <a:t>total </a:t>
            </a:r>
            <a:r>
              <a:rPr lang="en-US" b="1" dirty="0"/>
              <a:t>body surface area (TBSA) </a:t>
            </a:r>
            <a:endParaRPr lang="en-US" b="1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n-US" dirty="0" smtClean="0"/>
              <a:t>Burns  &gt;</a:t>
            </a:r>
            <a:r>
              <a:rPr lang="en-US" dirty="0"/>
              <a:t>20-25% TBSA require IV fluid resuscitation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dirty="0"/>
              <a:t>Burns </a:t>
            </a:r>
            <a:r>
              <a:rPr lang="en-US" dirty="0" smtClean="0"/>
              <a:t> &gt;</a:t>
            </a:r>
            <a:r>
              <a:rPr lang="en-US" dirty="0"/>
              <a:t>30-40% TBSA may be fatal without treatment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In adults:</a:t>
            </a:r>
            <a:r>
              <a:rPr lang="en-US" dirty="0"/>
              <a:t> "Rule of Nines" is used as a rough indicator of % TBSA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27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According To The Extent Of Body Surface Area Injured: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554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Lund And Browder Method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63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573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Effects Of Burns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Local effects</a:t>
            </a:r>
          </a:p>
          <a:p>
            <a:r>
              <a:rPr lang="en-US" dirty="0" smtClean="0"/>
              <a:t>Tissue damage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b) Systematic effects</a:t>
            </a:r>
          </a:p>
          <a:p>
            <a:r>
              <a:rPr lang="en-US" dirty="0" smtClean="0"/>
              <a:t>Fluid loss</a:t>
            </a:r>
          </a:p>
          <a:p>
            <a:r>
              <a:rPr lang="en-US" dirty="0" smtClean="0"/>
              <a:t>Multiple organ failure</a:t>
            </a:r>
          </a:p>
          <a:p>
            <a:r>
              <a:rPr lang="en-US" dirty="0" smtClean="0"/>
              <a:t>Inhalation 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53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Burn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Wound care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First aid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• Drench </a:t>
            </a:r>
            <a:r>
              <a:rPr lang="en-US" dirty="0"/>
              <a:t>the burn thoroughly with </a:t>
            </a:r>
            <a:r>
              <a:rPr lang="en-US" dirty="0">
                <a:solidFill>
                  <a:srgbClr val="0070C0"/>
                </a:solidFill>
              </a:rPr>
              <a:t>cool water </a:t>
            </a:r>
            <a:r>
              <a:rPr lang="en-US" dirty="0"/>
              <a:t>to prevent further damage and </a:t>
            </a:r>
            <a:r>
              <a:rPr lang="en-US" dirty="0">
                <a:solidFill>
                  <a:srgbClr val="0070C0"/>
                </a:solidFill>
              </a:rPr>
              <a:t>remove all burned clothing.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• </a:t>
            </a:r>
            <a:r>
              <a:rPr lang="en-US" dirty="0"/>
              <a:t>If the burn area is limited, immerse the site in cold water for </a:t>
            </a:r>
            <a:r>
              <a:rPr lang="en-US" dirty="0">
                <a:solidFill>
                  <a:srgbClr val="0070C0"/>
                </a:solidFill>
              </a:rPr>
              <a:t>30 minutes to reduce pain </a:t>
            </a:r>
            <a:r>
              <a:rPr lang="en-US" dirty="0"/>
              <a:t>and </a:t>
            </a:r>
            <a:r>
              <a:rPr lang="en-US" dirty="0" smtClean="0"/>
              <a:t>edema </a:t>
            </a:r>
            <a:r>
              <a:rPr lang="en-US" dirty="0"/>
              <a:t>and to minimize tissue damage.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558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/>
              <a:t>If </a:t>
            </a:r>
            <a:r>
              <a:rPr lang="en-US" dirty="0" smtClean="0"/>
              <a:t>burn area is </a:t>
            </a:r>
            <a:r>
              <a:rPr lang="en-US" dirty="0"/>
              <a:t>large, </a:t>
            </a:r>
            <a:r>
              <a:rPr lang="en-US" dirty="0" smtClean="0"/>
              <a:t>wash </a:t>
            </a:r>
            <a:r>
              <a:rPr lang="en-US" dirty="0"/>
              <a:t>with cool water, apply clean wraps </a:t>
            </a:r>
            <a:r>
              <a:rPr lang="en-US" dirty="0" smtClean="0"/>
              <a:t>on </a:t>
            </a:r>
            <a:r>
              <a:rPr lang="en-US" dirty="0"/>
              <a:t>burned area </a:t>
            </a:r>
            <a:r>
              <a:rPr lang="en-US" dirty="0" smtClean="0"/>
              <a:t>to </a:t>
            </a:r>
            <a:r>
              <a:rPr lang="en-US" dirty="0"/>
              <a:t>prevent </a:t>
            </a:r>
            <a:r>
              <a:rPr lang="en-US" dirty="0" smtClean="0"/>
              <a:t>hypothermia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dirty="0"/>
              <a:t>T</a:t>
            </a:r>
            <a:r>
              <a:rPr lang="en-US" dirty="0" smtClean="0"/>
              <a:t>ransport </a:t>
            </a:r>
            <a:r>
              <a:rPr lang="en-US" dirty="0"/>
              <a:t>the patient with severe burns to a hospital as soon as possible. </a:t>
            </a:r>
          </a:p>
          <a:p>
            <a:pPr algn="just"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940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Initial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410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</a:t>
            </a:r>
            <a:r>
              <a:rPr lang="en-US" dirty="0" smtClean="0"/>
              <a:t>dminister </a:t>
            </a:r>
            <a:r>
              <a:rPr lang="en-US" dirty="0"/>
              <a:t>tetanus prophylaxis.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D</a:t>
            </a:r>
            <a:r>
              <a:rPr lang="en-US" dirty="0" smtClean="0"/>
              <a:t>ebride </a:t>
            </a:r>
            <a:r>
              <a:rPr lang="en-US" dirty="0"/>
              <a:t>all necrotic tissue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Gently scrub and cleanse </a:t>
            </a:r>
            <a:r>
              <a:rPr lang="en-US" dirty="0"/>
              <a:t>the burn </a:t>
            </a:r>
            <a:r>
              <a:rPr lang="en-US" dirty="0" smtClean="0"/>
              <a:t>area with mild water based </a:t>
            </a:r>
            <a:r>
              <a:rPr lang="en-US" dirty="0"/>
              <a:t>antiseptic.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Apply </a:t>
            </a:r>
            <a:r>
              <a:rPr lang="en-US" dirty="0"/>
              <a:t>a thin layer of antibiotic cream (silver sulfadiazine).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Dress </a:t>
            </a:r>
            <a:r>
              <a:rPr lang="en-US" dirty="0"/>
              <a:t>the burn </a:t>
            </a:r>
            <a:r>
              <a:rPr lang="en-US" dirty="0" smtClean="0"/>
              <a:t>with thick </a:t>
            </a:r>
            <a:r>
              <a:rPr lang="en-US" dirty="0"/>
              <a:t>dry </a:t>
            </a:r>
            <a:r>
              <a:rPr lang="en-US" dirty="0" smtClean="0"/>
              <a:t>gauze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871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It is damage to the skin or other body parts caused by extreme heat, flame, contact with heated objects, or chemicals.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579" y="3570720"/>
            <a:ext cx="5559425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63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Daily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Change the dressing daily or </a:t>
            </a:r>
            <a:r>
              <a:rPr lang="en-US" dirty="0" smtClean="0"/>
              <a:t>twice in a day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Inspect the wounds for discoloration, Cellulitis or </a:t>
            </a:r>
            <a:r>
              <a:rPr lang="en-US" dirty="0" smtClean="0"/>
              <a:t>hemorrhage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Antibiotic: silver sulfadiazine </a:t>
            </a:r>
            <a:r>
              <a:rPr lang="en-US" dirty="0" smtClean="0"/>
              <a:t>for dressing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Diet rich in calories and protein required for proper healing of skin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6485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Management Of Burn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Medical treatment</a:t>
            </a:r>
          </a:p>
          <a:p>
            <a:r>
              <a:rPr lang="en-US" dirty="0" smtClean="0"/>
              <a:t>Water-based treatments</a:t>
            </a:r>
          </a:p>
          <a:p>
            <a:r>
              <a:rPr lang="en-US" dirty="0" smtClean="0"/>
              <a:t>Fluids to prevent dehydration</a:t>
            </a:r>
          </a:p>
          <a:p>
            <a:r>
              <a:rPr lang="en-US" dirty="0" smtClean="0"/>
              <a:t>Pain and anxiety medications</a:t>
            </a:r>
          </a:p>
          <a:p>
            <a:r>
              <a:rPr lang="en-US" dirty="0" smtClean="0"/>
              <a:t>Burn creams and ointments : bacitracin and silver sulfadiazine</a:t>
            </a:r>
          </a:p>
          <a:p>
            <a:r>
              <a:rPr lang="en-US" dirty="0" smtClean="0"/>
              <a:t>Dressings</a:t>
            </a:r>
          </a:p>
          <a:p>
            <a:r>
              <a:rPr lang="en-US" dirty="0" smtClean="0"/>
              <a:t>IV antibiotics</a:t>
            </a:r>
          </a:p>
          <a:p>
            <a:r>
              <a:rPr lang="en-US" dirty="0" smtClean="0"/>
              <a:t>Tetanus 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79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Surgical Treatment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4864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 smtClean="0"/>
              <a:t>Skin grafts.</a:t>
            </a:r>
            <a:r>
              <a:rPr lang="en-US" dirty="0" smtClean="0"/>
              <a:t> A skin graft is a surgical procedure in which sections of healthy skin are used to replace the scar tissue caused by deep burns.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92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562600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en-US" b="1" dirty="0" smtClean="0"/>
              <a:t>Plastic surgery</a:t>
            </a:r>
            <a:r>
              <a:rPr lang="en-US" dirty="0"/>
              <a:t> (reconstruction)</a:t>
            </a:r>
            <a:r>
              <a:rPr lang="en-US" b="1" dirty="0" smtClean="0"/>
              <a:t> :</a:t>
            </a:r>
            <a:r>
              <a:rPr lang="en-US" dirty="0" smtClean="0"/>
              <a:t> Plastic surgery can improve the appearance of burn scars and increase the flexibility of joints affected by scarring.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131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Re-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onstuctive</a:t>
            </a:r>
            <a:r>
              <a:rPr lang="en-US" b="1" dirty="0" smtClean="0">
                <a:solidFill>
                  <a:srgbClr val="FF0000"/>
                </a:solidFill>
              </a:rPr>
              <a:t> and Cosmetic surgery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50000"/>
              </a:lnSpc>
              <a:buNone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improve both the function and the </a:t>
            </a:r>
            <a:r>
              <a:rPr lang="en-US" b="1" dirty="0"/>
              <a:t>cosmetic</a:t>
            </a:r>
            <a:r>
              <a:rPr lang="en-US" dirty="0"/>
              <a:t> appearance of </a:t>
            </a:r>
            <a:r>
              <a:rPr lang="en-US" b="1" dirty="0"/>
              <a:t>burn</a:t>
            </a:r>
            <a:r>
              <a:rPr lang="en-US" dirty="0"/>
              <a:t> scars. This involves </a:t>
            </a:r>
            <a:r>
              <a:rPr lang="en-US" dirty="0">
                <a:solidFill>
                  <a:srgbClr val="FF0000"/>
                </a:solidFill>
              </a:rPr>
              <a:t>altering scar tissue</a:t>
            </a:r>
            <a:r>
              <a:rPr lang="en-US" dirty="0"/>
              <a:t>, with both non-operative and operative treatment.</a:t>
            </a:r>
          </a:p>
        </p:txBody>
      </p:sp>
    </p:spTree>
    <p:extLst>
      <p:ext uri="{BB962C8B-B14F-4D97-AF65-F5344CB8AC3E}">
        <p14:creationId xmlns:p14="http://schemas.microsoft.com/office/powerpoint/2010/main" xmlns="" val="243940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There are two main categories of burn surgery: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Acute Surgery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Reconstructive Surgery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Acute </a:t>
            </a:r>
            <a:r>
              <a:rPr lang="en-US" dirty="0"/>
              <a:t>burn care occurs immediately after the injury. It is </a:t>
            </a:r>
            <a:r>
              <a:rPr lang="en-US" dirty="0" smtClean="0"/>
              <a:t>treated by</a:t>
            </a:r>
            <a:r>
              <a:rPr lang="en-US" dirty="0"/>
              <a:t> </a:t>
            </a:r>
            <a:r>
              <a:rPr lang="en-US" dirty="0" smtClean="0"/>
              <a:t>General Surgeons </a:t>
            </a:r>
            <a:r>
              <a:rPr lang="en-US" dirty="0"/>
              <a:t>(</a:t>
            </a:r>
            <a:r>
              <a:rPr lang="en-US" dirty="0" smtClean="0"/>
              <a:t>specialized </a:t>
            </a:r>
            <a:r>
              <a:rPr lang="en-US" dirty="0"/>
              <a:t>in acute burn </a:t>
            </a:r>
            <a:r>
              <a:rPr lang="en-US" dirty="0" smtClean="0"/>
              <a:t>care). 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Complex </a:t>
            </a:r>
            <a:r>
              <a:rPr lang="en-US" dirty="0"/>
              <a:t>burns </a:t>
            </a:r>
            <a:r>
              <a:rPr lang="en-US" dirty="0" smtClean="0"/>
              <a:t>is treated by plastic surgeons.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83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Types of surgery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b="1" dirty="0"/>
              <a:t>Skin </a:t>
            </a:r>
            <a:r>
              <a:rPr lang="en-US" b="1" dirty="0" smtClean="0"/>
              <a:t>grafts:</a:t>
            </a:r>
            <a:r>
              <a:rPr lang="en-US" b="1" dirty="0"/>
              <a:t> </a:t>
            </a:r>
            <a:r>
              <a:rPr lang="en-US" dirty="0"/>
              <a:t>skin is removed from one area of the body and transplanted to another. There are </a:t>
            </a:r>
            <a:r>
              <a:rPr lang="en-US" dirty="0">
                <a:solidFill>
                  <a:srgbClr val="FF0000"/>
                </a:solidFill>
              </a:rPr>
              <a:t>two types</a:t>
            </a:r>
            <a:r>
              <a:rPr lang="en-US" dirty="0"/>
              <a:t> of skin graft: </a:t>
            </a:r>
            <a:r>
              <a:rPr lang="en-US" b="1" i="1" dirty="0"/>
              <a:t>split-thickness grafts</a:t>
            </a:r>
            <a:r>
              <a:rPr lang="en-US" dirty="0"/>
              <a:t> in which just a few layers of outer skin are transplanted and </a:t>
            </a:r>
            <a:r>
              <a:rPr lang="en-US" b="1" i="1" dirty="0"/>
              <a:t>full-thickness grafts</a:t>
            </a:r>
            <a:r>
              <a:rPr lang="en-US" dirty="0"/>
              <a:t>, which involve all of the dermis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63188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en-US" b="1" dirty="0" smtClean="0"/>
              <a:t>Microsurgery: </a:t>
            </a:r>
            <a:r>
              <a:rPr lang="en-US" dirty="0"/>
              <a:t>By using a microscope, the surgeon can actually </a:t>
            </a:r>
            <a:r>
              <a:rPr lang="en-US" dirty="0">
                <a:solidFill>
                  <a:srgbClr val="FF0000"/>
                </a:solidFill>
              </a:rPr>
              <a:t>sew tiny blood vessels or nerves</a:t>
            </a:r>
            <a:r>
              <a:rPr lang="en-US" dirty="0"/>
              <a:t>, </a:t>
            </a:r>
            <a:r>
              <a:rPr lang="en-US" dirty="0" smtClean="0"/>
              <a:t>allowing to </a:t>
            </a:r>
            <a:r>
              <a:rPr lang="en-US" dirty="0"/>
              <a:t>repair damaged nerves and </a:t>
            </a:r>
            <a:r>
              <a:rPr lang="en-US" dirty="0" smtClean="0"/>
              <a:t>arteries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07403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334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b="1" dirty="0"/>
              <a:t>Free flap </a:t>
            </a:r>
            <a:r>
              <a:rPr lang="en-US" b="1" dirty="0" smtClean="0"/>
              <a:t>procedure: </a:t>
            </a:r>
            <a:r>
              <a:rPr lang="en-US" dirty="0"/>
              <a:t>During the procedure, </a:t>
            </a:r>
            <a:r>
              <a:rPr lang="en-US" dirty="0">
                <a:solidFill>
                  <a:srgbClr val="FF0000"/>
                </a:solidFill>
              </a:rPr>
              <a:t>muscle, skin, or bone is transferred </a:t>
            </a:r>
            <a:r>
              <a:rPr lang="en-US" dirty="0"/>
              <a:t>along with the original </a:t>
            </a:r>
            <a:r>
              <a:rPr lang="en-US" dirty="0" smtClean="0"/>
              <a:t>blood</a:t>
            </a:r>
            <a:r>
              <a:rPr lang="en-US" dirty="0"/>
              <a:t> </a:t>
            </a:r>
            <a:r>
              <a:rPr lang="en-US" dirty="0" smtClean="0"/>
              <a:t>supply </a:t>
            </a:r>
            <a:r>
              <a:rPr lang="en-US" dirty="0"/>
              <a:t>from </a:t>
            </a:r>
            <a:r>
              <a:rPr lang="en-US" dirty="0" smtClean="0"/>
              <a:t>donor site </a:t>
            </a:r>
            <a:r>
              <a:rPr lang="en-US" dirty="0"/>
              <a:t>to the surgical site in order to reconstruct the </a:t>
            </a:r>
            <a:r>
              <a:rPr lang="en-US" dirty="0" smtClean="0"/>
              <a:t>area with microsurgery</a:t>
            </a:r>
            <a:r>
              <a:rPr lang="en-US" dirty="0"/>
              <a:t>. </a:t>
            </a:r>
            <a:r>
              <a:rPr lang="en-US" dirty="0" smtClean="0"/>
              <a:t>Total </a:t>
            </a:r>
            <a:r>
              <a:rPr lang="en-US" dirty="0"/>
              <a:t>recovery may take six to eight weeks or longer.</a:t>
            </a:r>
          </a:p>
        </p:txBody>
      </p:sp>
    </p:spTree>
    <p:extLst>
      <p:ext uri="{BB962C8B-B14F-4D97-AF65-F5344CB8AC3E}">
        <p14:creationId xmlns:p14="http://schemas.microsoft.com/office/powerpoint/2010/main" xmlns="" val="88321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867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Tissue </a:t>
            </a:r>
            <a:r>
              <a:rPr lang="en-US" b="1" dirty="0" smtClean="0"/>
              <a:t>expansion: </a:t>
            </a:r>
            <a:r>
              <a:rPr lang="en-US" dirty="0"/>
              <a:t>by inserting an instrument known as a </a:t>
            </a:r>
            <a:r>
              <a:rPr lang="en-US" dirty="0">
                <a:solidFill>
                  <a:srgbClr val="FF0000"/>
                </a:solidFill>
              </a:rPr>
              <a:t>"balloon expander" under the skin </a:t>
            </a:r>
            <a:r>
              <a:rPr lang="en-US" dirty="0"/>
              <a:t>near the area in need of repair. T</a:t>
            </a:r>
            <a:r>
              <a:rPr lang="en-US" dirty="0" smtClean="0"/>
              <a:t>his </a:t>
            </a:r>
            <a:r>
              <a:rPr lang="en-US" dirty="0"/>
              <a:t>balloon will be gradually filled with saline solution (salt water), slowly causing the skin to stretch and </a:t>
            </a:r>
            <a:r>
              <a:rPr lang="en-US" dirty="0" smtClean="0"/>
              <a:t>grow.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764" y="4486707"/>
            <a:ext cx="441960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983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Causes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Thermal burn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Chemical burn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Electrical burn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Radiation burn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Inhalation injury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86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Classification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According to the burn depth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/>
              <a:t>Superficial partial thickness or first degree burn: </a:t>
            </a:r>
            <a:r>
              <a:rPr lang="en-US" dirty="0" smtClean="0"/>
              <a:t>minimal tissue damage on upper layer of skin. </a:t>
            </a:r>
            <a:r>
              <a:rPr lang="en-US" dirty="0" err="1" smtClean="0"/>
              <a:t>Eg</a:t>
            </a:r>
            <a:r>
              <a:rPr lang="en-US" dirty="0" smtClean="0"/>
              <a:t>: sunburn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Redness, pain and minor swelling, dry skin with blister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Heals within 3 to 6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027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smtClean="0"/>
              <a:t>Deep partial thickness or second degree burns: </a:t>
            </a:r>
            <a:r>
              <a:rPr lang="en-US" dirty="0" smtClean="0"/>
              <a:t>affects both the epidermis, dermis, sweat glands and hair follicles.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Redness, pain, swelling, blisters and scar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Heals within 1 to 3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38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867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smtClean="0"/>
              <a:t>full thickness wound or third degree burns: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dirty="0" smtClean="0"/>
              <a:t>     Affects epidermis, dermis, hypodermis,   organs, tissues, muscle and bones.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Dry surface, waxy white, leathery, brown with no pain or little pain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Slow healing usually with skin grafting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44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6927"/>
            <a:ext cx="5035732" cy="350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648" y="3505200"/>
            <a:ext cx="4797425" cy="320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502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dirty="0" smtClean="0"/>
              <a:t>Fourth degree burns</a:t>
            </a:r>
            <a:r>
              <a:rPr lang="en-US" dirty="0" smtClean="0"/>
              <a:t>: damage muscle, bone and tendons exposed to surface  due to electrical or chemical injuries. In this amputation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76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According To Severity: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u="sng" dirty="0" smtClean="0"/>
              <a:t>Minor burns</a:t>
            </a:r>
            <a:r>
              <a:rPr lang="en-US" dirty="0" smtClean="0"/>
              <a:t>: all first degree and second degree burns less than 10% of body surface.</a:t>
            </a:r>
          </a:p>
          <a:p>
            <a:pPr algn="just">
              <a:lnSpc>
                <a:spcPct val="200000"/>
              </a:lnSpc>
            </a:pPr>
            <a:r>
              <a:rPr lang="en-US" u="sng" dirty="0" smtClean="0"/>
              <a:t>Moderate burns</a:t>
            </a:r>
            <a:r>
              <a:rPr lang="en-US" dirty="0" smtClean="0"/>
              <a:t>: burns on hands, feet, face or genitals more than 10% of body surface.</a:t>
            </a:r>
          </a:p>
          <a:p>
            <a:pPr algn="just">
              <a:lnSpc>
                <a:spcPct val="200000"/>
              </a:lnSpc>
            </a:pPr>
            <a:r>
              <a:rPr lang="en-US" u="sng" dirty="0" smtClean="0"/>
              <a:t>Severe burns</a:t>
            </a:r>
            <a:r>
              <a:rPr lang="en-US" dirty="0" smtClean="0"/>
              <a:t>: full thickness burn with 25% of body surface area.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218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712</Words>
  <Application>Microsoft Office PowerPoint</Application>
  <PresentationFormat>On-screen Show (4:3)</PresentationFormat>
  <Paragraphs>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BURNS</vt:lpstr>
      <vt:lpstr>BURNS</vt:lpstr>
      <vt:lpstr>Causes</vt:lpstr>
      <vt:lpstr>Classification </vt:lpstr>
      <vt:lpstr>Slide 5</vt:lpstr>
      <vt:lpstr>Slide 6</vt:lpstr>
      <vt:lpstr>Slide 7</vt:lpstr>
      <vt:lpstr>Slide 8</vt:lpstr>
      <vt:lpstr>According To Severity:</vt:lpstr>
      <vt:lpstr>Slide 10</vt:lpstr>
      <vt:lpstr>Slide 11</vt:lpstr>
      <vt:lpstr> Complications </vt:lpstr>
      <vt:lpstr> Diagnosis</vt:lpstr>
      <vt:lpstr>According To The Extent Of Body Surface Area Injured:</vt:lpstr>
      <vt:lpstr>Lund And Browder Method </vt:lpstr>
      <vt:lpstr>Effects Of Burns</vt:lpstr>
      <vt:lpstr>Burn Management</vt:lpstr>
      <vt:lpstr>Slide 18</vt:lpstr>
      <vt:lpstr>Initial treatment</vt:lpstr>
      <vt:lpstr>Daily treatment </vt:lpstr>
      <vt:lpstr>Management Of Burn</vt:lpstr>
      <vt:lpstr>Surgical Treatment</vt:lpstr>
      <vt:lpstr>Slide 23</vt:lpstr>
      <vt:lpstr>Re-Constuctive and Cosmetic surgery </vt:lpstr>
      <vt:lpstr>There are two main categories of burn surgery:</vt:lpstr>
      <vt:lpstr>Types of surgery</vt:lpstr>
      <vt:lpstr>Cont..</vt:lpstr>
      <vt:lpstr>Cont..</vt:lpstr>
      <vt:lpstr>Cont..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BURNS</dc:title>
  <dc:creator>Admin</dc:creator>
  <cp:lastModifiedBy>library</cp:lastModifiedBy>
  <cp:revision>46</cp:revision>
  <dcterms:created xsi:type="dcterms:W3CDTF">2020-05-27T05:05:19Z</dcterms:created>
  <dcterms:modified xsi:type="dcterms:W3CDTF">2021-03-24T09:27:53Z</dcterms:modified>
</cp:coreProperties>
</file>