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57" r:id="rId3"/>
    <p:sldId id="314" r:id="rId4"/>
    <p:sldId id="316" r:id="rId5"/>
    <p:sldId id="315" r:id="rId6"/>
    <p:sldId id="313" r:id="rId7"/>
    <p:sldId id="301" r:id="rId8"/>
    <p:sldId id="302" r:id="rId9"/>
    <p:sldId id="310" r:id="rId10"/>
    <p:sldId id="311" r:id="rId11"/>
    <p:sldId id="312" r:id="rId12"/>
    <p:sldId id="304" r:id="rId13"/>
    <p:sldId id="309" r:id="rId14"/>
    <p:sldId id="307" r:id="rId15"/>
    <p:sldId id="308" r:id="rId16"/>
    <p:sldId id="318" r:id="rId17"/>
    <p:sldId id="319" r:id="rId18"/>
    <p:sldId id="317" r:id="rId19"/>
    <p:sldId id="320" r:id="rId20"/>
    <p:sldId id="321" r:id="rId21"/>
    <p:sldId id="322" r:id="rId22"/>
    <p:sldId id="324"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3" autoAdjust="0"/>
    <p:restoredTop sz="94660"/>
  </p:normalViewPr>
  <p:slideViewPr>
    <p:cSldViewPr snapToGrid="0">
      <p:cViewPr varScale="1">
        <p:scale>
          <a:sx n="75" d="100"/>
          <a:sy n="75" d="100"/>
        </p:scale>
        <p:origin x="-4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768C8D-7893-4182-B0E2-36B8942FB571}" type="datetimeFigureOut">
              <a:rPr lang="en-US" smtClean="0"/>
              <a:pPr/>
              <a:t>3/24/2021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640BC6-6FAF-4F3C-AD9B-03E819E68E7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FE81D-680F-46D4-AFB1-B2988782B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FB7F3BD8-014A-4944-A29D-5AC4B72AE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194C413-CA5D-4957-97E3-8C0C137F270F}"/>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8E925F89-3572-4934-9DFE-F2CE099340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13AE377-32D6-4751-9ACD-1DB4D7265DA9}"/>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52874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CD5F2-2E1C-49D3-9620-1A6B68DCE6A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AE11C2E7-70F2-48E0-BED2-CE05BE2D2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E04310C-2C2D-4FED-9D98-97A0EE0FE3DC}"/>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B2F85827-AF1E-4D33-B972-096F1AC84F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1DFFF58-AE9A-46A6-BD5B-1BB1939BDD90}"/>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18012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2E1619-CA0C-4F94-ADA5-A57B7D6F10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EE01F5A1-62F2-405B-B121-EB21343A4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BF1838B2-7380-4766-B769-20C3DAFE3588}"/>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711006F6-C38C-4BA2-98A4-0F1D7E1988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1DA53BF-1758-4664-8470-3B5D65DFA56A}"/>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106183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95896-5C53-4872-AC3E-048C99298B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AA6C817-BC03-4621-B137-E5E9079C0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CC42CB8-FF4C-48CE-9F17-9E8C060278E1}"/>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1D07A337-2A5A-4861-963B-856DCD8D0A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37E1719-6B50-42E4-A478-6B5501A10F28}"/>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9920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89615-A2A6-4F9E-98D3-3480259E72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8F65AED-06CC-4315-B91C-5400FF55A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D7EE5B1-9EB2-410D-BB9D-DDDA84045CF6}"/>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40FB3403-12E7-4E27-9E7F-AB7F025489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21E8BC5-D605-4F1E-BBA7-41588386C83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142783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A6B2C-85A5-4944-A8C2-E23792FBD1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EFF9F064-13CB-4D9F-966B-E619E4AE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DD90C95A-8BFD-4555-8504-9158BC594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00F5AF8A-5E4C-4B31-B445-7FD68198BA62}"/>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6" name="Footer Placeholder 5">
            <a:extLst>
              <a:ext uri="{FF2B5EF4-FFF2-40B4-BE49-F238E27FC236}">
                <a16:creationId xmlns="" xmlns:a16="http://schemas.microsoft.com/office/drawing/2014/main" id="{BCA2E8E0-787B-49EE-A237-76A4EB0C8F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3999D8A-5F82-419F-8B29-9CD43394C501}"/>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160992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4CA04-E783-4014-9063-3A28AFC1177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3CD5062-6914-438A-BC21-42C6292C8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74D0F2B-93DE-4C96-9042-184FCD0C7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B738E1E-AA80-49B6-A66F-87519535D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0E02D10-4DE1-40F6-A531-2182E2DF4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7FBBD06-7051-413E-B4A0-6B1573ED8199}"/>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8" name="Footer Placeholder 7">
            <a:extLst>
              <a:ext uri="{FF2B5EF4-FFF2-40B4-BE49-F238E27FC236}">
                <a16:creationId xmlns="" xmlns:a16="http://schemas.microsoft.com/office/drawing/2014/main" id="{CF5FA3E7-F17E-4E13-B703-D13D6BE4188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106DC024-037C-4F11-85DB-3567583C428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44384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8F023-3C3C-4143-A908-0125AC69E0A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A5BFBE0-DB2F-4BC3-BCE6-57017C8EBE0D}"/>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4" name="Footer Placeholder 3">
            <a:extLst>
              <a:ext uri="{FF2B5EF4-FFF2-40B4-BE49-F238E27FC236}">
                <a16:creationId xmlns="" xmlns:a16="http://schemas.microsoft.com/office/drawing/2014/main" id="{2B58EF07-0A77-4D34-A97B-9205F10FE57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FA9DD589-A511-40C6-B245-D57D7A6F8F1D}"/>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42895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42B583B-59DB-4077-BFC2-3F1D746A7177}"/>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3" name="Footer Placeholder 2">
            <a:extLst>
              <a:ext uri="{FF2B5EF4-FFF2-40B4-BE49-F238E27FC236}">
                <a16:creationId xmlns="" xmlns:a16="http://schemas.microsoft.com/office/drawing/2014/main" id="{ECDD9F76-F70F-43C2-9BA3-69EC083761A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CAEF2056-501C-48E5-AFFA-1901BA421F4F}"/>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14560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30392-2570-4792-BD9E-513E6AB5E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92B6416-E20E-4219-B339-B17473F9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F56BD41E-C75B-469B-9FF3-FE5F6108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C0C550C-2E5F-4F37-AE32-2D572D4D8C98}"/>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6" name="Footer Placeholder 5">
            <a:extLst>
              <a:ext uri="{FF2B5EF4-FFF2-40B4-BE49-F238E27FC236}">
                <a16:creationId xmlns="" xmlns:a16="http://schemas.microsoft.com/office/drawing/2014/main" id="{DBE6C94B-A765-490D-AD6D-08732D518C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4EB7EF35-C071-4429-94CE-C3351C017E5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32553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C553-CCCB-4A8A-A1EB-AD6C66BBE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AFB82FAE-AB6F-4EAF-A741-17D317099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FFFA9B7-33BD-41B8-B846-67C864AEB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757A31-9C33-4418-9B7C-4505E6145B06}"/>
              </a:ext>
            </a:extLst>
          </p:cNvPr>
          <p:cNvSpPr>
            <a:spLocks noGrp="1"/>
          </p:cNvSpPr>
          <p:nvPr>
            <p:ph type="dt" sz="half" idx="10"/>
          </p:nvPr>
        </p:nvSpPr>
        <p:spPr/>
        <p:txBody>
          <a:bodyPr/>
          <a:lstStyle/>
          <a:p>
            <a:fld id="{B104218D-F6CA-4CE7-A221-46C7E8464781}" type="datetimeFigureOut">
              <a:rPr lang="en-IN" smtClean="0"/>
              <a:pPr/>
              <a:t>24-03-2021</a:t>
            </a:fld>
            <a:endParaRPr lang="en-IN"/>
          </a:p>
        </p:txBody>
      </p:sp>
      <p:sp>
        <p:nvSpPr>
          <p:cNvPr id="6" name="Footer Placeholder 5">
            <a:extLst>
              <a:ext uri="{FF2B5EF4-FFF2-40B4-BE49-F238E27FC236}">
                <a16:creationId xmlns="" xmlns:a16="http://schemas.microsoft.com/office/drawing/2014/main" id="{A62E8661-BE5D-4C21-A614-B014CABF0C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34061EA-426E-4172-B8D0-31F95E8FCF66}"/>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317457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9DDE3F-26DA-44FE-8832-3B7335A78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2136198-3912-4337-B5FD-40CFAE966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3C2AEEE-DCEB-499D-9E8D-76E3606F6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4218D-F6CA-4CE7-A221-46C7E8464781}" type="datetimeFigureOut">
              <a:rPr lang="en-IN" smtClean="0"/>
              <a:pPr/>
              <a:t>24-03-2021</a:t>
            </a:fld>
            <a:endParaRPr lang="en-IN"/>
          </a:p>
        </p:txBody>
      </p:sp>
      <p:sp>
        <p:nvSpPr>
          <p:cNvPr id="5" name="Footer Placeholder 4">
            <a:extLst>
              <a:ext uri="{FF2B5EF4-FFF2-40B4-BE49-F238E27FC236}">
                <a16:creationId xmlns="" xmlns:a16="http://schemas.microsoft.com/office/drawing/2014/main" id="{42D1E2B5-8D68-46B7-8E5F-09D40A479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1CF48BB2-FCA4-4F43-B270-F1ABC190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55BF2-DEC6-4293-ACCA-50DD20CADD5C}" type="slidenum">
              <a:rPr lang="en-IN" smtClean="0"/>
              <a:pPr/>
              <a:t>‹#›</a:t>
            </a:fld>
            <a:endParaRPr lang="en-IN"/>
          </a:p>
        </p:txBody>
      </p:sp>
    </p:spTree>
    <p:extLst>
      <p:ext uri="{BB962C8B-B14F-4D97-AF65-F5344CB8AC3E}">
        <p14:creationId xmlns="" xmlns:p14="http://schemas.microsoft.com/office/powerpoint/2010/main" val="327794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healthline.com/symptom/night-time-urination" TargetMode="External"/><Relationship Id="rId3" Type="http://schemas.openxmlformats.org/officeDocument/2006/relationships/hyperlink" Target="https://www.healthline.com/symptom/abnormal-heart-rhythms" TargetMode="External"/><Relationship Id="rId7" Type="http://schemas.openxmlformats.org/officeDocument/2006/relationships/hyperlink" Target="https://www.healthline.com/symptom/discoloration-of-ski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healthline.com/symptom/wheezing" TargetMode="External"/><Relationship Id="rId5" Type="http://schemas.openxmlformats.org/officeDocument/2006/relationships/hyperlink" Target="https://www.healthline.com/symptom/unintentional-weight-gain" TargetMode="External"/><Relationship Id="rId10" Type="http://schemas.openxmlformats.org/officeDocument/2006/relationships/hyperlink" Target="https://www.healthline.com/symptom/fainting" TargetMode="External"/><Relationship Id="rId4" Type="http://schemas.openxmlformats.org/officeDocument/2006/relationships/hyperlink" Target="https://www.healthline.com/health/swollen-ankle-and-leg" TargetMode="External"/><Relationship Id="rId9" Type="http://schemas.openxmlformats.org/officeDocument/2006/relationships/hyperlink" Target="https://www.healthline.com/health/pulmonary-ede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496202-A645-4D8A-A3D0-EA6F232F7E72}"/>
              </a:ext>
            </a:extLst>
          </p:cNvPr>
          <p:cNvSpPr>
            <a:spLocks noGrp="1"/>
          </p:cNvSpPr>
          <p:nvPr>
            <p:ph type="ctrTitle"/>
          </p:nvPr>
        </p:nvSpPr>
        <p:spPr>
          <a:xfrm>
            <a:off x="1437939" y="2527300"/>
            <a:ext cx="9144000" cy="1346200"/>
          </a:xfrm>
        </p:spPr>
        <p:txBody>
          <a:bodyPr>
            <a:normAutofit/>
          </a:bodyPr>
          <a:lstStyle/>
          <a:p>
            <a:r>
              <a:rPr lang="en-IN" sz="7200" b="1" dirty="0" smtClean="0">
                <a:solidFill>
                  <a:srgbClr val="002060"/>
                </a:solidFill>
              </a:rPr>
              <a:t>Congestive Heart Failure</a:t>
            </a:r>
            <a:endParaRPr lang="en-IN" sz="7200" b="1" dirty="0">
              <a:solidFill>
                <a:srgbClr val="002060"/>
              </a:solidFill>
            </a:endParaRPr>
          </a:p>
        </p:txBody>
      </p:sp>
      <p:sp>
        <p:nvSpPr>
          <p:cNvPr id="3" name="Subtitle 2">
            <a:extLst>
              <a:ext uri="{FF2B5EF4-FFF2-40B4-BE49-F238E27FC236}">
                <a16:creationId xmlns="" xmlns:a16="http://schemas.microsoft.com/office/drawing/2014/main" id="{12B35B7F-7216-45CE-8165-7EA6589EFA4B}"/>
              </a:ext>
            </a:extLst>
          </p:cNvPr>
          <p:cNvSpPr>
            <a:spLocks noGrp="1"/>
          </p:cNvSpPr>
          <p:nvPr>
            <p:ph type="subTitle" idx="1"/>
          </p:nvPr>
        </p:nvSpPr>
        <p:spPr>
          <a:xfrm>
            <a:off x="1545515" y="4102100"/>
            <a:ext cx="9144000" cy="1828799"/>
          </a:xfrm>
        </p:spPr>
        <p:txBody>
          <a:bodyPr>
            <a:normAutofit fontScale="92500" lnSpcReduction="20000"/>
          </a:bodyPr>
          <a:lstStyle/>
          <a:p>
            <a:r>
              <a:rPr lang="en-IN" sz="3200" b="1" u="sng" dirty="0" smtClean="0">
                <a:solidFill>
                  <a:srgbClr val="002060"/>
                </a:solidFill>
              </a:rPr>
              <a:t>Presenter</a:t>
            </a:r>
          </a:p>
          <a:p>
            <a:r>
              <a:rPr lang="en-IN" sz="3200" b="1" dirty="0" smtClean="0">
                <a:solidFill>
                  <a:srgbClr val="002060"/>
                </a:solidFill>
              </a:rPr>
              <a:t>DeviNanjappan</a:t>
            </a:r>
          </a:p>
          <a:p>
            <a:r>
              <a:rPr lang="en-IN" sz="3200" b="1" dirty="0" smtClean="0">
                <a:solidFill>
                  <a:srgbClr val="002060"/>
                </a:solidFill>
              </a:rPr>
              <a:t>Principal</a:t>
            </a:r>
          </a:p>
          <a:p>
            <a:r>
              <a:rPr lang="en-IN" sz="2600" b="1" dirty="0" smtClean="0">
                <a:solidFill>
                  <a:srgbClr val="002060"/>
                </a:solidFill>
              </a:rPr>
              <a:t>[FACULTY OF NURSING]</a:t>
            </a:r>
            <a:endParaRPr lang="en-IN" sz="2600" b="1" dirty="0">
              <a:solidFill>
                <a:srgbClr val="002060"/>
              </a:solidFill>
            </a:endParaRPr>
          </a:p>
        </p:txBody>
      </p:sp>
      <p:pic>
        <p:nvPicPr>
          <p:cNvPr id="21505" name="Picture 1" descr="F:\2019\acharyalogo.png"/>
          <p:cNvPicPr>
            <a:picLocks noChangeAspect="1" noChangeArrowheads="1"/>
          </p:cNvPicPr>
          <p:nvPr/>
        </p:nvPicPr>
        <p:blipFill>
          <a:blip r:embed="rId2" cstate="print"/>
          <a:srcRect/>
          <a:stretch>
            <a:fillRect/>
          </a:stretch>
        </p:blipFill>
        <p:spPr bwMode="auto">
          <a:xfrm>
            <a:off x="5054897" y="613188"/>
            <a:ext cx="1489336" cy="1914861"/>
          </a:xfrm>
          <a:prstGeom prst="rect">
            <a:avLst/>
          </a:prstGeom>
          <a:noFill/>
        </p:spPr>
      </p:pic>
    </p:spTree>
    <p:extLst>
      <p:ext uri="{BB962C8B-B14F-4D97-AF65-F5344CB8AC3E}">
        <p14:creationId xmlns="" xmlns:p14="http://schemas.microsoft.com/office/powerpoint/2010/main" val="1819779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Prevention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7" name="Rectangle 6"/>
          <p:cNvSpPr/>
          <p:nvPr/>
        </p:nvSpPr>
        <p:spPr>
          <a:xfrm>
            <a:off x="990600" y="1651001"/>
            <a:ext cx="10350500" cy="1815882"/>
          </a:xfrm>
          <a:prstGeom prst="rect">
            <a:avLst/>
          </a:prstGeom>
        </p:spPr>
        <p:txBody>
          <a:bodyPr wrap="square">
            <a:spAutoFit/>
          </a:bodyPr>
          <a:lstStyle/>
          <a:p>
            <a:r>
              <a:rPr lang="en-US" sz="2800" dirty="0" smtClean="0"/>
              <a:t>The prevention of heart failure (HF) is an urgent public health need with national and global implications</a:t>
            </a:r>
          </a:p>
          <a:p>
            <a:r>
              <a:rPr lang="en-US" sz="2800" dirty="0" smtClean="0"/>
              <a:t>chronic cardiac injury that can be prevented with aggressive risk factor management,.</a:t>
            </a:r>
            <a:endParaRPr lang="en-US"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Stages of CCF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7170" name="Picture 2" descr="C:\Users\nursing\Desktop\22ff1 (1).jpeg"/>
          <p:cNvPicPr>
            <a:picLocks noChangeAspect="1" noChangeArrowheads="1"/>
          </p:cNvPicPr>
          <p:nvPr/>
        </p:nvPicPr>
        <p:blipFill>
          <a:blip r:embed="rId3" cstate="print"/>
          <a:srcRect/>
          <a:stretch>
            <a:fillRect/>
          </a:stretch>
        </p:blipFill>
        <p:spPr bwMode="auto">
          <a:xfrm>
            <a:off x="1879600" y="1536700"/>
            <a:ext cx="8089900" cy="44450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Pathophysiology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4098" name="Picture 2" descr="C:\Users\nursing\Desktop\chf_pathophys.png"/>
          <p:cNvPicPr>
            <a:picLocks noChangeAspect="1" noChangeArrowheads="1"/>
          </p:cNvPicPr>
          <p:nvPr/>
        </p:nvPicPr>
        <p:blipFill>
          <a:blip r:embed="rId3" cstate="print"/>
          <a:srcRect/>
          <a:stretch>
            <a:fillRect/>
          </a:stretch>
        </p:blipFill>
        <p:spPr bwMode="auto">
          <a:xfrm>
            <a:off x="2362200" y="1638300"/>
            <a:ext cx="6934200" cy="46482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US" b="1" dirty="0" smtClean="0"/>
              <a:t>types of CHF?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7" name="Rectangle 6"/>
          <p:cNvSpPr/>
          <p:nvPr/>
        </p:nvSpPr>
        <p:spPr>
          <a:xfrm>
            <a:off x="1092200" y="1701800"/>
            <a:ext cx="9842500" cy="4955203"/>
          </a:xfrm>
          <a:prstGeom prst="rect">
            <a:avLst/>
          </a:prstGeom>
        </p:spPr>
        <p:txBody>
          <a:bodyPr wrap="square">
            <a:spAutoFit/>
          </a:bodyPr>
          <a:lstStyle/>
          <a:p>
            <a:r>
              <a:rPr lang="en-US" sz="2400" b="1" dirty="0" smtClean="0"/>
              <a:t>Systolic heart failure</a:t>
            </a:r>
            <a:r>
              <a:rPr lang="en-US" sz="2400" dirty="0" smtClean="0"/>
              <a:t> occurs when the left ventricle fails to contract normally. This reduces the level of force available to push blood into circulation. Without this force, the heart can’t pump properly.</a:t>
            </a:r>
          </a:p>
          <a:p>
            <a:r>
              <a:rPr lang="en-US" sz="2400" b="1" dirty="0" smtClean="0"/>
              <a:t>Diastolic failure</a:t>
            </a:r>
            <a:r>
              <a:rPr lang="en-US" sz="2400" dirty="0" smtClean="0"/>
              <a:t>, or diastolic dysfunction, happens when the muscle in the left ventricle becomes stiff. Because it can no longer relax, the heart can’t quite fill with blood between beats. </a:t>
            </a:r>
          </a:p>
          <a:p>
            <a:r>
              <a:rPr lang="en-US" sz="2400" b="1" dirty="0" smtClean="0"/>
              <a:t>Right-sided CHF </a:t>
            </a:r>
            <a:r>
              <a:rPr lang="en-US" sz="2400" dirty="0" smtClean="0"/>
              <a:t>occurs when the right ventricle has difficulty pumping blood to your lungs. Blood backs up in your blood vessels, which causes fluid retention in your lower extremities, abdomen, and other vital organs.</a:t>
            </a:r>
          </a:p>
          <a:p>
            <a:r>
              <a:rPr lang="en-US" sz="2400" b="1" dirty="0" smtClean="0"/>
              <a:t>It’s possible to have left-sided and right-sided CHF </a:t>
            </a:r>
            <a:r>
              <a:rPr lang="en-US" sz="2400" dirty="0" smtClean="0"/>
              <a:t>at the same time. Usually, the disease starts in the left side and then travels to the right when left untreated</a:t>
            </a:r>
          </a:p>
          <a:p>
            <a:endParaRPr lang="en-US" sz="2800"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S/S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3074" name="Picture 2" descr="C:\Users\nursing\Desktop\588fa495e39b1da106cbd6ed_Screenshot 2017-01-30 at 2.39.36 PM.png"/>
          <p:cNvPicPr>
            <a:picLocks noChangeAspect="1" noChangeArrowheads="1"/>
          </p:cNvPicPr>
          <p:nvPr/>
        </p:nvPicPr>
        <p:blipFill>
          <a:blip r:embed="rId3" cstate="print"/>
          <a:srcRect/>
          <a:stretch>
            <a:fillRect/>
          </a:stretch>
        </p:blipFill>
        <p:spPr bwMode="auto">
          <a:xfrm>
            <a:off x="1295400" y="1612900"/>
            <a:ext cx="10071236" cy="49403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S/S</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graphicFrame>
        <p:nvGraphicFramePr>
          <p:cNvPr id="8" name="Table 7"/>
          <p:cNvGraphicFramePr>
            <a:graphicFrameLocks noGrp="1"/>
          </p:cNvGraphicFramePr>
          <p:nvPr/>
        </p:nvGraphicFramePr>
        <p:xfrm>
          <a:off x="1498600" y="1968501"/>
          <a:ext cx="9702801" cy="3684270"/>
        </p:xfrm>
        <a:graphic>
          <a:graphicData uri="http://schemas.openxmlformats.org/drawingml/2006/table">
            <a:tbl>
              <a:tblPr firstRow="1" bandRow="1">
                <a:tableStyleId>{5C22544A-7EE6-4342-B048-85BDC9FD1C3A}</a:tableStyleId>
              </a:tblPr>
              <a:tblGrid>
                <a:gridCol w="3234267"/>
                <a:gridCol w="3234267"/>
                <a:gridCol w="3234267"/>
              </a:tblGrid>
              <a:tr h="546100">
                <a:tc>
                  <a:txBody>
                    <a:bodyPr/>
                    <a:lstStyle/>
                    <a:p>
                      <a:pPr algn="ctr"/>
                      <a:r>
                        <a:rPr lang="en-US" b="1" dirty="0"/>
                        <a:t>Symptoms you may notice first</a:t>
                      </a:r>
                    </a:p>
                  </a:txBody>
                  <a:tcPr marL="95250" marR="95250" marT="66675" marB="66675" anchor="ctr"/>
                </a:tc>
                <a:tc>
                  <a:txBody>
                    <a:bodyPr/>
                    <a:lstStyle/>
                    <a:p>
                      <a:pPr algn="ctr"/>
                      <a:r>
                        <a:rPr lang="en-US" b="1"/>
                        <a:t>Symptoms that indicate your condition has worsened</a:t>
                      </a:r>
                    </a:p>
                  </a:txBody>
                  <a:tcPr marL="95250" marR="95250" marT="66675" marB="66675" anchor="ctr"/>
                </a:tc>
                <a:tc>
                  <a:txBody>
                    <a:bodyPr/>
                    <a:lstStyle/>
                    <a:p>
                      <a:pPr algn="ctr"/>
                      <a:r>
                        <a:rPr lang="en-US" b="1"/>
                        <a:t>Symptoms that indicate a severe heart condition</a:t>
                      </a:r>
                    </a:p>
                  </a:txBody>
                  <a:tcPr marL="95250" marR="95250" marT="66675" marB="66675" anchor="ctr"/>
                </a:tc>
              </a:tr>
              <a:tr h="546100">
                <a:tc>
                  <a:txBody>
                    <a:bodyPr/>
                    <a:lstStyle/>
                    <a:p>
                      <a:r>
                        <a:rPr lang="en-US" dirty="0"/>
                        <a:t>fatigue</a:t>
                      </a:r>
                    </a:p>
                  </a:txBody>
                  <a:tcPr marL="95250" marR="95250" marT="76200" marB="57150" anchor="ctr"/>
                </a:tc>
                <a:tc>
                  <a:txBody>
                    <a:bodyPr/>
                    <a:lstStyle/>
                    <a:p>
                      <a:r>
                        <a:rPr lang="en-US" u="none" strike="noStrike">
                          <a:solidFill>
                            <a:srgbClr val="01ADB9"/>
                          </a:solidFill>
                          <a:hlinkClick r:id="rId3"/>
                        </a:rPr>
                        <a:t>irregular heartbeat</a:t>
                      </a:r>
                      <a:endParaRPr lang="en-US"/>
                    </a:p>
                  </a:txBody>
                  <a:tcPr marL="95250" marR="95250" marT="76200" marB="57150" anchor="ctr"/>
                </a:tc>
                <a:tc>
                  <a:txBody>
                    <a:bodyPr/>
                    <a:lstStyle/>
                    <a:p>
                      <a:r>
                        <a:rPr lang="en-US"/>
                        <a:t>chest pain that radiates through the upper body</a:t>
                      </a:r>
                    </a:p>
                  </a:txBody>
                  <a:tcPr marL="95250" marR="95250" marT="76200" marB="57150" anchor="ctr"/>
                </a:tc>
              </a:tr>
              <a:tr h="546100">
                <a:tc>
                  <a:txBody>
                    <a:bodyPr/>
                    <a:lstStyle/>
                    <a:p>
                      <a:r>
                        <a:rPr lang="en-US" u="none" strike="noStrike">
                          <a:solidFill>
                            <a:srgbClr val="01ADB9"/>
                          </a:solidFill>
                          <a:hlinkClick r:id="rId4"/>
                        </a:rPr>
                        <a:t>swelling in your ankles, feet, and legs</a:t>
                      </a:r>
                      <a:endParaRPr lang="en-US"/>
                    </a:p>
                  </a:txBody>
                  <a:tcPr marL="95250" marR="95250" marT="76200" marB="57150" anchor="ctr"/>
                </a:tc>
                <a:tc>
                  <a:txBody>
                    <a:bodyPr/>
                    <a:lstStyle/>
                    <a:p>
                      <a:r>
                        <a:rPr lang="en-US" dirty="0"/>
                        <a:t>a cough that develops from congested lungs</a:t>
                      </a:r>
                    </a:p>
                  </a:txBody>
                  <a:tcPr marL="95250" marR="95250" marT="76200" marB="57150" anchor="ctr"/>
                </a:tc>
                <a:tc>
                  <a:txBody>
                    <a:bodyPr/>
                    <a:lstStyle/>
                    <a:p>
                      <a:r>
                        <a:rPr lang="en-US"/>
                        <a:t>rapid breathing</a:t>
                      </a:r>
                    </a:p>
                  </a:txBody>
                  <a:tcPr marL="95250" marR="95250" marT="76200" marB="57150" anchor="ctr"/>
                </a:tc>
              </a:tr>
              <a:tr h="546100">
                <a:tc>
                  <a:txBody>
                    <a:bodyPr/>
                    <a:lstStyle/>
                    <a:p>
                      <a:r>
                        <a:rPr lang="en-US" u="none" strike="noStrike">
                          <a:solidFill>
                            <a:srgbClr val="01ADB9"/>
                          </a:solidFill>
                          <a:hlinkClick r:id="rId5"/>
                        </a:rPr>
                        <a:t>weight gain</a:t>
                      </a:r>
                      <a:endParaRPr lang="en-US"/>
                    </a:p>
                  </a:txBody>
                  <a:tcPr marL="95250" marR="95250" marT="76200" marB="57150" anchor="ctr"/>
                </a:tc>
                <a:tc>
                  <a:txBody>
                    <a:bodyPr/>
                    <a:lstStyle/>
                    <a:p>
                      <a:r>
                        <a:rPr lang="en-US" u="none" strike="noStrike">
                          <a:solidFill>
                            <a:srgbClr val="01ADB9"/>
                          </a:solidFill>
                          <a:hlinkClick r:id="rId6"/>
                        </a:rPr>
                        <a:t>wheezing</a:t>
                      </a:r>
                      <a:endParaRPr lang="en-US"/>
                    </a:p>
                  </a:txBody>
                  <a:tcPr marL="95250" marR="95250" marT="76200" marB="57150" anchor="ctr"/>
                </a:tc>
                <a:tc>
                  <a:txBody>
                    <a:bodyPr/>
                    <a:lstStyle/>
                    <a:p>
                      <a:r>
                        <a:rPr lang="en-US"/>
                        <a:t>skin that appears </a:t>
                      </a:r>
                      <a:r>
                        <a:rPr lang="en-US" u="none" strike="noStrike">
                          <a:solidFill>
                            <a:srgbClr val="01ADB9"/>
                          </a:solidFill>
                          <a:hlinkClick r:id="rId7"/>
                        </a:rPr>
                        <a:t>blue</a:t>
                      </a:r>
                      <a:r>
                        <a:rPr lang="en-US"/>
                        <a:t>, which is due to lack of oxygen in your lungs</a:t>
                      </a:r>
                    </a:p>
                  </a:txBody>
                  <a:tcPr marL="95250" marR="95250" marT="76200" marB="57150" anchor="ctr"/>
                </a:tc>
              </a:tr>
              <a:tr h="546100">
                <a:tc>
                  <a:txBody>
                    <a:bodyPr/>
                    <a:lstStyle/>
                    <a:p>
                      <a:r>
                        <a:rPr lang="en-US" u="none" strike="noStrike">
                          <a:solidFill>
                            <a:srgbClr val="01ADB9"/>
                          </a:solidFill>
                          <a:hlinkClick r:id="rId8"/>
                        </a:rPr>
                        <a:t>increased need to urinate</a:t>
                      </a:r>
                      <a:r>
                        <a:rPr lang="en-US"/>
                        <a:t>, especially at night</a:t>
                      </a:r>
                    </a:p>
                  </a:txBody>
                  <a:tcPr marL="95250" marR="95250" marT="76200" marB="57150" anchor="ctr"/>
                </a:tc>
                <a:tc>
                  <a:txBody>
                    <a:bodyPr/>
                    <a:lstStyle/>
                    <a:p>
                      <a:r>
                        <a:rPr lang="en-US"/>
                        <a:t>shortness of breath, which may indicate </a:t>
                      </a:r>
                      <a:r>
                        <a:rPr lang="en-US" u="none" strike="noStrike">
                          <a:solidFill>
                            <a:srgbClr val="01ADB9"/>
                          </a:solidFill>
                          <a:hlinkClick r:id="rId9"/>
                        </a:rPr>
                        <a:t>pulmonary edema</a:t>
                      </a:r>
                      <a:endParaRPr lang="en-US"/>
                    </a:p>
                  </a:txBody>
                  <a:tcPr marL="95250" marR="95250" marT="76200" marB="57150" anchor="ctr"/>
                </a:tc>
                <a:tc>
                  <a:txBody>
                    <a:bodyPr/>
                    <a:lstStyle/>
                    <a:p>
                      <a:r>
                        <a:rPr lang="en-US" u="none" strike="noStrike" dirty="0">
                          <a:solidFill>
                            <a:srgbClr val="01ADB9"/>
                          </a:solidFill>
                          <a:hlinkClick r:id="rId10"/>
                        </a:rPr>
                        <a:t>fainting</a:t>
                      </a:r>
                      <a:endParaRPr lang="en-US" dirty="0"/>
                    </a:p>
                  </a:txBody>
                  <a:tcPr marL="95250" marR="95250" marT="76200" marB="57150" anchor="ctr"/>
                </a:tc>
              </a:tr>
            </a:tbl>
          </a:graphicData>
        </a:graphic>
      </p:graphicFrame>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Clinical evaluation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31746" name="Picture 2" descr="File:Suspected heart failure.svg"/>
          <p:cNvPicPr>
            <a:picLocks noChangeAspect="1" noChangeArrowheads="1"/>
          </p:cNvPicPr>
          <p:nvPr/>
        </p:nvPicPr>
        <p:blipFill>
          <a:blip r:embed="rId3" cstate="print"/>
          <a:srcRect/>
          <a:stretch>
            <a:fillRect/>
          </a:stretch>
        </p:blipFill>
        <p:spPr bwMode="auto">
          <a:xfrm>
            <a:off x="1460500" y="1435100"/>
            <a:ext cx="8648699" cy="49530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Prognosis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7" name="Rectangle 6"/>
          <p:cNvSpPr/>
          <p:nvPr/>
        </p:nvSpPr>
        <p:spPr>
          <a:xfrm>
            <a:off x="1028700" y="1866900"/>
            <a:ext cx="10756900" cy="1384995"/>
          </a:xfrm>
          <a:prstGeom prst="rect">
            <a:avLst/>
          </a:prstGeom>
        </p:spPr>
        <p:txBody>
          <a:bodyPr wrap="square">
            <a:spAutoFit/>
          </a:bodyPr>
          <a:lstStyle/>
          <a:p>
            <a:r>
              <a:rPr lang="en-US" sz="2800" dirty="0" smtClean="0"/>
              <a:t>The life expectancy of a patient with heart failure is determined by age, NYHA class, LVEF, normal level of sodium, systolic blood pressure, use of medication and use of ICD or CRT-D,CRT-P</a:t>
            </a:r>
            <a:endParaRPr lang="en-US" sz="2800"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Management: Non Pharmacology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7" name="Rectangle 6"/>
          <p:cNvSpPr/>
          <p:nvPr/>
        </p:nvSpPr>
        <p:spPr>
          <a:xfrm>
            <a:off x="1193800" y="1701800"/>
            <a:ext cx="10464799" cy="2954655"/>
          </a:xfrm>
          <a:prstGeom prst="rect">
            <a:avLst/>
          </a:prstGeom>
        </p:spPr>
        <p:txBody>
          <a:bodyPr wrap="square">
            <a:spAutoFit/>
          </a:bodyPr>
          <a:lstStyle/>
          <a:p>
            <a:r>
              <a:rPr lang="en-US" sz="2400" dirty="0" smtClean="0"/>
              <a:t>Education: MI</a:t>
            </a:r>
          </a:p>
          <a:p>
            <a:r>
              <a:rPr lang="en-US" sz="2400" dirty="0" smtClean="0"/>
              <a:t>Fluid -1500 ml and sodium restriction less than 2 gm</a:t>
            </a:r>
          </a:p>
          <a:p>
            <a:r>
              <a:rPr lang="en-US" sz="2400" dirty="0" smtClean="0"/>
              <a:t>Body weight-2 kg/3 day, In obese patients (body mass index &gt;30 kg/m</a:t>
            </a:r>
            <a:r>
              <a:rPr lang="en-US" sz="2400" baseline="30000" dirty="0" smtClean="0"/>
              <a:t>2</a:t>
            </a:r>
            <a:r>
              <a:rPr lang="en-US" sz="2400" dirty="0" smtClean="0"/>
              <a:t>)</a:t>
            </a:r>
          </a:p>
          <a:p>
            <a:r>
              <a:rPr lang="en-US" sz="2400" dirty="0" smtClean="0"/>
              <a:t>Alcohol intake should be minimized, </a:t>
            </a:r>
          </a:p>
          <a:p>
            <a:r>
              <a:rPr lang="en-US" sz="2400" dirty="0" smtClean="0"/>
              <a:t>Smoking cessation should be encouraged.</a:t>
            </a:r>
          </a:p>
          <a:p>
            <a:r>
              <a:rPr lang="en-US" sz="2400" dirty="0" smtClean="0"/>
              <a:t>Exercise training is recommended to all chronic stable HF patients</a:t>
            </a:r>
          </a:p>
          <a:p>
            <a:r>
              <a:rPr lang="en-US" sz="2400" dirty="0" smtClean="0"/>
              <a:t> immunization of HF patients</a:t>
            </a:r>
          </a:p>
          <a:p>
            <a:endParaRPr lang="en-US" b="1"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Management: Pharmacology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graphicFrame>
        <p:nvGraphicFramePr>
          <p:cNvPr id="8" name="Table 7"/>
          <p:cNvGraphicFramePr>
            <a:graphicFrameLocks noGrp="1"/>
          </p:cNvGraphicFramePr>
          <p:nvPr/>
        </p:nvGraphicFramePr>
        <p:xfrm>
          <a:off x="1066800" y="1955800"/>
          <a:ext cx="9093200" cy="4175760"/>
        </p:xfrm>
        <a:graphic>
          <a:graphicData uri="http://schemas.openxmlformats.org/drawingml/2006/table">
            <a:tbl>
              <a:tblPr firstRow="1" bandRow="1">
                <a:tableStyleId>{5C22544A-7EE6-4342-B048-85BDC9FD1C3A}</a:tableStyleId>
              </a:tblPr>
              <a:tblGrid>
                <a:gridCol w="1818640"/>
                <a:gridCol w="1818640"/>
                <a:gridCol w="1818640"/>
                <a:gridCol w="1818640"/>
                <a:gridCol w="1818640"/>
              </a:tblGrid>
              <a:tr h="21632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16323">
                <a:tc>
                  <a:txBody>
                    <a:bodyPr/>
                    <a:lstStyle/>
                    <a:p>
                      <a:pPr algn="ctr"/>
                      <a:r>
                        <a:rPr lang="en-US" b="1"/>
                        <a:t/>
                      </a:r>
                      <a:br>
                        <a:rPr lang="en-US" b="1"/>
                      </a:br>
                      <a:r>
                        <a:rPr lang="en-US" b="1"/>
                        <a:t>NYHA I &amp; EF &lt;40%</a:t>
                      </a:r>
                      <a:endParaRPr lang="en-US"/>
                    </a:p>
                  </a:txBody>
                  <a:tcPr marL="9525" marR="9525" marT="9525" marB="9525" anchor="ctr"/>
                </a:tc>
                <a:tc>
                  <a:txBody>
                    <a:bodyPr/>
                    <a:lstStyle/>
                    <a:p>
                      <a:pPr algn="ctr"/>
                      <a:r>
                        <a:rPr lang="en-US" b="1"/>
                        <a:t>NYHA II</a:t>
                      </a:r>
                      <a:endParaRPr lang="en-US"/>
                    </a:p>
                  </a:txBody>
                  <a:tcPr marL="9525" marR="9525" marT="9525" marB="9525" anchor="ctr"/>
                </a:tc>
                <a:tc>
                  <a:txBody>
                    <a:bodyPr/>
                    <a:lstStyle/>
                    <a:p>
                      <a:pPr algn="ctr"/>
                      <a:r>
                        <a:rPr lang="en-US" b="1"/>
                        <a:t>NYHA III</a:t>
                      </a:r>
                      <a:endParaRPr lang="en-US"/>
                    </a:p>
                  </a:txBody>
                  <a:tcPr marL="9525" marR="9525" marT="9525" marB="9525" anchor="ctr"/>
                </a:tc>
                <a:tc>
                  <a:txBody>
                    <a:bodyPr/>
                    <a:lstStyle/>
                    <a:p>
                      <a:pPr algn="ctr"/>
                      <a:r>
                        <a:rPr lang="en-US" b="1"/>
                        <a:t>NYHA IV</a:t>
                      </a:r>
                      <a:endParaRPr lang="en-US"/>
                    </a:p>
                  </a:txBody>
                  <a:tcPr marL="9525" marR="9525" marT="9525" marB="9525" anchor="ctr"/>
                </a:tc>
                <a:tc>
                  <a:txBody>
                    <a:bodyPr/>
                    <a:lstStyle/>
                    <a:p>
                      <a:endParaRPr lang="en-US"/>
                    </a:p>
                  </a:txBody>
                  <a:tcPr/>
                </a:tc>
              </a:tr>
              <a:tr h="216323">
                <a:tc>
                  <a:txBody>
                    <a:bodyPr/>
                    <a:lstStyle/>
                    <a:p>
                      <a:pPr algn="ctr"/>
                      <a:r>
                        <a:rPr lang="en-US" b="1"/>
                        <a:t>Diuretic</a:t>
                      </a:r>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r>
              <a:tr h="216323">
                <a:tc>
                  <a:txBody>
                    <a:bodyPr/>
                    <a:lstStyle/>
                    <a:p>
                      <a:pPr algn="ctr"/>
                      <a:r>
                        <a:rPr lang="en-US" b="1"/>
                        <a:t>ACE-inhib</a:t>
                      </a:r>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r>
              <a:tr h="216323">
                <a:tc>
                  <a:txBody>
                    <a:bodyPr/>
                    <a:lstStyle/>
                    <a:p>
                      <a:pPr algn="ctr"/>
                      <a:r>
                        <a:rPr lang="en-US" b="1"/>
                        <a:t>AT-II antagonist</a:t>
                      </a:r>
                      <a:endParaRPr lang="en-US"/>
                    </a:p>
                  </a:txBody>
                  <a:tcPr marL="9525" marR="9525" marT="9525" marB="9525" anchor="ctr"/>
                </a:tc>
                <a:tc>
                  <a:txBody>
                    <a:bodyPr/>
                    <a:lstStyle/>
                    <a:p>
                      <a:endParaRPr lang="en-US"/>
                    </a:p>
                  </a:txBody>
                  <a:tcPr marL="9525" marR="9525" marT="9525" marB="9525" anchor="ctr"/>
                </a:tc>
                <a:tc>
                  <a:txBody>
                    <a:bodyPr/>
                    <a:lstStyle/>
                    <a:p>
                      <a:pPr algn="ctr"/>
                      <a:r>
                        <a:rPr lang="en-US" b="1"/>
                        <a:t>Alternative</a:t>
                      </a:r>
                      <a:endParaRPr lang="en-US"/>
                    </a:p>
                  </a:txBody>
                  <a:tcPr marL="9525" marR="9525" marT="9525" marB="9525" anchor="ctr"/>
                </a:tc>
                <a:tc>
                  <a:txBody>
                    <a:bodyPr/>
                    <a:lstStyle/>
                    <a:p>
                      <a:pPr algn="ctr"/>
                      <a:r>
                        <a:rPr lang="en-US" b="1"/>
                        <a:t>Alternative</a:t>
                      </a:r>
                      <a:endParaRPr lang="en-US"/>
                    </a:p>
                  </a:txBody>
                  <a:tcPr marL="9525" marR="9525" marT="9525" marB="9525" anchor="ctr"/>
                </a:tc>
                <a:tc>
                  <a:txBody>
                    <a:bodyPr/>
                    <a:lstStyle/>
                    <a:p>
                      <a:pPr algn="ctr"/>
                      <a:r>
                        <a:rPr lang="en-US" b="1"/>
                        <a:t>Alternative</a:t>
                      </a:r>
                      <a:endParaRPr lang="en-US"/>
                    </a:p>
                  </a:txBody>
                  <a:tcPr marL="9525" marR="9525" marT="9525" marB="9525" anchor="ctr"/>
                </a:tc>
              </a:tr>
              <a:tr h="216323">
                <a:tc>
                  <a:txBody>
                    <a:bodyPr/>
                    <a:lstStyle/>
                    <a:p>
                      <a:pPr algn="ctr"/>
                      <a:r>
                        <a:rPr lang="en-US" b="1"/>
                        <a:t>Betablocker</a:t>
                      </a:r>
                      <a:endParaRPr lang="en-US"/>
                    </a:p>
                  </a:txBody>
                  <a:tcPr marL="9525" marR="9525" marT="9525" marB="9525" anchor="ctr"/>
                </a:tc>
                <a:tc>
                  <a:txBody>
                    <a:bodyPr/>
                    <a:lstStyle/>
                    <a:p>
                      <a:pPr algn="ctr"/>
                      <a:r>
                        <a:rPr lang="en-US" b="1"/>
                        <a:t>Post infarction</a:t>
                      </a:r>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r>
              <a:tr h="216323">
                <a:tc>
                  <a:txBody>
                    <a:bodyPr/>
                    <a:lstStyle/>
                    <a:p>
                      <a:pPr algn="ctr"/>
                      <a:r>
                        <a:rPr lang="en-US" b="1"/>
                        <a:t>Aldosteron antagonist</a:t>
                      </a:r>
                      <a:endParaRPr lang="en-US"/>
                    </a:p>
                  </a:txBody>
                  <a:tcPr marL="9525" marR="9525" marT="9525" marB="9525" anchor="ctr"/>
                </a:tc>
                <a:tc>
                  <a:txBody>
                    <a:bodyPr/>
                    <a:lstStyle/>
                    <a:p>
                      <a:endParaRPr lang="en-US"/>
                    </a:p>
                  </a:txBody>
                  <a:tcPr marL="9525" marR="9525" marT="9525" marB="9525" anchor="ctr"/>
                </a:tc>
                <a:tc>
                  <a:txBody>
                    <a:bodyPr/>
                    <a:lstStyle/>
                    <a:p>
                      <a:pPr algn="ctr"/>
                      <a:r>
                        <a:rPr lang="en-US" b="1"/>
                        <a:t>EF &lt; 35%</a:t>
                      </a:r>
                      <a:endParaRPr lang="en-US"/>
                    </a:p>
                  </a:txBody>
                  <a:tcPr marL="9525" marR="9525" marT="9525" marB="9525" anchor="ctr"/>
                </a:tc>
                <a:tc>
                  <a:txBody>
                    <a:bodyPr/>
                    <a:lstStyle/>
                    <a:p>
                      <a:pPr algn="ctr"/>
                      <a:r>
                        <a:rPr lang="en-US" b="1"/>
                        <a:t>EF &lt; 35%</a:t>
                      </a:r>
                      <a:endParaRPr lang="en-US"/>
                    </a:p>
                  </a:txBody>
                  <a:tcPr marL="9525" marR="9525" marT="9525" marB="9525" anchor="ctr"/>
                </a:tc>
                <a:tc>
                  <a:txBody>
                    <a:bodyPr/>
                    <a:lstStyle/>
                    <a:p>
                      <a:pPr algn="ctr"/>
                      <a:r>
                        <a:rPr lang="en-US" b="1"/>
                        <a:t>EF &lt; 35%</a:t>
                      </a:r>
                      <a:endParaRPr lang="en-US"/>
                    </a:p>
                  </a:txBody>
                  <a:tcPr marL="9525" marR="9525" marT="9525" marB="9525" anchor="ctr"/>
                </a:tc>
              </a:tr>
              <a:tr h="216323">
                <a:tc>
                  <a:txBody>
                    <a:bodyPr/>
                    <a:lstStyle/>
                    <a:p>
                      <a:pPr algn="ctr"/>
                      <a:r>
                        <a:rPr lang="en-US" b="1"/>
                        <a:t>Nitrate / Hydralazine</a:t>
                      </a:r>
                      <a:endParaRPr lang="en-US"/>
                    </a:p>
                  </a:txBody>
                  <a:tcPr marL="9525" marR="9525" marT="9525" marB="9525" anchor="ctr"/>
                </a:tc>
                <a:tc>
                  <a:txBody>
                    <a:bodyPr/>
                    <a:lstStyle/>
                    <a:p>
                      <a:endParaRPr lang="en-US"/>
                    </a:p>
                  </a:txBody>
                  <a:tcPr marL="9525" marR="9525" marT="9525" marB="9525" anchor="ctr"/>
                </a:tc>
                <a:tc>
                  <a:txBody>
                    <a:bodyPr/>
                    <a:lstStyle/>
                    <a:p>
                      <a:pPr algn="ctr"/>
                      <a:r>
                        <a:rPr lang="en-US" b="1"/>
                        <a:t>Afro-American</a:t>
                      </a:r>
                      <a:endParaRPr lang="en-US"/>
                    </a:p>
                  </a:txBody>
                  <a:tcPr marL="9525" marR="9525" marT="9525" marB="9525" anchor="ctr"/>
                </a:tc>
                <a:tc>
                  <a:txBody>
                    <a:bodyPr/>
                    <a:lstStyle/>
                    <a:p>
                      <a:pPr algn="ctr"/>
                      <a:r>
                        <a:rPr lang="en-US" b="1"/>
                        <a:t>Afro-American</a:t>
                      </a:r>
                      <a:endParaRPr lang="en-US"/>
                    </a:p>
                  </a:txBody>
                  <a:tcPr marL="9525" marR="9525" marT="9525" marB="9525" anchor="ctr"/>
                </a:tc>
                <a:tc>
                  <a:txBody>
                    <a:bodyPr/>
                    <a:lstStyle/>
                    <a:p>
                      <a:pPr algn="ctr"/>
                      <a:r>
                        <a:rPr lang="en-US" b="1"/>
                        <a:t>Afro-American</a:t>
                      </a:r>
                      <a:endParaRPr lang="en-US"/>
                    </a:p>
                  </a:txBody>
                  <a:tcPr marL="9525" marR="9525" marT="9525" marB="9525" anchor="ctr"/>
                </a:tc>
              </a:tr>
              <a:tr h="216323">
                <a:tc>
                  <a:txBody>
                    <a:bodyPr/>
                    <a:lstStyle/>
                    <a:p>
                      <a:pPr algn="ctr"/>
                      <a:r>
                        <a:rPr lang="en-US" b="1"/>
                        <a:t>Ivabradine</a:t>
                      </a:r>
                      <a:endParaRPr lang="en-US"/>
                    </a:p>
                  </a:txBody>
                  <a:tcPr marL="9525" marR="9525" marT="9525" marB="9525" anchor="ctr"/>
                </a:tc>
                <a:tc>
                  <a:txBody>
                    <a:bodyPr/>
                    <a:lstStyle/>
                    <a:p>
                      <a:endParaRPr lang="en-US"/>
                    </a:p>
                  </a:txBody>
                  <a:tcPr marL="9525" marR="9525" marT="9525" marB="9525" anchor="ctr"/>
                </a:tc>
                <a:tc>
                  <a:txBody>
                    <a:bodyPr/>
                    <a:lstStyle/>
                    <a:p>
                      <a:pPr algn="ctr"/>
                      <a:r>
                        <a:rPr lang="en-US" b="1"/>
                        <a:t>SR&gt;75/min &amp; EF&lt;35%</a:t>
                      </a:r>
                      <a:endParaRPr lang="en-US"/>
                    </a:p>
                  </a:txBody>
                  <a:tcPr marL="9525" marR="9525" marT="9525" marB="9525" anchor="ctr"/>
                </a:tc>
                <a:tc>
                  <a:txBody>
                    <a:bodyPr/>
                    <a:lstStyle/>
                    <a:p>
                      <a:pPr algn="ctr"/>
                      <a:r>
                        <a:rPr lang="en-US" b="1"/>
                        <a:t>SR&gt;75/min &amp; EF&lt;35%</a:t>
                      </a:r>
                      <a:endParaRPr lang="en-US"/>
                    </a:p>
                  </a:txBody>
                  <a:tcPr marL="9525" marR="9525" marT="9525" marB="9525" anchor="ctr"/>
                </a:tc>
                <a:tc>
                  <a:txBody>
                    <a:bodyPr/>
                    <a:lstStyle/>
                    <a:p>
                      <a:pPr algn="ctr"/>
                      <a:r>
                        <a:rPr lang="en-US" b="1"/>
                        <a:t>SR&gt;75/min &amp; EF&lt;35%</a:t>
                      </a:r>
                      <a:endParaRPr lang="en-US"/>
                    </a:p>
                  </a:txBody>
                  <a:tcPr marL="9525" marR="9525" marT="9525" marB="9525" anchor="ctr"/>
                </a:tc>
              </a:tr>
              <a:tr h="216323">
                <a:tc>
                  <a:txBody>
                    <a:bodyPr/>
                    <a:lstStyle/>
                    <a:p>
                      <a:pPr algn="ctr"/>
                      <a:r>
                        <a:rPr lang="en-US" b="1"/>
                        <a:t>Digoxin</a:t>
                      </a:r>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a:p>
                  </a:txBody>
                  <a:tcPr marL="9525" marR="9525" marT="9525" marB="9525" anchor="ctr"/>
                </a:tc>
                <a:tc>
                  <a:txBody>
                    <a:bodyPr/>
                    <a:lstStyle/>
                    <a:p>
                      <a:endParaRPr lang="en-US" dirty="0"/>
                    </a:p>
                  </a:txBody>
                  <a:tcPr/>
                </a:tc>
              </a:tr>
            </a:tbl>
          </a:graphicData>
        </a:graphic>
      </p:graphicFrame>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Review :Circulation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1026" name="Picture 2" descr="C:\Users\nursing\Desktop\dog-heart-diagram.jpg"/>
          <p:cNvPicPr>
            <a:picLocks noChangeAspect="1" noChangeArrowheads="1"/>
          </p:cNvPicPr>
          <p:nvPr/>
        </p:nvPicPr>
        <p:blipFill>
          <a:blip r:embed="rId3" cstate="print"/>
          <a:srcRect/>
          <a:stretch>
            <a:fillRect/>
          </a:stretch>
        </p:blipFill>
        <p:spPr bwMode="auto">
          <a:xfrm>
            <a:off x="1943100" y="1905000"/>
            <a:ext cx="7486650" cy="4857750"/>
          </a:xfrm>
          <a:prstGeom prst="rect">
            <a:avLst/>
          </a:prstGeom>
          <a:noFill/>
        </p:spPr>
      </p:pic>
    </p:spTree>
    <p:extLst>
      <p:ext uri="{BB962C8B-B14F-4D97-AF65-F5344CB8AC3E}">
        <p14:creationId xmlns="" xmlns:p14="http://schemas.microsoft.com/office/powerpoint/2010/main" val="74297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Management: Pharmacology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9" name="Rectangle 8"/>
          <p:cNvSpPr/>
          <p:nvPr/>
        </p:nvSpPr>
        <p:spPr>
          <a:xfrm>
            <a:off x="1231900" y="1854200"/>
            <a:ext cx="8242300" cy="2308324"/>
          </a:xfrm>
          <a:prstGeom prst="rect">
            <a:avLst/>
          </a:prstGeom>
        </p:spPr>
        <p:txBody>
          <a:bodyPr wrap="square">
            <a:spAutoFit/>
          </a:bodyPr>
          <a:lstStyle/>
          <a:p>
            <a:r>
              <a:rPr lang="en-US" sz="2400" b="1" dirty="0" smtClean="0"/>
              <a:t>Other</a:t>
            </a:r>
          </a:p>
          <a:p>
            <a:r>
              <a:rPr lang="en-US" sz="2400" dirty="0" smtClean="0"/>
              <a:t>Anticoagulants</a:t>
            </a:r>
          </a:p>
          <a:p>
            <a:r>
              <a:rPr lang="en-US" sz="2400" dirty="0" smtClean="0"/>
              <a:t>Anti platelet agents</a:t>
            </a:r>
          </a:p>
          <a:p>
            <a:r>
              <a:rPr lang="en-US" sz="2400" dirty="0" err="1" smtClean="0"/>
              <a:t>Statins</a:t>
            </a:r>
            <a:endParaRPr lang="en-US" sz="2400" dirty="0" smtClean="0"/>
          </a:p>
          <a:p>
            <a:r>
              <a:rPr lang="en-US" sz="2400" dirty="0" smtClean="0"/>
              <a:t>Anti arrhythmic medication</a:t>
            </a:r>
          </a:p>
          <a:p>
            <a:r>
              <a:rPr lang="en-US" sz="2400" dirty="0" smtClean="0"/>
              <a:t>Calcium antagonists</a:t>
            </a:r>
            <a:endParaRPr lang="en-US" sz="2400"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Management: device management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
        <p:nvSpPr>
          <p:cNvPr id="7" name="Rectangle 6"/>
          <p:cNvSpPr/>
          <p:nvPr/>
        </p:nvSpPr>
        <p:spPr>
          <a:xfrm>
            <a:off x="1295400" y="1887835"/>
            <a:ext cx="8775700" cy="707886"/>
          </a:xfrm>
          <a:prstGeom prst="rect">
            <a:avLst/>
          </a:prstGeom>
        </p:spPr>
        <p:txBody>
          <a:bodyPr wrap="square">
            <a:spAutoFit/>
          </a:bodyPr>
          <a:lstStyle/>
          <a:p>
            <a:r>
              <a:rPr lang="en-US" sz="2000" dirty="0" smtClean="0"/>
              <a:t>Implantable </a:t>
            </a:r>
            <a:r>
              <a:rPr lang="en-US" sz="2000" dirty="0" err="1" smtClean="0"/>
              <a:t>cardioverter</a:t>
            </a:r>
            <a:r>
              <a:rPr lang="en-US" sz="2000" dirty="0" smtClean="0"/>
              <a:t>-defibrillator (ICD) therapy is recommended in survivors of cardiac arrest , irrespective of EF, when life expectancy is &gt;1 year</a:t>
            </a:r>
            <a:endParaRPr lang="en-US" sz="2000" dirty="0"/>
          </a:p>
        </p:txBody>
      </p:sp>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Management: device management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32770" name="Picture 2" descr="https://www.textbookofcardiology.org/images/thumb/e/ed/CRT_flowchart.svg/400px-CRT_flowchart.svg.png"/>
          <p:cNvPicPr>
            <a:picLocks noChangeAspect="1" noChangeArrowheads="1"/>
          </p:cNvPicPr>
          <p:nvPr/>
        </p:nvPicPr>
        <p:blipFill>
          <a:blip r:embed="rId3" cstate="print"/>
          <a:srcRect/>
          <a:stretch>
            <a:fillRect/>
          </a:stretch>
        </p:blipFill>
        <p:spPr bwMode="auto">
          <a:xfrm>
            <a:off x="2187574" y="1833562"/>
            <a:ext cx="8010526" cy="4795838"/>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508125"/>
            <a:ext cx="10515600" cy="1325563"/>
          </a:xfrm>
        </p:spPr>
        <p:txBody>
          <a:bodyPr>
            <a:normAutofit fontScale="90000"/>
          </a:bodyPr>
          <a:lstStyle/>
          <a:p>
            <a:r>
              <a:rPr lang="en-US" b="1" dirty="0" smtClean="0"/>
              <a:t>Heart transplantation and Left Ventricular Assist Devices</a:t>
            </a:r>
            <a:br>
              <a:rPr lang="en-US" b="1"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a:xfrm>
            <a:off x="787400" y="327025"/>
            <a:ext cx="10515600" cy="1325563"/>
          </a:xfrm>
        </p:spPr>
        <p:txBody>
          <a:bodyPr/>
          <a:lstStyle/>
          <a:p>
            <a:r>
              <a:rPr lang="en-IN" b="1" dirty="0" smtClean="0">
                <a:solidFill>
                  <a:srgbClr val="002060"/>
                </a:solidFill>
              </a:rPr>
              <a:t>in case of CCF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2050" name="Picture 2" descr="File:Frank starling.svg"/>
          <p:cNvPicPr>
            <a:picLocks noChangeAspect="1" noChangeArrowheads="1"/>
          </p:cNvPicPr>
          <p:nvPr/>
        </p:nvPicPr>
        <p:blipFill>
          <a:blip r:embed="rId3" cstate="print"/>
          <a:srcRect/>
          <a:stretch>
            <a:fillRect/>
          </a:stretch>
        </p:blipFill>
        <p:spPr bwMode="auto">
          <a:xfrm>
            <a:off x="3657601" y="1917700"/>
            <a:ext cx="4876799" cy="4318000"/>
          </a:xfrm>
          <a:prstGeom prst="rect">
            <a:avLst/>
          </a:prstGeom>
          <a:noFill/>
        </p:spPr>
      </p:pic>
    </p:spTree>
    <p:extLst>
      <p:ext uri="{BB962C8B-B14F-4D97-AF65-F5344CB8AC3E}">
        <p14:creationId xmlns="" xmlns:p14="http://schemas.microsoft.com/office/powerpoint/2010/main" val="74297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a:xfrm>
            <a:off x="787400" y="327025"/>
            <a:ext cx="10515600" cy="1325563"/>
          </a:xfrm>
        </p:spPr>
        <p:txBody>
          <a:bodyPr/>
          <a:lstStyle/>
          <a:p>
            <a:r>
              <a:rPr lang="en-IN" b="1" dirty="0" smtClean="0">
                <a:solidFill>
                  <a:srgbClr val="002060"/>
                </a:solidFill>
              </a:rPr>
              <a:t>in case of CCF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graphicFrame>
        <p:nvGraphicFramePr>
          <p:cNvPr id="7" name="Table 6"/>
          <p:cNvGraphicFramePr>
            <a:graphicFrameLocks noGrp="1"/>
          </p:cNvGraphicFramePr>
          <p:nvPr/>
        </p:nvGraphicFramePr>
        <p:xfrm>
          <a:off x="5753100" y="2093594"/>
          <a:ext cx="5384800" cy="2670810"/>
        </p:xfrm>
        <a:graphic>
          <a:graphicData uri="http://schemas.openxmlformats.org/drawingml/2006/table">
            <a:tbl>
              <a:tblPr/>
              <a:tblGrid>
                <a:gridCol w="2692400"/>
                <a:gridCol w="2692400"/>
              </a:tblGrid>
              <a:tr h="0">
                <a:tc>
                  <a:txBody>
                    <a:bodyPr/>
                    <a:lstStyle/>
                    <a:p>
                      <a:pPr algn="l"/>
                      <a:r>
                        <a:rPr lang="en-US" b="1" dirty="0"/>
                        <a:t>LVEDP (mm Hg)</a:t>
                      </a:r>
                    </a:p>
                  </a:txBody>
                  <a:tcPr marL="47625" marR="47625" marT="47625" marB="47625" anchor="b">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c>
                  <a:txBody>
                    <a:bodyPr/>
                    <a:lstStyle/>
                    <a:p>
                      <a:pPr algn="l"/>
                      <a:r>
                        <a:rPr lang="en-US" b="1"/>
                        <a:t>Physiologic Consequence</a:t>
                      </a:r>
                    </a:p>
                  </a:txBody>
                  <a:tcPr marL="47625" marR="47625" marT="47625" marB="47625" anchor="b">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r>
              <a:tr h="0">
                <a:tc>
                  <a:txBody>
                    <a:bodyPr/>
                    <a:lstStyle/>
                    <a:p>
                      <a:pPr algn="l"/>
                      <a:r>
                        <a:rPr lang="en-US"/>
                        <a:t>3–12</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c>
                  <a:txBody>
                    <a:bodyPr/>
                    <a:lstStyle/>
                    <a:p>
                      <a:pPr algn="l"/>
                      <a:r>
                        <a:rPr lang="en-US"/>
                        <a:t>None (normal)</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r>
              <a:tr h="0">
                <a:tc>
                  <a:txBody>
                    <a:bodyPr/>
                    <a:lstStyle/>
                    <a:p>
                      <a:pPr algn="l"/>
                      <a:r>
                        <a:rPr lang="en-US" dirty="0"/>
                        <a:t>15</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c>
                  <a:txBody>
                    <a:bodyPr/>
                    <a:lstStyle/>
                    <a:p>
                      <a:pPr algn="l"/>
                      <a:r>
                        <a:rPr lang="en-US" dirty="0"/>
                        <a:t>Pulmonary hypertension, right-sided heart failure, peripheral edema</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r>
              <a:tr h="0">
                <a:tc>
                  <a:txBody>
                    <a:bodyPr/>
                    <a:lstStyle/>
                    <a:p>
                      <a:pPr algn="l"/>
                      <a:r>
                        <a:rPr lang="en-US"/>
                        <a:t>18</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c>
                  <a:txBody>
                    <a:bodyPr/>
                    <a:lstStyle/>
                    <a:p>
                      <a:pPr algn="l"/>
                      <a:r>
                        <a:rPr lang="en-US"/>
                        <a:t>Pulmonary interstitial edema</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r>
              <a:tr h="0">
                <a:tc>
                  <a:txBody>
                    <a:bodyPr/>
                    <a:lstStyle/>
                    <a:p>
                      <a:pPr algn="l"/>
                      <a:r>
                        <a:rPr lang="en-US"/>
                        <a:t>25</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c>
                  <a:txBody>
                    <a:bodyPr/>
                    <a:lstStyle/>
                    <a:p>
                      <a:pPr algn="l"/>
                      <a:r>
                        <a:rPr lang="en-US" dirty="0"/>
                        <a:t>Pulmonary alveolar edema</a:t>
                      </a:r>
                    </a:p>
                  </a:txBody>
                  <a:tcPr marL="47625" marR="47625" marT="47625" marB="47625">
                    <a:lnL>
                      <a:noFill/>
                    </a:lnL>
                    <a:lnR>
                      <a:noFill/>
                    </a:lnR>
                    <a:lnT w="9525" cap="flat" cmpd="sng" algn="ctr">
                      <a:solidFill>
                        <a:srgbClr val="F5F5F5"/>
                      </a:solidFill>
                      <a:prstDash val="solid"/>
                      <a:round/>
                      <a:headEnd type="none" w="med" len="med"/>
                      <a:tailEnd type="none" w="med" len="med"/>
                    </a:lnT>
                    <a:lnB w="9525" cap="flat" cmpd="sng" algn="ctr">
                      <a:solidFill>
                        <a:srgbClr val="F5F5F5"/>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4297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a:xfrm>
            <a:off x="787400" y="327025"/>
            <a:ext cx="10515600" cy="1325563"/>
          </a:xfrm>
        </p:spPr>
        <p:txBody>
          <a:bodyPr/>
          <a:lstStyle/>
          <a:p>
            <a:r>
              <a:rPr lang="en-IN" b="1" dirty="0" smtClean="0">
                <a:solidFill>
                  <a:srgbClr val="002060"/>
                </a:solidFill>
              </a:rPr>
              <a:t>in case of CCF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28674" name="Picture 2" descr="https://www.textbookofcardiology.org/images/thumb/f/fc/Pressure_volume_curve.svg/400px-Pressure_volume_curve.svg.png"/>
          <p:cNvPicPr>
            <a:picLocks noChangeAspect="1" noChangeArrowheads="1"/>
          </p:cNvPicPr>
          <p:nvPr/>
        </p:nvPicPr>
        <p:blipFill>
          <a:blip r:embed="rId3" cstate="print"/>
          <a:srcRect/>
          <a:stretch>
            <a:fillRect/>
          </a:stretch>
        </p:blipFill>
        <p:spPr bwMode="auto">
          <a:xfrm>
            <a:off x="3479800" y="1663700"/>
            <a:ext cx="5130800" cy="3022600"/>
          </a:xfrm>
          <a:prstGeom prst="rect">
            <a:avLst/>
          </a:prstGeom>
          <a:noFill/>
        </p:spPr>
      </p:pic>
      <p:sp>
        <p:nvSpPr>
          <p:cNvPr id="8" name="Rectangle 7"/>
          <p:cNvSpPr/>
          <p:nvPr/>
        </p:nvSpPr>
        <p:spPr>
          <a:xfrm rot="10800000" flipV="1">
            <a:off x="774700" y="4506218"/>
            <a:ext cx="10452100" cy="1631216"/>
          </a:xfrm>
          <a:prstGeom prst="rect">
            <a:avLst/>
          </a:prstGeom>
        </p:spPr>
        <p:txBody>
          <a:bodyPr wrap="square">
            <a:spAutoFit/>
          </a:bodyPr>
          <a:lstStyle/>
          <a:p>
            <a:pPr algn="just"/>
            <a:r>
              <a:rPr lang="en-US" sz="2000" dirty="0" smtClean="0"/>
              <a:t>Effects of decreased afterload. Red arrows indicate aortic valve opening, which occurs later and at higher LV systolic pressure when the diastolic aortic pressure is higher. Blue arrows indicate closing of the aortic valve. Bidirectional arrows represent stroke volume. When aortic pressure is decreased, stroke volume increases as a result of a lower aortic pressure during closure of the aortic valve.</a:t>
            </a:r>
            <a:endParaRPr lang="en-US" sz="2000" dirty="0"/>
          </a:p>
        </p:txBody>
      </p:sp>
    </p:spTree>
    <p:extLst>
      <p:ext uri="{BB962C8B-B14F-4D97-AF65-F5344CB8AC3E}">
        <p14:creationId xmlns="" xmlns:p14="http://schemas.microsoft.com/office/powerpoint/2010/main" val="74297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Definition :CCF/CHF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 xmlns:a16="http://schemas.microsoft.com/office/drawing/2014/main" id="{7C502899-61B6-49C8-82AD-FC62A3379B04}"/>
              </a:ext>
            </a:extLst>
          </p:cNvPr>
          <p:cNvSpPr>
            <a:spLocks noGrp="1"/>
          </p:cNvSpPr>
          <p:nvPr>
            <p:ph idx="1"/>
          </p:nvPr>
        </p:nvSpPr>
        <p:spPr>
          <a:xfrm>
            <a:off x="864163" y="2273979"/>
            <a:ext cx="10515600" cy="3517221"/>
          </a:xfrm>
        </p:spPr>
        <p:txBody>
          <a:bodyPr>
            <a:normAutofit fontScale="25000" lnSpcReduction="20000"/>
          </a:bodyPr>
          <a:lstStyle/>
          <a:p>
            <a:endParaRPr lang="en-US" dirty="0" smtClean="0"/>
          </a:p>
          <a:p>
            <a:pPr algn="just">
              <a:buNone/>
            </a:pPr>
            <a:r>
              <a:rPr lang="en-US" dirty="0" smtClean="0"/>
              <a:t>	</a:t>
            </a:r>
            <a:r>
              <a:rPr lang="en-US" sz="12800" dirty="0" smtClean="0"/>
              <a:t>It is a clinical syndrome of varied etiology in which the heart is unable to pump enough blood to meet the metabolic needs of the body  resulting in systemic and pulmonary vascular congestion</a:t>
            </a:r>
          </a:p>
          <a:p>
            <a:pPr algn="just">
              <a:buNone/>
            </a:pPr>
            <a:r>
              <a:rPr lang="en-US" sz="12800" dirty="0" smtClean="0"/>
              <a:t>	 HF is caused by a loss of cardiac pump function, which can be due to a structural abnormality of the heart muscle (e.g. myocardial infarction) or a change in the heart function (and often structure) in response to an abnormal load (e.g. aortic valve </a:t>
            </a:r>
            <a:r>
              <a:rPr lang="en-US" sz="12800" dirty="0" err="1" smtClean="0"/>
              <a:t>stenosis</a:t>
            </a:r>
            <a:r>
              <a:rPr lang="en-US" sz="12800" dirty="0" smtClean="0"/>
              <a:t>)</a:t>
            </a:r>
            <a:endParaRPr lang="en-IN" sz="28800" dirty="0">
              <a:latin typeface="+mj-lt"/>
            </a:endParaRPr>
          </a:p>
        </p:txBody>
      </p: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spTree>
    <p:extLst>
      <p:ext uri="{BB962C8B-B14F-4D97-AF65-F5344CB8AC3E}">
        <p14:creationId xmlns="" xmlns:p14="http://schemas.microsoft.com/office/powerpoint/2010/main" val="74297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Incidence</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1026" name="Picture 2" descr="C:\Users\nursing\Desktop\cfr-03-07-g002.jpg"/>
          <p:cNvPicPr>
            <a:picLocks noChangeAspect="1" noChangeArrowheads="1"/>
          </p:cNvPicPr>
          <p:nvPr/>
        </p:nvPicPr>
        <p:blipFill>
          <a:blip r:embed="rId3" cstate="print"/>
          <a:srcRect/>
          <a:stretch>
            <a:fillRect/>
          </a:stretch>
        </p:blipFill>
        <p:spPr bwMode="auto">
          <a:xfrm>
            <a:off x="1003300" y="1600200"/>
            <a:ext cx="9779000" cy="45339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Burden of HF</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2050" name="Picture 2" descr="C:\Users\nursing\Desktop\cfr-03-07-g001.jpg"/>
          <p:cNvPicPr>
            <a:picLocks noChangeAspect="1" noChangeArrowheads="1"/>
          </p:cNvPicPr>
          <p:nvPr/>
        </p:nvPicPr>
        <p:blipFill>
          <a:blip r:embed="rId3" cstate="print"/>
          <a:srcRect/>
          <a:stretch>
            <a:fillRect/>
          </a:stretch>
        </p:blipFill>
        <p:spPr bwMode="auto">
          <a:xfrm>
            <a:off x="1625600" y="1981200"/>
            <a:ext cx="8750300" cy="40640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D0533-2DDC-4F43-A057-750F953F4E3D}"/>
              </a:ext>
            </a:extLst>
          </p:cNvPr>
          <p:cNvSpPr>
            <a:spLocks noGrp="1"/>
          </p:cNvSpPr>
          <p:nvPr>
            <p:ph type="title"/>
          </p:nvPr>
        </p:nvSpPr>
        <p:spPr/>
        <p:txBody>
          <a:bodyPr/>
          <a:lstStyle/>
          <a:p>
            <a:r>
              <a:rPr lang="en-IN" b="1" dirty="0" smtClean="0">
                <a:solidFill>
                  <a:srgbClr val="002060"/>
                </a:solidFill>
              </a:rPr>
              <a:t>Causes and risk factors </a:t>
            </a:r>
            <a:endParaRPr lang="en-IN" b="1" dirty="0">
              <a:solidFill>
                <a:srgbClr val="002060"/>
              </a:solidFill>
            </a:endParaRPr>
          </a:p>
        </p:txBody>
      </p:sp>
      <p:cxnSp>
        <p:nvCxnSpPr>
          <p:cNvPr id="5" name="Straight Connector 4">
            <a:extLst>
              <a:ext uri="{FF2B5EF4-FFF2-40B4-BE49-F238E27FC236}">
                <a16:creationId xmlns="" xmlns:a16="http://schemas.microsoft.com/office/drawing/2014/main" id="{4E5CD72A-B3BE-4FFF-BA27-30934FA204C9}"/>
              </a:ext>
            </a:extLst>
          </p:cNvPr>
          <p:cNvCxnSpPr/>
          <p:nvPr/>
        </p:nvCxnSpPr>
        <p:spPr>
          <a:xfrm>
            <a:off x="955963" y="1427018"/>
            <a:ext cx="10332000" cy="0"/>
          </a:xfrm>
          <a:prstGeom prst="line">
            <a:avLst/>
          </a:prstGeom>
          <a:ln w="34925"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 descr="F:\2019\acharyalogo.png"/>
          <p:cNvPicPr>
            <a:picLocks noChangeAspect="1" noChangeArrowheads="1"/>
          </p:cNvPicPr>
          <p:nvPr/>
        </p:nvPicPr>
        <p:blipFill>
          <a:blip r:embed="rId2" cstate="print"/>
          <a:srcRect/>
          <a:stretch>
            <a:fillRect/>
          </a:stretch>
        </p:blipFill>
        <p:spPr bwMode="auto">
          <a:xfrm>
            <a:off x="11057678" y="-21509"/>
            <a:ext cx="1076962" cy="1384666"/>
          </a:xfrm>
          <a:prstGeom prst="rect">
            <a:avLst/>
          </a:prstGeom>
          <a:noFill/>
        </p:spPr>
      </p:pic>
      <p:pic>
        <p:nvPicPr>
          <p:cNvPr id="6146" name="Picture 2" descr="C:\Users\nursing\Desktop\heart-failure-causes-40-5ae0bcdec673350037cb2ddd.png"/>
          <p:cNvPicPr>
            <a:picLocks noChangeAspect="1" noChangeArrowheads="1"/>
          </p:cNvPicPr>
          <p:nvPr/>
        </p:nvPicPr>
        <p:blipFill>
          <a:blip r:embed="rId3" cstate="print"/>
          <a:srcRect/>
          <a:stretch>
            <a:fillRect/>
          </a:stretch>
        </p:blipFill>
        <p:spPr bwMode="auto">
          <a:xfrm>
            <a:off x="2667000" y="1701800"/>
            <a:ext cx="6858000" cy="4660900"/>
          </a:xfrm>
          <a:prstGeom prst="rect">
            <a:avLst/>
          </a:prstGeom>
          <a:noFill/>
        </p:spPr>
      </p:pic>
    </p:spTree>
    <p:extLst>
      <p:ext uri="{BB962C8B-B14F-4D97-AF65-F5344CB8AC3E}">
        <p14:creationId xmlns="" xmlns:p14="http://schemas.microsoft.com/office/powerpoint/2010/main" val="3884509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438</Words>
  <Application>Microsoft Office PowerPoint</Application>
  <PresentationFormat>Custom</PresentationFormat>
  <Paragraphs>102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Congestive Heart Failure</vt:lpstr>
      <vt:lpstr>Review :Circulation </vt:lpstr>
      <vt:lpstr>in case of CCF</vt:lpstr>
      <vt:lpstr>in case of CCF</vt:lpstr>
      <vt:lpstr>in case of CCF</vt:lpstr>
      <vt:lpstr>Definition :CCF/CHF</vt:lpstr>
      <vt:lpstr>Incidence</vt:lpstr>
      <vt:lpstr>Burden of HF</vt:lpstr>
      <vt:lpstr>Causes and risk factors </vt:lpstr>
      <vt:lpstr>Prevention </vt:lpstr>
      <vt:lpstr>Stages of CCF</vt:lpstr>
      <vt:lpstr>Pathophysiology  </vt:lpstr>
      <vt:lpstr>types of CHF?</vt:lpstr>
      <vt:lpstr>S/S </vt:lpstr>
      <vt:lpstr>S/S</vt:lpstr>
      <vt:lpstr>Clinical evaluation </vt:lpstr>
      <vt:lpstr>Prognosis </vt:lpstr>
      <vt:lpstr>Management: Non Pharmacology </vt:lpstr>
      <vt:lpstr>Management: Pharmacology </vt:lpstr>
      <vt:lpstr>Management: Pharmacology </vt:lpstr>
      <vt:lpstr>Management: device management </vt:lpstr>
      <vt:lpstr>Management: device management </vt:lpstr>
      <vt:lpstr>Heart transplantation and Left Ventricular Assist Devices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ACHARYA UNIVERSITY</dc:title>
  <dc:creator>prashanthcm</dc:creator>
  <cp:lastModifiedBy>library</cp:lastModifiedBy>
  <cp:revision>361</cp:revision>
  <dcterms:created xsi:type="dcterms:W3CDTF">2019-11-08T04:30:31Z</dcterms:created>
  <dcterms:modified xsi:type="dcterms:W3CDTF">2021-03-24T07:32:17Z</dcterms:modified>
</cp:coreProperties>
</file>