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
  </p:handoutMasterIdLst>
  <p:sldIdLst>
    <p:sldId id="343" r:id="rId2"/>
    <p:sldId id="344" r:id="rId3"/>
    <p:sldId id="364" r:id="rId4"/>
    <p:sldId id="365" r:id="rId5"/>
    <p:sldId id="346" r:id="rId6"/>
    <p:sldId id="347" r:id="rId7"/>
    <p:sldId id="349" r:id="rId8"/>
    <p:sldId id="350" r:id="rId9"/>
    <p:sldId id="348" r:id="rId10"/>
    <p:sldId id="352" r:id="rId11"/>
    <p:sldId id="366" r:id="rId12"/>
    <p:sldId id="353" r:id="rId13"/>
    <p:sldId id="367" r:id="rId14"/>
    <p:sldId id="354" r:id="rId15"/>
    <p:sldId id="35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003" autoAdjust="0"/>
    <p:restoredTop sz="94660"/>
  </p:normalViewPr>
  <p:slideViewPr>
    <p:cSldViewPr snapToGrid="0">
      <p:cViewPr varScale="1">
        <p:scale>
          <a:sx n="75" d="100"/>
          <a:sy n="75" d="100"/>
        </p:scale>
        <p:origin x="-498"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6768C8D-7893-4182-B0E2-36B8942FB571}" type="datetimeFigureOut">
              <a:rPr lang="en-US" smtClean="0"/>
              <a:pPr/>
              <a:t>3/24/2021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6640BC6-6FAF-4F3C-AD9B-03E819E68E75}"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80FE81D-680F-46D4-AFB1-B2988782B16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 xmlns:a16="http://schemas.microsoft.com/office/drawing/2014/main" id="{FB7F3BD8-014A-4944-A29D-5AC4B72AE3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 xmlns:a16="http://schemas.microsoft.com/office/drawing/2014/main" id="{F194C413-CA5D-4957-97E3-8C0C137F270F}"/>
              </a:ext>
            </a:extLst>
          </p:cNvPr>
          <p:cNvSpPr>
            <a:spLocks noGrp="1"/>
          </p:cNvSpPr>
          <p:nvPr>
            <p:ph type="dt" sz="half" idx="10"/>
          </p:nvPr>
        </p:nvSpPr>
        <p:spPr/>
        <p:txBody>
          <a:bodyPr/>
          <a:lstStyle/>
          <a:p>
            <a:fld id="{B104218D-F6CA-4CE7-A221-46C7E8464781}" type="datetimeFigureOut">
              <a:rPr lang="en-IN" smtClean="0"/>
              <a:pPr/>
              <a:t>24-03-2021</a:t>
            </a:fld>
            <a:endParaRPr lang="en-IN"/>
          </a:p>
        </p:txBody>
      </p:sp>
      <p:sp>
        <p:nvSpPr>
          <p:cNvPr id="5" name="Footer Placeholder 4">
            <a:extLst>
              <a:ext uri="{FF2B5EF4-FFF2-40B4-BE49-F238E27FC236}">
                <a16:creationId xmlns="" xmlns:a16="http://schemas.microsoft.com/office/drawing/2014/main" id="{8E925F89-3572-4934-9DFE-F2CE0993408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D13AE377-32D6-4751-9ACD-1DB4D7265DA9}"/>
              </a:ext>
            </a:extLst>
          </p:cNvPr>
          <p:cNvSpPr>
            <a:spLocks noGrp="1"/>
          </p:cNvSpPr>
          <p:nvPr>
            <p:ph type="sldNum" sz="quarter" idx="12"/>
          </p:nvPr>
        </p:nvSpPr>
        <p:spPr/>
        <p:txBody>
          <a:bodyPr/>
          <a:lstStyle/>
          <a:p>
            <a:fld id="{35755BF2-DEC6-4293-ACCA-50DD20CADD5C}" type="slidenum">
              <a:rPr lang="en-IN" smtClean="0"/>
              <a:pPr/>
              <a:t>‹#›</a:t>
            </a:fld>
            <a:endParaRPr lang="en-IN"/>
          </a:p>
        </p:txBody>
      </p:sp>
    </p:spTree>
    <p:extLst>
      <p:ext uri="{BB962C8B-B14F-4D97-AF65-F5344CB8AC3E}">
        <p14:creationId xmlns="" xmlns:p14="http://schemas.microsoft.com/office/powerpoint/2010/main" val="528742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00CD5F2-2E1C-49D3-9620-1A6B68DCE6A0}"/>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AE11C2E7-70F2-48E0-BED2-CE05BE2D2B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7E04310C-2C2D-4FED-9D98-97A0EE0FE3DC}"/>
              </a:ext>
            </a:extLst>
          </p:cNvPr>
          <p:cNvSpPr>
            <a:spLocks noGrp="1"/>
          </p:cNvSpPr>
          <p:nvPr>
            <p:ph type="dt" sz="half" idx="10"/>
          </p:nvPr>
        </p:nvSpPr>
        <p:spPr/>
        <p:txBody>
          <a:bodyPr/>
          <a:lstStyle/>
          <a:p>
            <a:fld id="{B104218D-F6CA-4CE7-A221-46C7E8464781}" type="datetimeFigureOut">
              <a:rPr lang="en-IN" smtClean="0"/>
              <a:pPr/>
              <a:t>24-03-2021</a:t>
            </a:fld>
            <a:endParaRPr lang="en-IN"/>
          </a:p>
        </p:txBody>
      </p:sp>
      <p:sp>
        <p:nvSpPr>
          <p:cNvPr id="5" name="Footer Placeholder 4">
            <a:extLst>
              <a:ext uri="{FF2B5EF4-FFF2-40B4-BE49-F238E27FC236}">
                <a16:creationId xmlns="" xmlns:a16="http://schemas.microsoft.com/office/drawing/2014/main" id="{B2F85827-AF1E-4D33-B972-096F1AC84F8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21DFFF58-AE9A-46A6-BD5B-1BB1939BDD90}"/>
              </a:ext>
            </a:extLst>
          </p:cNvPr>
          <p:cNvSpPr>
            <a:spLocks noGrp="1"/>
          </p:cNvSpPr>
          <p:nvPr>
            <p:ph type="sldNum" sz="quarter" idx="12"/>
          </p:nvPr>
        </p:nvSpPr>
        <p:spPr/>
        <p:txBody>
          <a:bodyPr/>
          <a:lstStyle/>
          <a:p>
            <a:fld id="{35755BF2-DEC6-4293-ACCA-50DD20CADD5C}" type="slidenum">
              <a:rPr lang="en-IN" smtClean="0"/>
              <a:pPr/>
              <a:t>‹#›</a:t>
            </a:fld>
            <a:endParaRPr lang="en-IN"/>
          </a:p>
        </p:txBody>
      </p:sp>
    </p:spTree>
    <p:extLst>
      <p:ext uri="{BB962C8B-B14F-4D97-AF65-F5344CB8AC3E}">
        <p14:creationId xmlns="" xmlns:p14="http://schemas.microsoft.com/office/powerpoint/2010/main" val="180127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FA2E1619-CA0C-4F94-ADA5-A57B7D6F10D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EE01F5A1-62F2-405B-B121-EB21343A4DE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BF1838B2-7380-4766-B769-20C3DAFE3588}"/>
              </a:ext>
            </a:extLst>
          </p:cNvPr>
          <p:cNvSpPr>
            <a:spLocks noGrp="1"/>
          </p:cNvSpPr>
          <p:nvPr>
            <p:ph type="dt" sz="half" idx="10"/>
          </p:nvPr>
        </p:nvSpPr>
        <p:spPr/>
        <p:txBody>
          <a:bodyPr/>
          <a:lstStyle/>
          <a:p>
            <a:fld id="{B104218D-F6CA-4CE7-A221-46C7E8464781}" type="datetimeFigureOut">
              <a:rPr lang="en-IN" smtClean="0"/>
              <a:pPr/>
              <a:t>24-03-2021</a:t>
            </a:fld>
            <a:endParaRPr lang="en-IN"/>
          </a:p>
        </p:txBody>
      </p:sp>
      <p:sp>
        <p:nvSpPr>
          <p:cNvPr id="5" name="Footer Placeholder 4">
            <a:extLst>
              <a:ext uri="{FF2B5EF4-FFF2-40B4-BE49-F238E27FC236}">
                <a16:creationId xmlns="" xmlns:a16="http://schemas.microsoft.com/office/drawing/2014/main" id="{711006F6-C38C-4BA2-98A4-0F1D7E19885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E1DA53BF-1758-4664-8470-3B5D65DFA56A}"/>
              </a:ext>
            </a:extLst>
          </p:cNvPr>
          <p:cNvSpPr>
            <a:spLocks noGrp="1"/>
          </p:cNvSpPr>
          <p:nvPr>
            <p:ph type="sldNum" sz="quarter" idx="12"/>
          </p:nvPr>
        </p:nvSpPr>
        <p:spPr/>
        <p:txBody>
          <a:bodyPr/>
          <a:lstStyle/>
          <a:p>
            <a:fld id="{35755BF2-DEC6-4293-ACCA-50DD20CADD5C}" type="slidenum">
              <a:rPr lang="en-IN" smtClean="0"/>
              <a:pPr/>
              <a:t>‹#›</a:t>
            </a:fld>
            <a:endParaRPr lang="en-IN"/>
          </a:p>
        </p:txBody>
      </p:sp>
    </p:spTree>
    <p:extLst>
      <p:ext uri="{BB962C8B-B14F-4D97-AF65-F5344CB8AC3E}">
        <p14:creationId xmlns="" xmlns:p14="http://schemas.microsoft.com/office/powerpoint/2010/main" val="1061834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FF95896-5C53-4872-AC3E-048C99298BC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BAA6C817-BC03-4621-B137-E5E9079C0DF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0CC42CB8-FF4C-48CE-9F17-9E8C060278E1}"/>
              </a:ext>
            </a:extLst>
          </p:cNvPr>
          <p:cNvSpPr>
            <a:spLocks noGrp="1"/>
          </p:cNvSpPr>
          <p:nvPr>
            <p:ph type="dt" sz="half" idx="10"/>
          </p:nvPr>
        </p:nvSpPr>
        <p:spPr/>
        <p:txBody>
          <a:bodyPr/>
          <a:lstStyle/>
          <a:p>
            <a:fld id="{B104218D-F6CA-4CE7-A221-46C7E8464781}" type="datetimeFigureOut">
              <a:rPr lang="en-IN" smtClean="0"/>
              <a:pPr/>
              <a:t>24-03-2021</a:t>
            </a:fld>
            <a:endParaRPr lang="en-IN"/>
          </a:p>
        </p:txBody>
      </p:sp>
      <p:sp>
        <p:nvSpPr>
          <p:cNvPr id="5" name="Footer Placeholder 4">
            <a:extLst>
              <a:ext uri="{FF2B5EF4-FFF2-40B4-BE49-F238E27FC236}">
                <a16:creationId xmlns="" xmlns:a16="http://schemas.microsoft.com/office/drawing/2014/main" id="{1D07A337-2A5A-4861-963B-856DCD8D0AF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337E1719-6B50-42E4-A478-6B5501A10F28}"/>
              </a:ext>
            </a:extLst>
          </p:cNvPr>
          <p:cNvSpPr>
            <a:spLocks noGrp="1"/>
          </p:cNvSpPr>
          <p:nvPr>
            <p:ph type="sldNum" sz="quarter" idx="12"/>
          </p:nvPr>
        </p:nvSpPr>
        <p:spPr/>
        <p:txBody>
          <a:bodyPr/>
          <a:lstStyle/>
          <a:p>
            <a:fld id="{35755BF2-DEC6-4293-ACCA-50DD20CADD5C}" type="slidenum">
              <a:rPr lang="en-IN" smtClean="0"/>
              <a:pPr/>
              <a:t>‹#›</a:t>
            </a:fld>
            <a:endParaRPr lang="en-IN"/>
          </a:p>
        </p:txBody>
      </p:sp>
    </p:spTree>
    <p:extLst>
      <p:ext uri="{BB962C8B-B14F-4D97-AF65-F5344CB8AC3E}">
        <p14:creationId xmlns="" xmlns:p14="http://schemas.microsoft.com/office/powerpoint/2010/main" val="992097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5389615-A2A6-4F9E-98D3-3480259E72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 xmlns:a16="http://schemas.microsoft.com/office/drawing/2014/main" id="{A8F65AED-06CC-4315-B91C-5400FF55A1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3D7EE5B1-9EB2-410D-BB9D-DDDA84045CF6}"/>
              </a:ext>
            </a:extLst>
          </p:cNvPr>
          <p:cNvSpPr>
            <a:spLocks noGrp="1"/>
          </p:cNvSpPr>
          <p:nvPr>
            <p:ph type="dt" sz="half" idx="10"/>
          </p:nvPr>
        </p:nvSpPr>
        <p:spPr/>
        <p:txBody>
          <a:bodyPr/>
          <a:lstStyle/>
          <a:p>
            <a:fld id="{B104218D-F6CA-4CE7-A221-46C7E8464781}" type="datetimeFigureOut">
              <a:rPr lang="en-IN" smtClean="0"/>
              <a:pPr/>
              <a:t>24-03-2021</a:t>
            </a:fld>
            <a:endParaRPr lang="en-IN"/>
          </a:p>
        </p:txBody>
      </p:sp>
      <p:sp>
        <p:nvSpPr>
          <p:cNvPr id="5" name="Footer Placeholder 4">
            <a:extLst>
              <a:ext uri="{FF2B5EF4-FFF2-40B4-BE49-F238E27FC236}">
                <a16:creationId xmlns="" xmlns:a16="http://schemas.microsoft.com/office/drawing/2014/main" id="{40FB3403-12E7-4E27-9E7F-AB7F025489D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F21E8BC5-D605-4F1E-BBA7-41588386C83B}"/>
              </a:ext>
            </a:extLst>
          </p:cNvPr>
          <p:cNvSpPr>
            <a:spLocks noGrp="1"/>
          </p:cNvSpPr>
          <p:nvPr>
            <p:ph type="sldNum" sz="quarter" idx="12"/>
          </p:nvPr>
        </p:nvSpPr>
        <p:spPr/>
        <p:txBody>
          <a:bodyPr/>
          <a:lstStyle/>
          <a:p>
            <a:fld id="{35755BF2-DEC6-4293-ACCA-50DD20CADD5C}" type="slidenum">
              <a:rPr lang="en-IN" smtClean="0"/>
              <a:pPr/>
              <a:t>‹#›</a:t>
            </a:fld>
            <a:endParaRPr lang="en-IN"/>
          </a:p>
        </p:txBody>
      </p:sp>
    </p:spTree>
    <p:extLst>
      <p:ext uri="{BB962C8B-B14F-4D97-AF65-F5344CB8AC3E}">
        <p14:creationId xmlns="" xmlns:p14="http://schemas.microsoft.com/office/powerpoint/2010/main" val="1427830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A4A6B2C-85A5-4944-A8C2-E23792FBD1D1}"/>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EFF9F064-13CB-4D9F-966B-E619E4AE9ED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 xmlns:a16="http://schemas.microsoft.com/office/drawing/2014/main" id="{DD90C95A-8BFD-4555-8504-9158BC594D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 xmlns:a16="http://schemas.microsoft.com/office/drawing/2014/main" id="{00F5AF8A-5E4C-4B31-B445-7FD68198BA62}"/>
              </a:ext>
            </a:extLst>
          </p:cNvPr>
          <p:cNvSpPr>
            <a:spLocks noGrp="1"/>
          </p:cNvSpPr>
          <p:nvPr>
            <p:ph type="dt" sz="half" idx="10"/>
          </p:nvPr>
        </p:nvSpPr>
        <p:spPr/>
        <p:txBody>
          <a:bodyPr/>
          <a:lstStyle/>
          <a:p>
            <a:fld id="{B104218D-F6CA-4CE7-A221-46C7E8464781}" type="datetimeFigureOut">
              <a:rPr lang="en-IN" smtClean="0"/>
              <a:pPr/>
              <a:t>24-03-2021</a:t>
            </a:fld>
            <a:endParaRPr lang="en-IN"/>
          </a:p>
        </p:txBody>
      </p:sp>
      <p:sp>
        <p:nvSpPr>
          <p:cNvPr id="6" name="Footer Placeholder 5">
            <a:extLst>
              <a:ext uri="{FF2B5EF4-FFF2-40B4-BE49-F238E27FC236}">
                <a16:creationId xmlns="" xmlns:a16="http://schemas.microsoft.com/office/drawing/2014/main" id="{BCA2E8E0-787B-49EE-A237-76A4EB0C8FB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F3999D8A-5F82-419F-8B29-9CD43394C501}"/>
              </a:ext>
            </a:extLst>
          </p:cNvPr>
          <p:cNvSpPr>
            <a:spLocks noGrp="1"/>
          </p:cNvSpPr>
          <p:nvPr>
            <p:ph type="sldNum" sz="quarter" idx="12"/>
          </p:nvPr>
        </p:nvSpPr>
        <p:spPr/>
        <p:txBody>
          <a:bodyPr/>
          <a:lstStyle/>
          <a:p>
            <a:fld id="{35755BF2-DEC6-4293-ACCA-50DD20CADD5C}" type="slidenum">
              <a:rPr lang="en-IN" smtClean="0"/>
              <a:pPr/>
              <a:t>‹#›</a:t>
            </a:fld>
            <a:endParaRPr lang="en-IN"/>
          </a:p>
        </p:txBody>
      </p:sp>
    </p:spTree>
    <p:extLst>
      <p:ext uri="{BB962C8B-B14F-4D97-AF65-F5344CB8AC3E}">
        <p14:creationId xmlns="" xmlns:p14="http://schemas.microsoft.com/office/powerpoint/2010/main" val="1609922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414CA04-E783-4014-9063-3A28AFC11776}"/>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93CD5062-6914-438A-BC21-42C6292C88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374D0F2B-93DE-4C96-9042-184FCD0C7AE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 xmlns:a16="http://schemas.microsoft.com/office/drawing/2014/main" id="{BB738E1E-AA80-49B6-A66F-87519535D8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20E02D10-4DE1-40F6-A531-2182E2DF467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 xmlns:a16="http://schemas.microsoft.com/office/drawing/2014/main" id="{97FBBD06-7051-413E-B4A0-6B1573ED8199}"/>
              </a:ext>
            </a:extLst>
          </p:cNvPr>
          <p:cNvSpPr>
            <a:spLocks noGrp="1"/>
          </p:cNvSpPr>
          <p:nvPr>
            <p:ph type="dt" sz="half" idx="10"/>
          </p:nvPr>
        </p:nvSpPr>
        <p:spPr/>
        <p:txBody>
          <a:bodyPr/>
          <a:lstStyle/>
          <a:p>
            <a:fld id="{B104218D-F6CA-4CE7-A221-46C7E8464781}" type="datetimeFigureOut">
              <a:rPr lang="en-IN" smtClean="0"/>
              <a:pPr/>
              <a:t>24-03-2021</a:t>
            </a:fld>
            <a:endParaRPr lang="en-IN"/>
          </a:p>
        </p:txBody>
      </p:sp>
      <p:sp>
        <p:nvSpPr>
          <p:cNvPr id="8" name="Footer Placeholder 7">
            <a:extLst>
              <a:ext uri="{FF2B5EF4-FFF2-40B4-BE49-F238E27FC236}">
                <a16:creationId xmlns="" xmlns:a16="http://schemas.microsoft.com/office/drawing/2014/main" id="{CF5FA3E7-F17E-4E13-B703-D13D6BE41885}"/>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 xmlns:a16="http://schemas.microsoft.com/office/drawing/2014/main" id="{106DC024-037C-4F11-85DB-3567583C428B}"/>
              </a:ext>
            </a:extLst>
          </p:cNvPr>
          <p:cNvSpPr>
            <a:spLocks noGrp="1"/>
          </p:cNvSpPr>
          <p:nvPr>
            <p:ph type="sldNum" sz="quarter" idx="12"/>
          </p:nvPr>
        </p:nvSpPr>
        <p:spPr/>
        <p:txBody>
          <a:bodyPr/>
          <a:lstStyle/>
          <a:p>
            <a:fld id="{35755BF2-DEC6-4293-ACCA-50DD20CADD5C}" type="slidenum">
              <a:rPr lang="en-IN" smtClean="0"/>
              <a:pPr/>
              <a:t>‹#›</a:t>
            </a:fld>
            <a:endParaRPr lang="en-IN"/>
          </a:p>
        </p:txBody>
      </p:sp>
    </p:spTree>
    <p:extLst>
      <p:ext uri="{BB962C8B-B14F-4D97-AF65-F5344CB8AC3E}">
        <p14:creationId xmlns="" xmlns:p14="http://schemas.microsoft.com/office/powerpoint/2010/main" val="443841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ED8F023-3C3C-4143-A908-0125AC69E0A8}"/>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 xmlns:a16="http://schemas.microsoft.com/office/drawing/2014/main" id="{4A5BFBE0-DB2F-4BC3-BCE6-57017C8EBE0D}"/>
              </a:ext>
            </a:extLst>
          </p:cNvPr>
          <p:cNvSpPr>
            <a:spLocks noGrp="1"/>
          </p:cNvSpPr>
          <p:nvPr>
            <p:ph type="dt" sz="half" idx="10"/>
          </p:nvPr>
        </p:nvSpPr>
        <p:spPr/>
        <p:txBody>
          <a:bodyPr/>
          <a:lstStyle/>
          <a:p>
            <a:fld id="{B104218D-F6CA-4CE7-A221-46C7E8464781}" type="datetimeFigureOut">
              <a:rPr lang="en-IN" smtClean="0"/>
              <a:pPr/>
              <a:t>24-03-2021</a:t>
            </a:fld>
            <a:endParaRPr lang="en-IN"/>
          </a:p>
        </p:txBody>
      </p:sp>
      <p:sp>
        <p:nvSpPr>
          <p:cNvPr id="4" name="Footer Placeholder 3">
            <a:extLst>
              <a:ext uri="{FF2B5EF4-FFF2-40B4-BE49-F238E27FC236}">
                <a16:creationId xmlns="" xmlns:a16="http://schemas.microsoft.com/office/drawing/2014/main" id="{2B58EF07-0A77-4D34-A97B-9205F10FE57D}"/>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 xmlns:a16="http://schemas.microsoft.com/office/drawing/2014/main" id="{FA9DD589-A511-40C6-B245-D57D7A6F8F1D}"/>
              </a:ext>
            </a:extLst>
          </p:cNvPr>
          <p:cNvSpPr>
            <a:spLocks noGrp="1"/>
          </p:cNvSpPr>
          <p:nvPr>
            <p:ph type="sldNum" sz="quarter" idx="12"/>
          </p:nvPr>
        </p:nvSpPr>
        <p:spPr/>
        <p:txBody>
          <a:bodyPr/>
          <a:lstStyle/>
          <a:p>
            <a:fld id="{35755BF2-DEC6-4293-ACCA-50DD20CADD5C}" type="slidenum">
              <a:rPr lang="en-IN" smtClean="0"/>
              <a:pPr/>
              <a:t>‹#›</a:t>
            </a:fld>
            <a:endParaRPr lang="en-IN"/>
          </a:p>
        </p:txBody>
      </p:sp>
    </p:spTree>
    <p:extLst>
      <p:ext uri="{BB962C8B-B14F-4D97-AF65-F5344CB8AC3E}">
        <p14:creationId xmlns="" xmlns:p14="http://schemas.microsoft.com/office/powerpoint/2010/main" val="428950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442B583B-59DB-4077-BFC2-3F1D746A7177}"/>
              </a:ext>
            </a:extLst>
          </p:cNvPr>
          <p:cNvSpPr>
            <a:spLocks noGrp="1"/>
          </p:cNvSpPr>
          <p:nvPr>
            <p:ph type="dt" sz="half" idx="10"/>
          </p:nvPr>
        </p:nvSpPr>
        <p:spPr/>
        <p:txBody>
          <a:bodyPr/>
          <a:lstStyle/>
          <a:p>
            <a:fld id="{B104218D-F6CA-4CE7-A221-46C7E8464781}" type="datetimeFigureOut">
              <a:rPr lang="en-IN" smtClean="0"/>
              <a:pPr/>
              <a:t>24-03-2021</a:t>
            </a:fld>
            <a:endParaRPr lang="en-IN"/>
          </a:p>
        </p:txBody>
      </p:sp>
      <p:sp>
        <p:nvSpPr>
          <p:cNvPr id="3" name="Footer Placeholder 2">
            <a:extLst>
              <a:ext uri="{FF2B5EF4-FFF2-40B4-BE49-F238E27FC236}">
                <a16:creationId xmlns="" xmlns:a16="http://schemas.microsoft.com/office/drawing/2014/main" id="{ECDD9F76-F70F-43C2-9BA3-69EC083761AA}"/>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 xmlns:a16="http://schemas.microsoft.com/office/drawing/2014/main" id="{CAEF2056-501C-48E5-AFFA-1901BA421F4F}"/>
              </a:ext>
            </a:extLst>
          </p:cNvPr>
          <p:cNvSpPr>
            <a:spLocks noGrp="1"/>
          </p:cNvSpPr>
          <p:nvPr>
            <p:ph type="sldNum" sz="quarter" idx="12"/>
          </p:nvPr>
        </p:nvSpPr>
        <p:spPr/>
        <p:txBody>
          <a:bodyPr/>
          <a:lstStyle/>
          <a:p>
            <a:fld id="{35755BF2-DEC6-4293-ACCA-50DD20CADD5C}" type="slidenum">
              <a:rPr lang="en-IN" smtClean="0"/>
              <a:pPr/>
              <a:t>‹#›</a:t>
            </a:fld>
            <a:endParaRPr lang="en-IN"/>
          </a:p>
        </p:txBody>
      </p:sp>
    </p:spTree>
    <p:extLst>
      <p:ext uri="{BB962C8B-B14F-4D97-AF65-F5344CB8AC3E}">
        <p14:creationId xmlns="" xmlns:p14="http://schemas.microsoft.com/office/powerpoint/2010/main" val="145604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2B30392-2570-4792-BD9E-513E6AB5E2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092B6416-E20E-4219-B339-B17473F942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 xmlns:a16="http://schemas.microsoft.com/office/drawing/2014/main" id="{F56BD41E-C75B-469B-9FF3-FE5F61080A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8C0C550C-2E5F-4F37-AE32-2D572D4D8C98}"/>
              </a:ext>
            </a:extLst>
          </p:cNvPr>
          <p:cNvSpPr>
            <a:spLocks noGrp="1"/>
          </p:cNvSpPr>
          <p:nvPr>
            <p:ph type="dt" sz="half" idx="10"/>
          </p:nvPr>
        </p:nvSpPr>
        <p:spPr/>
        <p:txBody>
          <a:bodyPr/>
          <a:lstStyle/>
          <a:p>
            <a:fld id="{B104218D-F6CA-4CE7-A221-46C7E8464781}" type="datetimeFigureOut">
              <a:rPr lang="en-IN" smtClean="0"/>
              <a:pPr/>
              <a:t>24-03-2021</a:t>
            </a:fld>
            <a:endParaRPr lang="en-IN"/>
          </a:p>
        </p:txBody>
      </p:sp>
      <p:sp>
        <p:nvSpPr>
          <p:cNvPr id="6" name="Footer Placeholder 5">
            <a:extLst>
              <a:ext uri="{FF2B5EF4-FFF2-40B4-BE49-F238E27FC236}">
                <a16:creationId xmlns="" xmlns:a16="http://schemas.microsoft.com/office/drawing/2014/main" id="{DBE6C94B-A765-490D-AD6D-08732D518C6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4EB7EF35-C071-4429-94CE-C3351C017E5B}"/>
              </a:ext>
            </a:extLst>
          </p:cNvPr>
          <p:cNvSpPr>
            <a:spLocks noGrp="1"/>
          </p:cNvSpPr>
          <p:nvPr>
            <p:ph type="sldNum" sz="quarter" idx="12"/>
          </p:nvPr>
        </p:nvSpPr>
        <p:spPr/>
        <p:txBody>
          <a:bodyPr/>
          <a:lstStyle/>
          <a:p>
            <a:fld id="{35755BF2-DEC6-4293-ACCA-50DD20CADD5C}" type="slidenum">
              <a:rPr lang="en-IN" smtClean="0"/>
              <a:pPr/>
              <a:t>‹#›</a:t>
            </a:fld>
            <a:endParaRPr lang="en-IN"/>
          </a:p>
        </p:txBody>
      </p:sp>
    </p:spTree>
    <p:extLst>
      <p:ext uri="{BB962C8B-B14F-4D97-AF65-F5344CB8AC3E}">
        <p14:creationId xmlns="" xmlns:p14="http://schemas.microsoft.com/office/powerpoint/2010/main" val="3255323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DDC553-CCCB-4A8A-A1EB-AD6C66BBE1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 xmlns:a16="http://schemas.microsoft.com/office/drawing/2014/main" id="{AFB82FAE-AB6F-4EAF-A741-17D3170994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 xmlns:a16="http://schemas.microsoft.com/office/drawing/2014/main" id="{CFFFA9B7-33BD-41B8-B846-67C864AEBB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BA757A31-9C33-4418-9B7C-4505E6145B06}"/>
              </a:ext>
            </a:extLst>
          </p:cNvPr>
          <p:cNvSpPr>
            <a:spLocks noGrp="1"/>
          </p:cNvSpPr>
          <p:nvPr>
            <p:ph type="dt" sz="half" idx="10"/>
          </p:nvPr>
        </p:nvSpPr>
        <p:spPr/>
        <p:txBody>
          <a:bodyPr/>
          <a:lstStyle/>
          <a:p>
            <a:fld id="{B104218D-F6CA-4CE7-A221-46C7E8464781}" type="datetimeFigureOut">
              <a:rPr lang="en-IN" smtClean="0"/>
              <a:pPr/>
              <a:t>24-03-2021</a:t>
            </a:fld>
            <a:endParaRPr lang="en-IN"/>
          </a:p>
        </p:txBody>
      </p:sp>
      <p:sp>
        <p:nvSpPr>
          <p:cNvPr id="6" name="Footer Placeholder 5">
            <a:extLst>
              <a:ext uri="{FF2B5EF4-FFF2-40B4-BE49-F238E27FC236}">
                <a16:creationId xmlns="" xmlns:a16="http://schemas.microsoft.com/office/drawing/2014/main" id="{A62E8661-BE5D-4C21-A614-B014CABF0C1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F34061EA-426E-4172-B8D0-31F95E8FCF66}"/>
              </a:ext>
            </a:extLst>
          </p:cNvPr>
          <p:cNvSpPr>
            <a:spLocks noGrp="1"/>
          </p:cNvSpPr>
          <p:nvPr>
            <p:ph type="sldNum" sz="quarter" idx="12"/>
          </p:nvPr>
        </p:nvSpPr>
        <p:spPr/>
        <p:txBody>
          <a:bodyPr/>
          <a:lstStyle/>
          <a:p>
            <a:fld id="{35755BF2-DEC6-4293-ACCA-50DD20CADD5C}" type="slidenum">
              <a:rPr lang="en-IN" smtClean="0"/>
              <a:pPr/>
              <a:t>‹#›</a:t>
            </a:fld>
            <a:endParaRPr lang="en-IN"/>
          </a:p>
        </p:txBody>
      </p:sp>
    </p:spTree>
    <p:extLst>
      <p:ext uri="{BB962C8B-B14F-4D97-AF65-F5344CB8AC3E}">
        <p14:creationId xmlns="" xmlns:p14="http://schemas.microsoft.com/office/powerpoint/2010/main" val="3174578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9E9DDE3F-26DA-44FE-8832-3B7335A780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72136198-3912-4337-B5FD-40CFAE9668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83C2AEEE-DCEB-499D-9E8D-76E3606F61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04218D-F6CA-4CE7-A221-46C7E8464781}" type="datetimeFigureOut">
              <a:rPr lang="en-IN" smtClean="0"/>
              <a:pPr/>
              <a:t>24-03-2021</a:t>
            </a:fld>
            <a:endParaRPr lang="en-IN"/>
          </a:p>
        </p:txBody>
      </p:sp>
      <p:sp>
        <p:nvSpPr>
          <p:cNvPr id="5" name="Footer Placeholder 4">
            <a:extLst>
              <a:ext uri="{FF2B5EF4-FFF2-40B4-BE49-F238E27FC236}">
                <a16:creationId xmlns="" xmlns:a16="http://schemas.microsoft.com/office/drawing/2014/main" id="{42D1E2B5-8D68-46B7-8E5F-09D40A4790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 xmlns:a16="http://schemas.microsoft.com/office/drawing/2014/main" id="{1CF48BB2-FCA4-4F43-B270-F1ABC190DE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755BF2-DEC6-4293-ACCA-50DD20CADD5C}" type="slidenum">
              <a:rPr lang="en-IN" smtClean="0"/>
              <a:pPr/>
              <a:t>‹#›</a:t>
            </a:fld>
            <a:endParaRPr lang="en-IN"/>
          </a:p>
        </p:txBody>
      </p:sp>
    </p:spTree>
    <p:extLst>
      <p:ext uri="{BB962C8B-B14F-4D97-AF65-F5344CB8AC3E}">
        <p14:creationId xmlns="" xmlns:p14="http://schemas.microsoft.com/office/powerpoint/2010/main" val="32779466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rhdaction.org/what-rhd/complications-rhd"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rhdaction.org/what-rhd/complications-rhd"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 xmlns:a16="http://schemas.microsoft.com/office/drawing/2014/main" id="{12B35B7F-7216-45CE-8165-7EA6589EFA4B}"/>
              </a:ext>
            </a:extLst>
          </p:cNvPr>
          <p:cNvSpPr>
            <a:spLocks noGrp="1"/>
          </p:cNvSpPr>
          <p:nvPr>
            <p:ph type="subTitle" idx="1"/>
          </p:nvPr>
        </p:nvSpPr>
        <p:spPr>
          <a:xfrm>
            <a:off x="3340101" y="4229100"/>
            <a:ext cx="5219700" cy="1828799"/>
          </a:xfrm>
        </p:spPr>
        <p:txBody>
          <a:bodyPr>
            <a:normAutofit fontScale="92500" lnSpcReduction="20000"/>
          </a:bodyPr>
          <a:lstStyle/>
          <a:p>
            <a:r>
              <a:rPr lang="en-IN" sz="3200" b="1" u="sng" dirty="0" smtClean="0">
                <a:solidFill>
                  <a:srgbClr val="002060"/>
                </a:solidFill>
              </a:rPr>
              <a:t>Presenter</a:t>
            </a:r>
          </a:p>
          <a:p>
            <a:r>
              <a:rPr lang="en-IN" sz="3200" b="1" dirty="0" smtClean="0">
                <a:solidFill>
                  <a:srgbClr val="002060"/>
                </a:solidFill>
              </a:rPr>
              <a:t>DeviNanjappan</a:t>
            </a:r>
          </a:p>
          <a:p>
            <a:r>
              <a:rPr lang="en-IN" sz="3200" b="1" dirty="0" smtClean="0">
                <a:solidFill>
                  <a:srgbClr val="002060"/>
                </a:solidFill>
              </a:rPr>
              <a:t>Principal</a:t>
            </a:r>
          </a:p>
          <a:p>
            <a:r>
              <a:rPr lang="en-IN" sz="2600" b="1" dirty="0" smtClean="0">
                <a:solidFill>
                  <a:srgbClr val="002060"/>
                </a:solidFill>
              </a:rPr>
              <a:t>[FACULTY OF NURSING]</a:t>
            </a:r>
            <a:endParaRPr lang="en-IN" sz="2600" b="1" dirty="0">
              <a:solidFill>
                <a:srgbClr val="002060"/>
              </a:solidFill>
            </a:endParaRPr>
          </a:p>
        </p:txBody>
      </p:sp>
      <p:pic>
        <p:nvPicPr>
          <p:cNvPr id="21505" name="Picture 1" descr="F:\2019\acharyalogo.png"/>
          <p:cNvPicPr>
            <a:picLocks noChangeAspect="1" noChangeArrowheads="1"/>
          </p:cNvPicPr>
          <p:nvPr/>
        </p:nvPicPr>
        <p:blipFill>
          <a:blip r:embed="rId2" cstate="print"/>
          <a:srcRect/>
          <a:stretch>
            <a:fillRect/>
          </a:stretch>
        </p:blipFill>
        <p:spPr bwMode="auto">
          <a:xfrm>
            <a:off x="5054601" y="165100"/>
            <a:ext cx="1384299" cy="1739900"/>
          </a:xfrm>
          <a:prstGeom prst="rect">
            <a:avLst/>
          </a:prstGeom>
          <a:noFill/>
        </p:spPr>
      </p:pic>
      <p:sp>
        <p:nvSpPr>
          <p:cNvPr id="5" name="TextBox 4"/>
          <p:cNvSpPr txBox="1"/>
          <p:nvPr/>
        </p:nvSpPr>
        <p:spPr>
          <a:xfrm>
            <a:off x="3136900" y="2552700"/>
            <a:ext cx="5549900" cy="707886"/>
          </a:xfrm>
          <a:prstGeom prst="rect">
            <a:avLst/>
          </a:prstGeom>
          <a:noFill/>
        </p:spPr>
        <p:txBody>
          <a:bodyPr wrap="square" rtlCol="0">
            <a:spAutoFit/>
          </a:bodyPr>
          <a:lstStyle/>
          <a:p>
            <a:r>
              <a:rPr lang="en-US" sz="4000" b="1" dirty="0" smtClean="0">
                <a:solidFill>
                  <a:srgbClr val="002060"/>
                </a:solidFill>
              </a:rPr>
              <a:t>Rheumatic Heart Disease </a:t>
            </a:r>
            <a:endParaRPr lang="en-US" sz="4000" b="1" dirty="0">
              <a:solidFill>
                <a:srgbClr val="002060"/>
              </a:solidFill>
            </a:endParaRPr>
          </a:p>
        </p:txBody>
      </p:sp>
    </p:spTree>
    <p:extLst>
      <p:ext uri="{BB962C8B-B14F-4D97-AF65-F5344CB8AC3E}">
        <p14:creationId xmlns="" xmlns:p14="http://schemas.microsoft.com/office/powerpoint/2010/main" val="18197797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Clinical S/S</a:t>
            </a:r>
            <a:endParaRPr lang="en-US" b="1" dirty="0">
              <a:solidFill>
                <a:srgbClr val="002060"/>
              </a:solidFill>
            </a:endParaRPr>
          </a:p>
        </p:txBody>
      </p:sp>
      <p:sp>
        <p:nvSpPr>
          <p:cNvPr id="4" name="Content Placeholder 3"/>
          <p:cNvSpPr>
            <a:spLocks noGrp="1"/>
          </p:cNvSpPr>
          <p:nvPr>
            <p:ph idx="1"/>
          </p:nvPr>
        </p:nvSpPr>
        <p:spPr>
          <a:xfrm>
            <a:off x="838200" y="1825625"/>
            <a:ext cx="11150600" cy="4351338"/>
          </a:xfrm>
        </p:spPr>
        <p:txBody>
          <a:bodyPr>
            <a:normAutofit/>
          </a:bodyPr>
          <a:lstStyle/>
          <a:p>
            <a:pPr>
              <a:buNone/>
            </a:pPr>
            <a:r>
              <a:rPr lang="en-US" dirty="0" smtClean="0"/>
              <a:t>There may be no symptoms in the early stages of RHD, this is sometimes called the asymptomatic or latent phase</a:t>
            </a:r>
          </a:p>
          <a:p>
            <a:pPr>
              <a:buNone/>
            </a:pPr>
            <a:r>
              <a:rPr lang="en-US" dirty="0" smtClean="0"/>
              <a:t>The first symptoms of RHD are usually from </a:t>
            </a:r>
            <a:r>
              <a:rPr lang="en-US" dirty="0" smtClean="0">
                <a:hlinkClick r:id="rId2"/>
              </a:rPr>
              <a:t>heart failure</a:t>
            </a:r>
            <a:endParaRPr lang="en-US" dirty="0" smtClean="0"/>
          </a:p>
          <a:p>
            <a:r>
              <a:rPr lang="en-US" dirty="0" smtClean="0"/>
              <a:t>Heart murmurs heart through a stethoscope</a:t>
            </a:r>
          </a:p>
          <a:p>
            <a:r>
              <a:rPr lang="en-US" dirty="0" smtClean="0"/>
              <a:t>Changes in the way heart valves work may be seen on an heart scan (echocardiography)</a:t>
            </a:r>
          </a:p>
          <a:p>
            <a:r>
              <a:rPr lang="en-US" dirty="0" smtClean="0"/>
              <a:t>Fatigue (feeling tired)</a:t>
            </a:r>
          </a:p>
          <a:p>
            <a:r>
              <a:rPr lang="en-US" dirty="0" smtClean="0"/>
              <a:t>Feeling short of breath, this may be worse when exercising or when lying down.</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81075"/>
          </a:xfrm>
        </p:spPr>
        <p:txBody>
          <a:bodyPr/>
          <a:lstStyle/>
          <a:p>
            <a:r>
              <a:rPr lang="en-US" b="1" dirty="0" smtClean="0">
                <a:solidFill>
                  <a:srgbClr val="002060"/>
                </a:solidFill>
              </a:rPr>
              <a:t>Diagnosis</a:t>
            </a:r>
            <a:endParaRPr lang="en-US" b="1" dirty="0">
              <a:solidFill>
                <a:srgbClr val="002060"/>
              </a:solidFill>
            </a:endParaRPr>
          </a:p>
        </p:txBody>
      </p:sp>
      <p:sp>
        <p:nvSpPr>
          <p:cNvPr id="4" name="Content Placeholder 3"/>
          <p:cNvSpPr>
            <a:spLocks noGrp="1"/>
          </p:cNvSpPr>
          <p:nvPr>
            <p:ph idx="1"/>
          </p:nvPr>
        </p:nvSpPr>
        <p:spPr>
          <a:xfrm>
            <a:off x="838200" y="1825625"/>
            <a:ext cx="11150600" cy="4351338"/>
          </a:xfrm>
        </p:spPr>
        <p:txBody>
          <a:bodyPr>
            <a:normAutofit/>
          </a:bodyPr>
          <a:lstStyle/>
          <a:p>
            <a:r>
              <a:rPr lang="en-US" sz="2400" dirty="0" smtClean="0"/>
              <a:t>Echocardiography is the gold standard for diagnosis of RHD.</a:t>
            </a:r>
          </a:p>
          <a:p>
            <a:r>
              <a:rPr lang="en-US" sz="2400" dirty="0" smtClean="0"/>
              <a:t>WHDC</a:t>
            </a:r>
          </a:p>
          <a:p>
            <a:r>
              <a:rPr lang="en-US" sz="2400" dirty="0" smtClean="0"/>
              <a:t>Johns Criteria </a:t>
            </a: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06475"/>
          </a:xfrm>
        </p:spPr>
        <p:txBody>
          <a:bodyPr>
            <a:normAutofit fontScale="90000"/>
          </a:bodyPr>
          <a:lstStyle/>
          <a:p>
            <a:r>
              <a:rPr lang="en-US" b="1" dirty="0" smtClean="0">
                <a:solidFill>
                  <a:srgbClr val="002060"/>
                </a:solidFill>
              </a:rPr>
              <a:t>World Heart Federation Criteria</a:t>
            </a:r>
            <a:r>
              <a:rPr lang="en-US" dirty="0" smtClean="0"/>
              <a:t/>
            </a:r>
            <a:br>
              <a:rPr lang="en-US" dirty="0" smtClean="0"/>
            </a:br>
            <a:endParaRPr lang="en-US" b="1" dirty="0">
              <a:solidFill>
                <a:srgbClr val="002060"/>
              </a:solidFill>
            </a:endParaRPr>
          </a:p>
        </p:txBody>
      </p:sp>
      <p:pic>
        <p:nvPicPr>
          <p:cNvPr id="5" name="Content Placeholder 4" descr="Rheumatic-Heart-Disease_T1.gif"/>
          <p:cNvPicPr>
            <a:picLocks noGrp="1" noChangeAspect="1"/>
          </p:cNvPicPr>
          <p:nvPr>
            <p:ph idx="1"/>
          </p:nvPr>
        </p:nvPicPr>
        <p:blipFill>
          <a:blip r:embed="rId2" cstate="print"/>
          <a:stretch>
            <a:fillRect/>
          </a:stretch>
        </p:blipFill>
        <p:spPr>
          <a:xfrm>
            <a:off x="1482758" y="1460500"/>
            <a:ext cx="8613742" cy="5207000"/>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solidFill>
                  <a:srgbClr val="002060"/>
                </a:solidFill>
              </a:rPr>
              <a:t>John’s </a:t>
            </a:r>
            <a:r>
              <a:rPr lang="en-US" b="1" dirty="0" smtClean="0">
                <a:solidFill>
                  <a:srgbClr val="002060"/>
                </a:solidFill>
              </a:rPr>
              <a:t>Criteria </a:t>
            </a:r>
            <a:endParaRPr lang="en-US" b="1" dirty="0">
              <a:solidFill>
                <a:srgbClr val="002060"/>
              </a:solidFill>
            </a:endParaRPr>
          </a:p>
        </p:txBody>
      </p:sp>
      <p:sp>
        <p:nvSpPr>
          <p:cNvPr id="3" name="Content Placeholder 2"/>
          <p:cNvSpPr>
            <a:spLocks noGrp="1"/>
          </p:cNvSpPr>
          <p:nvPr>
            <p:ph idx="1"/>
          </p:nvPr>
        </p:nvSpPr>
        <p:spPr/>
        <p:txBody>
          <a:bodyPr/>
          <a:lstStyle/>
          <a:p>
            <a:r>
              <a:rPr lang="en-US" dirty="0" smtClean="0"/>
              <a:t>Major </a:t>
            </a:r>
            <a:r>
              <a:rPr lang="en-US" b="1" dirty="0" smtClean="0"/>
              <a:t>criteria</a:t>
            </a:r>
            <a:r>
              <a:rPr lang="en-US" dirty="0" smtClean="0"/>
              <a:t>: </a:t>
            </a:r>
            <a:r>
              <a:rPr lang="en-US" dirty="0" err="1" smtClean="0"/>
              <a:t>carditis</a:t>
            </a:r>
            <a:r>
              <a:rPr lang="en-US" dirty="0" smtClean="0"/>
              <a:t> (clinical and/or subclinical), arthritis (</a:t>
            </a:r>
            <a:r>
              <a:rPr lang="en-US" dirty="0" err="1" smtClean="0"/>
              <a:t>polyarthritis</a:t>
            </a:r>
            <a:r>
              <a:rPr lang="en-US" dirty="0" smtClean="0"/>
              <a:t>), chorea, </a:t>
            </a:r>
            <a:r>
              <a:rPr lang="en-US" dirty="0" err="1" smtClean="0"/>
              <a:t>Erythema</a:t>
            </a:r>
            <a:r>
              <a:rPr lang="en-US" dirty="0" smtClean="0"/>
              <a:t> </a:t>
            </a:r>
            <a:r>
              <a:rPr lang="en-US" dirty="0" err="1" smtClean="0"/>
              <a:t>marginatum</a:t>
            </a:r>
            <a:r>
              <a:rPr lang="en-US" dirty="0" smtClean="0"/>
              <a:t>, and subcutaneous nodules. </a:t>
            </a:r>
          </a:p>
          <a:p>
            <a:r>
              <a:rPr lang="en-US" dirty="0" smtClean="0"/>
              <a:t>Minor </a:t>
            </a:r>
            <a:r>
              <a:rPr lang="en-US" b="1" dirty="0" smtClean="0"/>
              <a:t>criteria</a:t>
            </a:r>
            <a:r>
              <a:rPr lang="en-US" dirty="0" smtClean="0"/>
              <a:t>: </a:t>
            </a:r>
            <a:r>
              <a:rPr lang="en-US" dirty="0" err="1" smtClean="0"/>
              <a:t>olyarthralgia</a:t>
            </a:r>
            <a:r>
              <a:rPr lang="en-US" dirty="0" smtClean="0"/>
              <a:t>, fever (≥38.5° F), sedimentation rate ≥60 mm and/or C-reactive protein (CRP) ≥3.0 mg/dl, and prolonged PR interval (unless </a:t>
            </a:r>
            <a:r>
              <a:rPr lang="en-US" dirty="0" err="1" smtClean="0"/>
              <a:t>carditis</a:t>
            </a:r>
            <a:r>
              <a:rPr lang="en-US" dirty="0" smtClean="0"/>
              <a:t> is a major </a:t>
            </a:r>
            <a:r>
              <a:rPr lang="en-US" b="1" dirty="0" smtClean="0"/>
              <a:t>criterion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81075"/>
          </a:xfrm>
        </p:spPr>
        <p:txBody>
          <a:bodyPr/>
          <a:lstStyle/>
          <a:p>
            <a:r>
              <a:rPr lang="en-US" b="1" dirty="0" smtClean="0">
                <a:solidFill>
                  <a:srgbClr val="002060"/>
                </a:solidFill>
              </a:rPr>
              <a:t>Complication</a:t>
            </a:r>
            <a:endParaRPr lang="en-US" b="1" dirty="0">
              <a:solidFill>
                <a:srgbClr val="002060"/>
              </a:solidFill>
            </a:endParaRPr>
          </a:p>
        </p:txBody>
      </p:sp>
      <p:sp>
        <p:nvSpPr>
          <p:cNvPr id="4" name="Content Placeholder 3"/>
          <p:cNvSpPr>
            <a:spLocks noGrp="1"/>
          </p:cNvSpPr>
          <p:nvPr>
            <p:ph idx="1"/>
          </p:nvPr>
        </p:nvSpPr>
        <p:spPr>
          <a:xfrm>
            <a:off x="838200" y="1825625"/>
            <a:ext cx="11150600" cy="4351338"/>
          </a:xfrm>
        </p:spPr>
        <p:txBody>
          <a:bodyPr>
            <a:normAutofit/>
          </a:bodyPr>
          <a:lstStyle/>
          <a:p>
            <a:r>
              <a:rPr lang="en-US" sz="2400" dirty="0" smtClean="0">
                <a:hlinkClick r:id="rId2"/>
              </a:rPr>
              <a:t>Heart failure</a:t>
            </a:r>
            <a:endParaRPr lang="en-US" sz="2400" dirty="0" smtClean="0"/>
          </a:p>
          <a:p>
            <a:r>
              <a:rPr lang="en-US" sz="2400" dirty="0" smtClean="0">
                <a:hlinkClick r:id="rId2"/>
              </a:rPr>
              <a:t>Stroke</a:t>
            </a:r>
            <a:endParaRPr lang="en-US" sz="2400" dirty="0" smtClean="0"/>
          </a:p>
          <a:p>
            <a:r>
              <a:rPr lang="en-US" sz="2400" dirty="0" smtClean="0">
                <a:hlinkClick r:id="rId2"/>
              </a:rPr>
              <a:t>Arrhythmia</a:t>
            </a:r>
            <a:endParaRPr lang="en-US" sz="2400" dirty="0" smtClean="0"/>
          </a:p>
          <a:p>
            <a:r>
              <a:rPr lang="en-US" sz="2400" dirty="0" err="1" smtClean="0">
                <a:hlinkClick r:id="rId2"/>
              </a:rPr>
              <a:t>Endocarditis</a:t>
            </a:r>
            <a:endParaRPr lang="en-US" sz="2400" dirty="0" smtClean="0"/>
          </a:p>
          <a:p>
            <a:r>
              <a:rPr lang="en-US" sz="2400" dirty="0" smtClean="0">
                <a:hlinkClick r:id="rId2"/>
              </a:rPr>
              <a:t>Complications in pregnancy</a:t>
            </a:r>
            <a:endParaRPr lang="en-US" sz="2400" dirty="0" smtClean="0"/>
          </a:p>
          <a:p>
            <a:pPr>
              <a:buNone/>
            </a:pPr>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57275"/>
          </a:xfrm>
        </p:spPr>
        <p:txBody>
          <a:bodyPr/>
          <a:lstStyle/>
          <a:p>
            <a:r>
              <a:rPr lang="en-US" b="1" dirty="0" smtClean="0">
                <a:solidFill>
                  <a:srgbClr val="002060"/>
                </a:solidFill>
              </a:rPr>
              <a:t>Treatment </a:t>
            </a:r>
            <a:endParaRPr lang="en-US" b="1" dirty="0">
              <a:solidFill>
                <a:srgbClr val="002060"/>
              </a:solidFill>
            </a:endParaRPr>
          </a:p>
        </p:txBody>
      </p:sp>
      <p:sp>
        <p:nvSpPr>
          <p:cNvPr id="3" name="Content Placeholder 2"/>
          <p:cNvSpPr>
            <a:spLocks noGrp="1"/>
          </p:cNvSpPr>
          <p:nvPr>
            <p:ph idx="1"/>
          </p:nvPr>
        </p:nvSpPr>
        <p:spPr>
          <a:xfrm>
            <a:off x="838200" y="1270000"/>
            <a:ext cx="10515600" cy="5181600"/>
          </a:xfrm>
        </p:spPr>
        <p:txBody>
          <a:bodyPr>
            <a:normAutofit/>
          </a:bodyPr>
          <a:lstStyle/>
          <a:p>
            <a:pPr>
              <a:buNone/>
            </a:pPr>
            <a:r>
              <a:rPr lang="en-US" dirty="0" smtClean="0"/>
              <a:t>  Treatment of RHD usually requires young people to have regular antibiotics which prevent further attacks of ARF and damage to heart valves.</a:t>
            </a:r>
            <a:endParaRPr lang="en-US" smtClean="0"/>
          </a:p>
          <a:p>
            <a:pPr>
              <a:buNone/>
            </a:pPr>
            <a:r>
              <a:rPr lang="en-US" smtClean="0"/>
              <a:t> </a:t>
            </a:r>
            <a:r>
              <a:rPr lang="en-US" dirty="0" smtClean="0"/>
              <a:t>Penicillin is the most commonly used antibiotic and is often given as an injection every 3 – 4 weeks.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39D0533-2DDC-4F43-A057-750F953F4E3D}"/>
              </a:ext>
            </a:extLst>
          </p:cNvPr>
          <p:cNvSpPr>
            <a:spLocks noGrp="1"/>
          </p:cNvSpPr>
          <p:nvPr>
            <p:ph type="title"/>
          </p:nvPr>
        </p:nvSpPr>
        <p:spPr>
          <a:xfrm>
            <a:off x="787400" y="327025"/>
            <a:ext cx="10515600" cy="1325563"/>
          </a:xfrm>
        </p:spPr>
        <p:txBody>
          <a:bodyPr/>
          <a:lstStyle/>
          <a:p>
            <a:r>
              <a:rPr lang="en-IN" b="1" dirty="0" smtClean="0">
                <a:solidFill>
                  <a:srgbClr val="002060"/>
                </a:solidFill>
              </a:rPr>
              <a:t>Definition </a:t>
            </a:r>
            <a:endParaRPr lang="en-IN" b="1" dirty="0">
              <a:solidFill>
                <a:srgbClr val="002060"/>
              </a:solidFill>
            </a:endParaRPr>
          </a:p>
        </p:txBody>
      </p:sp>
      <p:cxnSp>
        <p:nvCxnSpPr>
          <p:cNvPr id="5" name="Straight Connector 4">
            <a:extLst>
              <a:ext uri="{FF2B5EF4-FFF2-40B4-BE49-F238E27FC236}">
                <a16:creationId xmlns="" xmlns:a16="http://schemas.microsoft.com/office/drawing/2014/main" id="{4E5CD72A-B3BE-4FFF-BA27-30934FA204C9}"/>
              </a:ext>
            </a:extLst>
          </p:cNvPr>
          <p:cNvCxnSpPr/>
          <p:nvPr/>
        </p:nvCxnSpPr>
        <p:spPr>
          <a:xfrm>
            <a:off x="955963" y="1427018"/>
            <a:ext cx="10332000" cy="0"/>
          </a:xfrm>
          <a:prstGeom prst="line">
            <a:avLst/>
          </a:prstGeom>
          <a:ln w="34925" cmpd="sng">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pic>
        <p:nvPicPr>
          <p:cNvPr id="6" name="Picture 1" descr="F:\2019\acharyalogo.png"/>
          <p:cNvPicPr>
            <a:picLocks noChangeAspect="1" noChangeArrowheads="1"/>
          </p:cNvPicPr>
          <p:nvPr/>
        </p:nvPicPr>
        <p:blipFill>
          <a:blip r:embed="rId2" cstate="print"/>
          <a:srcRect/>
          <a:stretch>
            <a:fillRect/>
          </a:stretch>
        </p:blipFill>
        <p:spPr bwMode="auto">
          <a:xfrm>
            <a:off x="11057678" y="-21509"/>
            <a:ext cx="1076962" cy="1384666"/>
          </a:xfrm>
          <a:prstGeom prst="rect">
            <a:avLst/>
          </a:prstGeom>
          <a:noFill/>
        </p:spPr>
      </p:pic>
      <p:sp>
        <p:nvSpPr>
          <p:cNvPr id="8" name="Rectangle 7"/>
          <p:cNvSpPr/>
          <p:nvPr/>
        </p:nvSpPr>
        <p:spPr>
          <a:xfrm>
            <a:off x="863600" y="1841500"/>
            <a:ext cx="10731500" cy="3416320"/>
          </a:xfrm>
          <a:prstGeom prst="rect">
            <a:avLst/>
          </a:prstGeom>
        </p:spPr>
        <p:txBody>
          <a:bodyPr wrap="square">
            <a:spAutoFit/>
          </a:bodyPr>
          <a:lstStyle/>
          <a:p>
            <a:pPr algn="just"/>
            <a:r>
              <a:rPr lang="en-US" sz="2400" dirty="0" smtClean="0"/>
              <a:t>Rheumatic heart disease occurs when attacks of ARF cause permanent scarring and damage to the valves of the heart.  When valves have been damaged by RHD they cannot open and close normally, causing blood to move in the wrong direction. When this happens the heart cannot pump blood effectively, causing heart failure.</a:t>
            </a:r>
          </a:p>
          <a:p>
            <a:pPr algn="just"/>
            <a:endParaRPr lang="en-US" sz="2400" dirty="0" smtClean="0"/>
          </a:p>
          <a:p>
            <a:pPr algn="just"/>
            <a:r>
              <a:rPr lang="en-US" sz="2400" i="1" dirty="0" smtClean="0"/>
              <a:t>Rheumatic heart disease</a:t>
            </a:r>
            <a:r>
              <a:rPr lang="en-US" sz="2400" dirty="0" smtClean="0"/>
              <a:t> (RHD) is characterized by permanent damage to the valves of the heart that develops as a serious consequence of repeated episodes of acute rheumatic fever (ARF), an autoimmune reaction to a group A streptococcus (GAS) bacterial infection. </a:t>
            </a:r>
            <a:endParaRPr lang="en-US" sz="2400" dirty="0"/>
          </a:p>
        </p:txBody>
      </p:sp>
    </p:spTree>
    <p:extLst>
      <p:ext uri="{BB962C8B-B14F-4D97-AF65-F5344CB8AC3E}">
        <p14:creationId xmlns="" xmlns:p14="http://schemas.microsoft.com/office/powerpoint/2010/main" val="7429724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39D0533-2DDC-4F43-A057-750F953F4E3D}"/>
              </a:ext>
            </a:extLst>
          </p:cNvPr>
          <p:cNvSpPr>
            <a:spLocks noGrp="1"/>
          </p:cNvSpPr>
          <p:nvPr>
            <p:ph type="title"/>
          </p:nvPr>
        </p:nvSpPr>
        <p:spPr>
          <a:xfrm>
            <a:off x="787400" y="327025"/>
            <a:ext cx="10515600" cy="1325563"/>
          </a:xfrm>
        </p:spPr>
        <p:txBody>
          <a:bodyPr/>
          <a:lstStyle/>
          <a:p>
            <a:r>
              <a:rPr lang="en-US" b="1" dirty="0" smtClean="0">
                <a:solidFill>
                  <a:srgbClr val="002060"/>
                </a:solidFill>
              </a:rPr>
              <a:t>What is strep throat?</a:t>
            </a:r>
            <a:br>
              <a:rPr lang="en-US" b="1" dirty="0" smtClean="0">
                <a:solidFill>
                  <a:srgbClr val="002060"/>
                </a:solidFill>
              </a:rPr>
            </a:br>
            <a:endParaRPr lang="en-IN" b="1" dirty="0">
              <a:solidFill>
                <a:srgbClr val="002060"/>
              </a:solidFill>
            </a:endParaRPr>
          </a:p>
        </p:txBody>
      </p:sp>
      <p:cxnSp>
        <p:nvCxnSpPr>
          <p:cNvPr id="5" name="Straight Connector 4">
            <a:extLst>
              <a:ext uri="{FF2B5EF4-FFF2-40B4-BE49-F238E27FC236}">
                <a16:creationId xmlns="" xmlns:a16="http://schemas.microsoft.com/office/drawing/2014/main" id="{4E5CD72A-B3BE-4FFF-BA27-30934FA204C9}"/>
              </a:ext>
            </a:extLst>
          </p:cNvPr>
          <p:cNvCxnSpPr/>
          <p:nvPr/>
        </p:nvCxnSpPr>
        <p:spPr>
          <a:xfrm>
            <a:off x="955963" y="1427018"/>
            <a:ext cx="10332000" cy="0"/>
          </a:xfrm>
          <a:prstGeom prst="line">
            <a:avLst/>
          </a:prstGeom>
          <a:ln w="34925" cmpd="sng">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pic>
        <p:nvPicPr>
          <p:cNvPr id="6" name="Picture 1" descr="F:\2019\acharyalogo.png"/>
          <p:cNvPicPr>
            <a:picLocks noChangeAspect="1" noChangeArrowheads="1"/>
          </p:cNvPicPr>
          <p:nvPr/>
        </p:nvPicPr>
        <p:blipFill>
          <a:blip r:embed="rId2" cstate="print"/>
          <a:srcRect/>
          <a:stretch>
            <a:fillRect/>
          </a:stretch>
        </p:blipFill>
        <p:spPr bwMode="auto">
          <a:xfrm>
            <a:off x="11057678" y="-21509"/>
            <a:ext cx="1076962" cy="1384666"/>
          </a:xfrm>
          <a:prstGeom prst="rect">
            <a:avLst/>
          </a:prstGeom>
          <a:noFill/>
        </p:spPr>
      </p:pic>
      <p:sp>
        <p:nvSpPr>
          <p:cNvPr id="7" name="Rectangle 6"/>
          <p:cNvSpPr/>
          <p:nvPr/>
        </p:nvSpPr>
        <p:spPr>
          <a:xfrm>
            <a:off x="889000" y="1968500"/>
            <a:ext cx="10591800" cy="2308324"/>
          </a:xfrm>
          <a:prstGeom prst="rect">
            <a:avLst/>
          </a:prstGeom>
        </p:spPr>
        <p:txBody>
          <a:bodyPr wrap="square">
            <a:spAutoFit/>
          </a:bodyPr>
          <a:lstStyle/>
          <a:p>
            <a:r>
              <a:rPr lang="en-US" sz="2400" dirty="0" smtClean="0"/>
              <a:t>Sore throat (Pharyngitis) commonly affects children and adults. Most sore throats are caused by a viral infection. </a:t>
            </a:r>
          </a:p>
          <a:p>
            <a:r>
              <a:rPr lang="en-US" sz="2400" dirty="0" smtClean="0"/>
              <a:t>Some sore throats are caused by bacterial infections – these are often known as strep throat because they are caused by group A streptococci germ. </a:t>
            </a:r>
          </a:p>
          <a:p>
            <a:r>
              <a:rPr lang="en-US" sz="2400" dirty="0" smtClean="0"/>
              <a:t>These strep throat infections cause throat pain and can lead to serious complications including rheumatic fever</a:t>
            </a:r>
            <a:endParaRPr lang="en-US" sz="2400" dirty="0"/>
          </a:p>
        </p:txBody>
      </p:sp>
    </p:spTree>
    <p:extLst>
      <p:ext uri="{BB962C8B-B14F-4D97-AF65-F5344CB8AC3E}">
        <p14:creationId xmlns="" xmlns:p14="http://schemas.microsoft.com/office/powerpoint/2010/main" val="7429724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39D0533-2DDC-4F43-A057-750F953F4E3D}"/>
              </a:ext>
            </a:extLst>
          </p:cNvPr>
          <p:cNvSpPr>
            <a:spLocks noGrp="1"/>
          </p:cNvSpPr>
          <p:nvPr>
            <p:ph type="title"/>
          </p:nvPr>
        </p:nvSpPr>
        <p:spPr>
          <a:xfrm>
            <a:off x="787400" y="327025"/>
            <a:ext cx="10515600" cy="1325563"/>
          </a:xfrm>
        </p:spPr>
        <p:txBody>
          <a:bodyPr/>
          <a:lstStyle/>
          <a:p>
            <a:r>
              <a:rPr lang="en-US" b="1" dirty="0" smtClean="0">
                <a:solidFill>
                  <a:srgbClr val="002060"/>
                </a:solidFill>
              </a:rPr>
              <a:t>What is rheumatic fever?</a:t>
            </a:r>
            <a:br>
              <a:rPr lang="en-US" b="1" dirty="0" smtClean="0">
                <a:solidFill>
                  <a:srgbClr val="002060"/>
                </a:solidFill>
              </a:rPr>
            </a:br>
            <a:endParaRPr lang="en-IN" b="1" dirty="0">
              <a:solidFill>
                <a:srgbClr val="002060"/>
              </a:solidFill>
            </a:endParaRPr>
          </a:p>
        </p:txBody>
      </p:sp>
      <p:cxnSp>
        <p:nvCxnSpPr>
          <p:cNvPr id="5" name="Straight Connector 4">
            <a:extLst>
              <a:ext uri="{FF2B5EF4-FFF2-40B4-BE49-F238E27FC236}">
                <a16:creationId xmlns="" xmlns:a16="http://schemas.microsoft.com/office/drawing/2014/main" id="{4E5CD72A-B3BE-4FFF-BA27-30934FA204C9}"/>
              </a:ext>
            </a:extLst>
          </p:cNvPr>
          <p:cNvCxnSpPr/>
          <p:nvPr/>
        </p:nvCxnSpPr>
        <p:spPr>
          <a:xfrm flipV="1">
            <a:off x="825500" y="1414318"/>
            <a:ext cx="10513263" cy="8082"/>
          </a:xfrm>
          <a:prstGeom prst="line">
            <a:avLst/>
          </a:prstGeom>
          <a:ln w="34925" cmpd="sng">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pic>
        <p:nvPicPr>
          <p:cNvPr id="6" name="Picture 1" descr="F:\2019\acharyalogo.png"/>
          <p:cNvPicPr>
            <a:picLocks noChangeAspect="1" noChangeArrowheads="1"/>
          </p:cNvPicPr>
          <p:nvPr/>
        </p:nvPicPr>
        <p:blipFill>
          <a:blip r:embed="rId2" cstate="print"/>
          <a:srcRect/>
          <a:stretch>
            <a:fillRect/>
          </a:stretch>
        </p:blipFill>
        <p:spPr bwMode="auto">
          <a:xfrm>
            <a:off x="11057678" y="-21509"/>
            <a:ext cx="1076962" cy="1384666"/>
          </a:xfrm>
          <a:prstGeom prst="rect">
            <a:avLst/>
          </a:prstGeom>
          <a:noFill/>
        </p:spPr>
      </p:pic>
      <p:sp>
        <p:nvSpPr>
          <p:cNvPr id="7" name="Rectangle 6"/>
          <p:cNvSpPr/>
          <p:nvPr/>
        </p:nvSpPr>
        <p:spPr>
          <a:xfrm>
            <a:off x="889000" y="1968500"/>
            <a:ext cx="10591800" cy="2308324"/>
          </a:xfrm>
          <a:prstGeom prst="rect">
            <a:avLst/>
          </a:prstGeom>
        </p:spPr>
        <p:txBody>
          <a:bodyPr wrap="square">
            <a:spAutoFit/>
          </a:bodyPr>
          <a:lstStyle/>
          <a:p>
            <a:pPr algn="just"/>
            <a:r>
              <a:rPr lang="en-US" sz="2400" dirty="0" smtClean="0"/>
              <a:t>Acute rheumatic fever (ARF) is an abnormal immune reaction to group A streptococcal (strep) infections. This infection often occurs in the throat and may be known as strep throat. Some researchers believe that ARF may also occur after group A streptococcal (strep) infections of the skin. The exact immune mechanism of ARF is still being studied.</a:t>
            </a:r>
          </a:p>
          <a:p>
            <a:endParaRPr lang="en-US" sz="2400" dirty="0"/>
          </a:p>
        </p:txBody>
      </p:sp>
    </p:spTree>
    <p:extLst>
      <p:ext uri="{BB962C8B-B14F-4D97-AF65-F5344CB8AC3E}">
        <p14:creationId xmlns="" xmlns:p14="http://schemas.microsoft.com/office/powerpoint/2010/main" val="7429724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Incidence </a:t>
            </a:r>
            <a:endParaRPr lang="en-US" b="1" dirty="0">
              <a:solidFill>
                <a:srgbClr val="002060"/>
              </a:solidFill>
            </a:endParaRPr>
          </a:p>
        </p:txBody>
      </p:sp>
      <p:sp>
        <p:nvSpPr>
          <p:cNvPr id="3" name="Content Placeholder 2"/>
          <p:cNvSpPr>
            <a:spLocks noGrp="1"/>
          </p:cNvSpPr>
          <p:nvPr>
            <p:ph idx="1"/>
          </p:nvPr>
        </p:nvSpPr>
        <p:spPr/>
        <p:txBody>
          <a:bodyPr>
            <a:normAutofit fontScale="92500"/>
          </a:bodyPr>
          <a:lstStyle/>
          <a:p>
            <a:pPr algn="just">
              <a:buFont typeface="Wingdings" pitchFamily="2" charset="2"/>
              <a:buChar char="Ø"/>
            </a:pPr>
            <a:r>
              <a:rPr lang="en-US" dirty="0" smtClean="0"/>
              <a:t>This most commonly occurs when there is circulatory failure manifested as hypotension (</a:t>
            </a:r>
            <a:r>
              <a:rPr lang="en-US" dirty="0" err="1" smtClean="0"/>
              <a:t>ie</a:t>
            </a:r>
            <a:r>
              <a:rPr lang="en-US" dirty="0" smtClean="0"/>
              <a:t>, reduced tissue perfusion);</a:t>
            </a:r>
          </a:p>
          <a:p>
            <a:pPr algn="just">
              <a:buFont typeface="Wingdings" pitchFamily="2" charset="2"/>
              <a:buChar char="Ø"/>
            </a:pPr>
            <a:r>
              <a:rPr lang="en-US" dirty="0" smtClean="0"/>
              <a:t>It is crucial to recognize that a patient in shock can present hypertensive, normotensive, or hypotensive. Shock is initially reversible, </a:t>
            </a:r>
          </a:p>
          <a:p>
            <a:pPr algn="just">
              <a:buFont typeface="Wingdings" pitchFamily="2" charset="2"/>
              <a:buChar char="Ø"/>
            </a:pPr>
            <a:r>
              <a:rPr lang="en-US" dirty="0" smtClean="0"/>
              <a:t>It  must be recognized and treated immediately to prevent progression to irreversible organ dysfunction.</a:t>
            </a:r>
          </a:p>
          <a:p>
            <a:pPr algn="just">
              <a:buFont typeface="Wingdings" pitchFamily="2" charset="2"/>
              <a:buChar char="Ø"/>
            </a:pPr>
            <a:r>
              <a:rPr lang="en-US" dirty="0" smtClean="0"/>
              <a:t>Rheumatic heart disease (RHD) is a major problem in developing countries and is the cause of most of the cardiovascular mortality in young people.</a:t>
            </a:r>
          </a:p>
          <a:p>
            <a:pPr algn="just">
              <a:buFont typeface="Wingdings" pitchFamily="2" charset="2"/>
              <a:buChar char="Ø"/>
            </a:pPr>
            <a:r>
              <a:rPr lang="en-US" dirty="0" smtClean="0"/>
              <a:t>The overall prevalence of RHD was estimated at 10 to 15 cases per 1,000</a:t>
            </a:r>
          </a:p>
          <a:p>
            <a:pPr algn="just">
              <a:buFont typeface="Wingdings" pitchFamily="2" charset="2"/>
              <a:buChar char="Ø"/>
            </a:pPr>
            <a:r>
              <a:rPr lang="en-US" dirty="0" smtClean="0"/>
              <a:t>RHD follows ARF in 30-45% of cases.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Causes </a:t>
            </a:r>
            <a:endParaRPr lang="en-US" b="1" dirty="0">
              <a:solidFill>
                <a:srgbClr val="002060"/>
              </a:solidFill>
            </a:endParaRPr>
          </a:p>
        </p:txBody>
      </p:sp>
      <p:sp>
        <p:nvSpPr>
          <p:cNvPr id="3" name="Content Placeholder 2"/>
          <p:cNvSpPr>
            <a:spLocks noGrp="1"/>
          </p:cNvSpPr>
          <p:nvPr>
            <p:ph idx="1"/>
          </p:nvPr>
        </p:nvSpPr>
        <p:spPr/>
        <p:txBody>
          <a:bodyPr/>
          <a:lstStyle/>
          <a:p>
            <a:pPr algn="just">
              <a:buNone/>
            </a:pPr>
            <a:r>
              <a:rPr lang="en-US" b="1" dirty="0" smtClean="0"/>
              <a:t>Rheumatic heart disease</a:t>
            </a:r>
            <a:r>
              <a:rPr lang="en-US" dirty="0" smtClean="0"/>
              <a:t> is </a:t>
            </a:r>
            <a:r>
              <a:rPr lang="en-US" b="1" dirty="0" smtClean="0"/>
              <a:t>caused</a:t>
            </a:r>
            <a:r>
              <a:rPr lang="en-US" dirty="0" smtClean="0"/>
              <a:t> by rheumatic fever, an inflammatory disease that can affect many connective tissues, especially in the heart, joints, skin, or brain. The heart valves can be inflamed and become scarred over time.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Risk factors</a:t>
            </a:r>
            <a:endParaRPr lang="en-US" b="1" dirty="0">
              <a:solidFill>
                <a:srgbClr val="002060"/>
              </a:solidFill>
            </a:endParaRPr>
          </a:p>
        </p:txBody>
      </p:sp>
      <p:sp>
        <p:nvSpPr>
          <p:cNvPr id="3" name="Content Placeholder 2"/>
          <p:cNvSpPr>
            <a:spLocks noGrp="1"/>
          </p:cNvSpPr>
          <p:nvPr>
            <p:ph idx="1"/>
          </p:nvPr>
        </p:nvSpPr>
        <p:spPr>
          <a:xfrm>
            <a:off x="838200" y="1825625"/>
            <a:ext cx="11099800" cy="4351338"/>
          </a:xfrm>
        </p:spPr>
        <p:txBody>
          <a:bodyPr/>
          <a:lstStyle/>
          <a:p>
            <a:pPr algn="just">
              <a:buFont typeface="Wingdings" pitchFamily="2" charset="2"/>
              <a:buChar char="q"/>
            </a:pPr>
            <a:r>
              <a:rPr lang="en-US" dirty="0" smtClean="0"/>
              <a:t>	</a:t>
            </a:r>
            <a:r>
              <a:rPr lang="en-US" sz="2400" dirty="0" smtClean="0"/>
              <a:t>The biggest risk factor for developing RHD is having repeated episodes of ARF. </a:t>
            </a:r>
          </a:p>
          <a:p>
            <a:pPr algn="just">
              <a:buFont typeface="Wingdings" pitchFamily="2" charset="2"/>
              <a:buChar char="q"/>
            </a:pPr>
            <a:r>
              <a:rPr lang="en-US" sz="2400" dirty="0" smtClean="0"/>
              <a:t>          This risk can be reduced by regular antibiotic medication. </a:t>
            </a:r>
          </a:p>
          <a:p>
            <a:pPr algn="just">
              <a:buFont typeface="Wingdings" pitchFamily="2" charset="2"/>
              <a:buChar char="q"/>
            </a:pPr>
            <a:r>
              <a:rPr lang="en-US" sz="2400" dirty="0" smtClean="0"/>
              <a:t>	RHD usually begins in adolescence but can be diagnosed into adulthood. </a:t>
            </a:r>
          </a:p>
          <a:p>
            <a:pPr algn="just">
              <a:buFont typeface="Wingdings" pitchFamily="2" charset="2"/>
              <a:buChar char="q"/>
            </a:pPr>
            <a:r>
              <a:rPr lang="en-US" sz="2400" dirty="0" smtClean="0"/>
              <a:t>	80% of people living with RHD live in developing countries.</a:t>
            </a:r>
          </a:p>
          <a:p>
            <a:pPr algn="just">
              <a:buFont typeface="Wingdings" pitchFamily="2" charset="2"/>
              <a:buChar char="q"/>
            </a:pPr>
            <a:r>
              <a:rPr lang="en-US" sz="2400" dirty="0" smtClean="0"/>
              <a:t> 	 Others live in vulnerable populations in developed settings</a:t>
            </a:r>
            <a:r>
              <a:rPr lang="en-US" dirty="0" smtClean="0"/>
              <a:t>.</a:t>
            </a:r>
          </a:p>
          <a:p>
            <a:pPr algn="just">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Prevention </a:t>
            </a:r>
            <a:endParaRPr lang="en-US" b="1" dirty="0">
              <a:solidFill>
                <a:srgbClr val="002060"/>
              </a:solidFill>
            </a:endParaRPr>
          </a:p>
        </p:txBody>
      </p:sp>
      <p:sp>
        <p:nvSpPr>
          <p:cNvPr id="3" name="Content Placeholder 2"/>
          <p:cNvSpPr>
            <a:spLocks noGrp="1"/>
          </p:cNvSpPr>
          <p:nvPr>
            <p:ph idx="1"/>
          </p:nvPr>
        </p:nvSpPr>
        <p:spPr/>
        <p:txBody>
          <a:bodyPr/>
          <a:lstStyle/>
          <a:p>
            <a:pPr algn="just">
              <a:buNone/>
            </a:pPr>
            <a:r>
              <a:rPr lang="en-US" dirty="0" smtClean="0"/>
              <a:t>  ARF and </a:t>
            </a:r>
            <a:r>
              <a:rPr lang="en-US" b="1" dirty="0" smtClean="0"/>
              <a:t>RHD</a:t>
            </a:r>
            <a:r>
              <a:rPr lang="en-US" dirty="0" smtClean="0"/>
              <a:t> can be prevented. Antibiotic therapy (such as penicillin) to treat Group A Streptococcus throat infection can dramatically reduce the risk of ARF and its complication, </a:t>
            </a:r>
            <a:r>
              <a:rPr lang="en-US" b="1" dirty="0" smtClean="0"/>
              <a:t>rheumatic heart disease</a:t>
            </a:r>
            <a:r>
              <a:rPr lang="en-US" dirty="0" smtClean="0"/>
              <a:t>. If ARF or </a:t>
            </a:r>
            <a:r>
              <a:rPr lang="en-US" b="1" dirty="0" smtClean="0"/>
              <a:t>RHD</a:t>
            </a:r>
            <a:r>
              <a:rPr lang="en-US" dirty="0" smtClean="0"/>
              <a:t> do occur, long-term antibiotics can reduce progression to more severe </a:t>
            </a:r>
            <a:r>
              <a:rPr lang="en-US" b="1" dirty="0" smtClean="0"/>
              <a:t>disease</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Pathophysiology </a:t>
            </a:r>
            <a:endParaRPr lang="en-US" b="1" dirty="0">
              <a:solidFill>
                <a:srgbClr val="002060"/>
              </a:solidFill>
            </a:endParaRPr>
          </a:p>
        </p:txBody>
      </p:sp>
      <p:sp>
        <p:nvSpPr>
          <p:cNvPr id="7" name="Rectangle 6"/>
          <p:cNvSpPr/>
          <p:nvPr/>
        </p:nvSpPr>
        <p:spPr>
          <a:xfrm>
            <a:off x="342900" y="1270000"/>
            <a:ext cx="11544300" cy="4708981"/>
          </a:xfrm>
          <a:prstGeom prst="rect">
            <a:avLst/>
          </a:prstGeom>
        </p:spPr>
        <p:txBody>
          <a:bodyPr wrap="square">
            <a:spAutoFit/>
          </a:bodyPr>
          <a:lstStyle/>
          <a:p>
            <a:pPr algn="just"/>
            <a:r>
              <a:rPr lang="en-US" sz="2000" dirty="0" smtClean="0"/>
              <a:t>RF involves all three layers of the heart, as a result of cytokines and other inflammatory molecules which are released to act against the streptococci, as well as attack by immune cells upon the cardiac tissues.</a:t>
            </a:r>
          </a:p>
          <a:p>
            <a:pPr algn="just"/>
            <a:r>
              <a:rPr lang="en-US" sz="2000" dirty="0" smtClean="0"/>
              <a:t>The first step is a pharyngeal infection with </a:t>
            </a:r>
            <a:r>
              <a:rPr lang="en-US" sz="2000" i="1" dirty="0" smtClean="0"/>
              <a:t>Streptococcus </a:t>
            </a:r>
            <a:r>
              <a:rPr lang="en-US" sz="2000" i="1" dirty="0" err="1" smtClean="0"/>
              <a:t>pyogenes</a:t>
            </a:r>
            <a:r>
              <a:rPr lang="en-US" sz="2000" dirty="0" smtClean="0"/>
              <a:t>, followed by the presentation of antigens to the immune T and B cells. It is noteworthy that skin infections with the same strain of bacteria do not result in ARF.</a:t>
            </a:r>
          </a:p>
          <a:p>
            <a:pPr algn="just"/>
            <a:r>
              <a:rPr lang="en-US" sz="2000" dirty="0" smtClean="0"/>
              <a:t>Activation of CD4+ cells leads to the production of specific acute and chronic phase antibodies (</a:t>
            </a:r>
            <a:r>
              <a:rPr lang="en-US" sz="2000" dirty="0" err="1" smtClean="0"/>
              <a:t>IgM</a:t>
            </a:r>
            <a:r>
              <a:rPr lang="en-US" sz="2000" dirty="0" smtClean="0"/>
              <a:t> and </a:t>
            </a:r>
            <a:r>
              <a:rPr lang="en-US" sz="2000" dirty="0" err="1" smtClean="0"/>
              <a:t>IgG</a:t>
            </a:r>
            <a:r>
              <a:rPr lang="en-US" sz="2000" dirty="0" smtClean="0"/>
              <a:t>, respectively) by B lymphocytes.</a:t>
            </a:r>
          </a:p>
          <a:p>
            <a:pPr algn="just"/>
            <a:r>
              <a:rPr lang="en-US" sz="2000" dirty="0" smtClean="0"/>
              <a:t>These antibodies and activated T cells react with structurally similar proteins or peptides in heart tissue, which is called cross-reaction. As a result, the heart becomes inflamed. Joints develop swelling and pain due to the accumulation of immune complexes, formed by antigen-antibody combinations. Chorea and skin rashes or nodules are other manifestations of this immune activation, in the basal ganglia and the skin respectively</a:t>
            </a:r>
          </a:p>
          <a:p>
            <a:pPr algn="just"/>
            <a:r>
              <a:rPr lang="en-US" sz="2000" dirty="0" smtClean="0"/>
              <a:t>Calcification also occurs as part of this inflammation and is linked to the level of a chemical called </a:t>
            </a:r>
            <a:r>
              <a:rPr lang="en-US" sz="2000" dirty="0" err="1" smtClean="0"/>
              <a:t>osteopontin</a:t>
            </a:r>
            <a:r>
              <a:rPr lang="en-US" sz="2000" dirty="0" smtClean="0"/>
              <a:t> in the blood. Other markers of inflammation such as CRP and oxidation products of proteins are also raised in the blood of patients with RHD.</a:t>
            </a:r>
          </a:p>
          <a:p>
            <a:endParaRPr lang="en-US"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1619</TotalTime>
  <Words>377</Words>
  <Application>Microsoft Office PowerPoint</Application>
  <PresentationFormat>Custom</PresentationFormat>
  <Paragraphs>62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Definition </vt:lpstr>
      <vt:lpstr>What is strep throat? </vt:lpstr>
      <vt:lpstr>What is rheumatic fever? </vt:lpstr>
      <vt:lpstr>Incidence </vt:lpstr>
      <vt:lpstr>Causes </vt:lpstr>
      <vt:lpstr>Risk factors</vt:lpstr>
      <vt:lpstr>Prevention </vt:lpstr>
      <vt:lpstr>Pathophysiology </vt:lpstr>
      <vt:lpstr>Clinical S/S</vt:lpstr>
      <vt:lpstr>Diagnosis</vt:lpstr>
      <vt:lpstr>World Heart Federation Criteria </vt:lpstr>
      <vt:lpstr>John’s Criteria </vt:lpstr>
      <vt:lpstr>Complication</vt:lpstr>
      <vt:lpstr>Treatment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ACHARYA UNIVERSITY</dc:title>
  <dc:creator>prashanthcm</dc:creator>
  <cp:lastModifiedBy>library</cp:lastModifiedBy>
  <cp:revision>544</cp:revision>
  <dcterms:created xsi:type="dcterms:W3CDTF">2019-11-08T04:30:31Z</dcterms:created>
  <dcterms:modified xsi:type="dcterms:W3CDTF">2021-03-24T04:56:27Z</dcterms:modified>
</cp:coreProperties>
</file>